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833"/>
  </p:normalViewPr>
  <p:slideViewPr>
    <p:cSldViewPr snapToGrid="0" snapToObjects="1">
      <p:cViewPr varScale="1">
        <p:scale>
          <a:sx n="112" d="100"/>
          <a:sy n="112" d="100"/>
        </p:scale>
        <p:origin x="57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35AFD85-7CC8-B943-B31C-79DDF28596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907C608-1EB5-7A41-B9AA-6A1262B3A1B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67F1CF4-6F57-D143-93F7-875FE2443CF4}" type="datetimeFigureOut">
              <a:rPr lang="en-US" smtClean="0"/>
              <a:t>8/27/20</a:t>
            </a:fld>
            <a:endParaRPr lang="en-US"/>
          </a:p>
        </p:txBody>
      </p:sp>
      <p:sp>
        <p:nvSpPr>
          <p:cNvPr id="4" name="Footer Placeholder 3">
            <a:extLst>
              <a:ext uri="{FF2B5EF4-FFF2-40B4-BE49-F238E27FC236}">
                <a16:creationId xmlns:a16="http://schemas.microsoft.com/office/drawing/2014/main" id="{893D6B36-C75E-F240-AD39-8C6EC19BE94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Email or phone with any questions about these processes.	help@cancerimagingarchive.net	(385)ASK-TCIA</a:t>
            </a:r>
          </a:p>
        </p:txBody>
      </p:sp>
      <p:sp>
        <p:nvSpPr>
          <p:cNvPr id="5" name="Slide Number Placeholder 4">
            <a:extLst>
              <a:ext uri="{FF2B5EF4-FFF2-40B4-BE49-F238E27FC236}">
                <a16:creationId xmlns:a16="http://schemas.microsoft.com/office/drawing/2014/main" id="{58D23C0C-D43E-CC43-A9E3-85F0FE6ED5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C4D9D0-9BB1-914F-ABEC-17521A59689C}" type="slidenum">
              <a:rPr lang="en-US" smtClean="0"/>
              <a:t>‹#›</a:t>
            </a:fld>
            <a:endParaRPr lang="en-US"/>
          </a:p>
        </p:txBody>
      </p:sp>
    </p:spTree>
    <p:extLst>
      <p:ext uri="{BB962C8B-B14F-4D97-AF65-F5344CB8AC3E}">
        <p14:creationId xmlns:p14="http://schemas.microsoft.com/office/powerpoint/2010/main" val="290347732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B6DA8-370C-9C42-9302-0B6BE01638D8}" type="datetimeFigureOut">
              <a:rPr lang="en-US" smtClean="0"/>
              <a:t>8/27/20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Email or phone with any questions about these processes.	help@cancerimagingarchive.net	(385)ASK-TCIA</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ECC735-C573-BD4D-93A2-DCFBDA604F07}" type="slidenum">
              <a:rPr lang="en-US" smtClean="0"/>
              <a:t>‹#›</a:t>
            </a:fld>
            <a:endParaRPr lang="en-US"/>
          </a:p>
        </p:txBody>
      </p:sp>
    </p:spTree>
    <p:extLst>
      <p:ext uri="{BB962C8B-B14F-4D97-AF65-F5344CB8AC3E}">
        <p14:creationId xmlns:p14="http://schemas.microsoft.com/office/powerpoint/2010/main" val="323891946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AEF8D-D9F0-684B-84A2-58BE7442AE5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726BD1F-6F11-3C46-93AB-7DDAB4D533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0C79BB8-7D92-0347-88E7-28581D9BC654}"/>
              </a:ext>
            </a:extLst>
          </p:cNvPr>
          <p:cNvSpPr>
            <a:spLocks noGrp="1"/>
          </p:cNvSpPr>
          <p:nvPr>
            <p:ph type="dt" sz="half" idx="10"/>
          </p:nvPr>
        </p:nvSpPr>
        <p:spPr/>
        <p:txBody>
          <a:bodyPr/>
          <a:lstStyle/>
          <a:p>
            <a:fld id="{575B72C4-CEDA-2645-A817-6D9DFF049D75}" type="datetime1">
              <a:rPr lang="en-US" smtClean="0"/>
              <a:t>8/27/20</a:t>
            </a:fld>
            <a:endParaRPr lang="en-US"/>
          </a:p>
        </p:txBody>
      </p:sp>
      <p:sp>
        <p:nvSpPr>
          <p:cNvPr id="5" name="Footer Placeholder 4">
            <a:extLst>
              <a:ext uri="{FF2B5EF4-FFF2-40B4-BE49-F238E27FC236}">
                <a16:creationId xmlns:a16="http://schemas.microsoft.com/office/drawing/2014/main" id="{591740DF-35F3-C24B-855D-7628905D5B39}"/>
              </a:ext>
            </a:extLst>
          </p:cNvPr>
          <p:cNvSpPr>
            <a:spLocks noGrp="1"/>
          </p:cNvSpPr>
          <p:nvPr>
            <p:ph type="ftr" sz="quarter" idx="11"/>
          </p:nvPr>
        </p:nvSpPr>
        <p:spPr/>
        <p:txBody>
          <a:bodyPr/>
          <a:lstStyle/>
          <a:p>
            <a:r>
              <a:rPr lang="en-US"/>
              <a:t>Email or phone with any questions about these processes. help@cancerimagingarchive.net (385)ASK-TCIA</a:t>
            </a:r>
          </a:p>
        </p:txBody>
      </p:sp>
      <p:sp>
        <p:nvSpPr>
          <p:cNvPr id="6" name="Slide Number Placeholder 5">
            <a:extLst>
              <a:ext uri="{FF2B5EF4-FFF2-40B4-BE49-F238E27FC236}">
                <a16:creationId xmlns:a16="http://schemas.microsoft.com/office/drawing/2014/main" id="{1FF6C517-9376-B24A-B2AD-AA06EF17A9A4}"/>
              </a:ext>
            </a:extLst>
          </p:cNvPr>
          <p:cNvSpPr>
            <a:spLocks noGrp="1"/>
          </p:cNvSpPr>
          <p:nvPr>
            <p:ph type="sldNum" sz="quarter" idx="12"/>
          </p:nvPr>
        </p:nvSpPr>
        <p:spPr/>
        <p:txBody>
          <a:bodyPr/>
          <a:lstStyle/>
          <a:p>
            <a:fld id="{CE68AEBC-9C0A-B94C-97AB-D25E0184B20F}" type="slidenum">
              <a:rPr lang="en-US" smtClean="0"/>
              <a:t>‹#›</a:t>
            </a:fld>
            <a:endParaRPr lang="en-US"/>
          </a:p>
        </p:txBody>
      </p:sp>
    </p:spTree>
    <p:extLst>
      <p:ext uri="{BB962C8B-B14F-4D97-AF65-F5344CB8AC3E}">
        <p14:creationId xmlns:p14="http://schemas.microsoft.com/office/powerpoint/2010/main" val="3347596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A04E3-1CA5-3E42-B7CA-0C03B43678C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E056FF-F36D-694D-AD66-BE94E296A89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8D97DB-F815-CA46-96D2-6DAEB5C7EED4}"/>
              </a:ext>
            </a:extLst>
          </p:cNvPr>
          <p:cNvSpPr>
            <a:spLocks noGrp="1"/>
          </p:cNvSpPr>
          <p:nvPr>
            <p:ph type="dt" sz="half" idx="10"/>
          </p:nvPr>
        </p:nvSpPr>
        <p:spPr/>
        <p:txBody>
          <a:bodyPr/>
          <a:lstStyle/>
          <a:p>
            <a:fld id="{C6E1E768-D153-FF4E-B1C0-0A303800EAE6}" type="datetime1">
              <a:rPr lang="en-US" smtClean="0"/>
              <a:t>8/27/20</a:t>
            </a:fld>
            <a:endParaRPr lang="en-US"/>
          </a:p>
        </p:txBody>
      </p:sp>
      <p:sp>
        <p:nvSpPr>
          <p:cNvPr id="5" name="Footer Placeholder 4">
            <a:extLst>
              <a:ext uri="{FF2B5EF4-FFF2-40B4-BE49-F238E27FC236}">
                <a16:creationId xmlns:a16="http://schemas.microsoft.com/office/drawing/2014/main" id="{62B81BDE-EB45-7C4E-81B2-95392CD8195E}"/>
              </a:ext>
            </a:extLst>
          </p:cNvPr>
          <p:cNvSpPr>
            <a:spLocks noGrp="1"/>
          </p:cNvSpPr>
          <p:nvPr>
            <p:ph type="ftr" sz="quarter" idx="11"/>
          </p:nvPr>
        </p:nvSpPr>
        <p:spPr/>
        <p:txBody>
          <a:bodyPr/>
          <a:lstStyle/>
          <a:p>
            <a:r>
              <a:rPr lang="en-US"/>
              <a:t>Email or phone with any questions about these processes. help@cancerimagingarchive.net (385)ASK-TCIA</a:t>
            </a:r>
          </a:p>
        </p:txBody>
      </p:sp>
      <p:sp>
        <p:nvSpPr>
          <p:cNvPr id="6" name="Slide Number Placeholder 5">
            <a:extLst>
              <a:ext uri="{FF2B5EF4-FFF2-40B4-BE49-F238E27FC236}">
                <a16:creationId xmlns:a16="http://schemas.microsoft.com/office/drawing/2014/main" id="{DF07D464-C7FE-CA44-AE12-D10FA897A572}"/>
              </a:ext>
            </a:extLst>
          </p:cNvPr>
          <p:cNvSpPr>
            <a:spLocks noGrp="1"/>
          </p:cNvSpPr>
          <p:nvPr>
            <p:ph type="sldNum" sz="quarter" idx="12"/>
          </p:nvPr>
        </p:nvSpPr>
        <p:spPr/>
        <p:txBody>
          <a:bodyPr/>
          <a:lstStyle/>
          <a:p>
            <a:fld id="{CE68AEBC-9C0A-B94C-97AB-D25E0184B20F}" type="slidenum">
              <a:rPr lang="en-US" smtClean="0"/>
              <a:t>‹#›</a:t>
            </a:fld>
            <a:endParaRPr lang="en-US"/>
          </a:p>
        </p:txBody>
      </p:sp>
    </p:spTree>
    <p:extLst>
      <p:ext uri="{BB962C8B-B14F-4D97-AF65-F5344CB8AC3E}">
        <p14:creationId xmlns:p14="http://schemas.microsoft.com/office/powerpoint/2010/main" val="1366569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93DD964-873F-7148-9D22-57C51D3B5A1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C297DB6-3A87-C74C-8B1E-F7299E03DCE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76340C-B80D-C64B-9ADA-3A02CCA6963B}"/>
              </a:ext>
            </a:extLst>
          </p:cNvPr>
          <p:cNvSpPr>
            <a:spLocks noGrp="1"/>
          </p:cNvSpPr>
          <p:nvPr>
            <p:ph type="dt" sz="half" idx="10"/>
          </p:nvPr>
        </p:nvSpPr>
        <p:spPr/>
        <p:txBody>
          <a:bodyPr/>
          <a:lstStyle/>
          <a:p>
            <a:fld id="{A147C2DC-6DC8-0D44-8AE0-9172D2BC4120}" type="datetime1">
              <a:rPr lang="en-US" smtClean="0"/>
              <a:t>8/27/20</a:t>
            </a:fld>
            <a:endParaRPr lang="en-US"/>
          </a:p>
        </p:txBody>
      </p:sp>
      <p:sp>
        <p:nvSpPr>
          <p:cNvPr id="5" name="Footer Placeholder 4">
            <a:extLst>
              <a:ext uri="{FF2B5EF4-FFF2-40B4-BE49-F238E27FC236}">
                <a16:creationId xmlns:a16="http://schemas.microsoft.com/office/drawing/2014/main" id="{293D9DB9-70A4-254F-A64E-73E6309C44BB}"/>
              </a:ext>
            </a:extLst>
          </p:cNvPr>
          <p:cNvSpPr>
            <a:spLocks noGrp="1"/>
          </p:cNvSpPr>
          <p:nvPr>
            <p:ph type="ftr" sz="quarter" idx="11"/>
          </p:nvPr>
        </p:nvSpPr>
        <p:spPr/>
        <p:txBody>
          <a:bodyPr/>
          <a:lstStyle/>
          <a:p>
            <a:r>
              <a:rPr lang="en-US"/>
              <a:t>Email or phone with any questions about these processes. help@cancerimagingarchive.net (385)ASK-TCIA</a:t>
            </a:r>
          </a:p>
        </p:txBody>
      </p:sp>
      <p:sp>
        <p:nvSpPr>
          <p:cNvPr id="6" name="Slide Number Placeholder 5">
            <a:extLst>
              <a:ext uri="{FF2B5EF4-FFF2-40B4-BE49-F238E27FC236}">
                <a16:creationId xmlns:a16="http://schemas.microsoft.com/office/drawing/2014/main" id="{CF39D09C-B2D6-FE4C-BCC0-A0AD14309579}"/>
              </a:ext>
            </a:extLst>
          </p:cNvPr>
          <p:cNvSpPr>
            <a:spLocks noGrp="1"/>
          </p:cNvSpPr>
          <p:nvPr>
            <p:ph type="sldNum" sz="quarter" idx="12"/>
          </p:nvPr>
        </p:nvSpPr>
        <p:spPr/>
        <p:txBody>
          <a:bodyPr/>
          <a:lstStyle/>
          <a:p>
            <a:fld id="{CE68AEBC-9C0A-B94C-97AB-D25E0184B20F}" type="slidenum">
              <a:rPr lang="en-US" smtClean="0"/>
              <a:t>‹#›</a:t>
            </a:fld>
            <a:endParaRPr lang="en-US"/>
          </a:p>
        </p:txBody>
      </p:sp>
    </p:spTree>
    <p:extLst>
      <p:ext uri="{BB962C8B-B14F-4D97-AF65-F5344CB8AC3E}">
        <p14:creationId xmlns:p14="http://schemas.microsoft.com/office/powerpoint/2010/main" val="318652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CF9E3-262A-5B4C-A208-831B97DFC3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8AB4B5-EBFC-E14B-A436-6AE55AB5C06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079508-3EF8-8345-A6D0-EEEA6CD5542E}"/>
              </a:ext>
            </a:extLst>
          </p:cNvPr>
          <p:cNvSpPr>
            <a:spLocks noGrp="1"/>
          </p:cNvSpPr>
          <p:nvPr>
            <p:ph type="dt" sz="half" idx="10"/>
          </p:nvPr>
        </p:nvSpPr>
        <p:spPr/>
        <p:txBody>
          <a:bodyPr/>
          <a:lstStyle/>
          <a:p>
            <a:fld id="{DB2AB9C5-3597-1940-8DA2-A3AF604A2AF7}" type="datetime1">
              <a:rPr lang="en-US" smtClean="0"/>
              <a:t>8/27/20</a:t>
            </a:fld>
            <a:endParaRPr lang="en-US"/>
          </a:p>
        </p:txBody>
      </p:sp>
      <p:sp>
        <p:nvSpPr>
          <p:cNvPr id="5" name="Footer Placeholder 4">
            <a:extLst>
              <a:ext uri="{FF2B5EF4-FFF2-40B4-BE49-F238E27FC236}">
                <a16:creationId xmlns:a16="http://schemas.microsoft.com/office/drawing/2014/main" id="{67A14BEC-7D5D-4148-A88E-DA777932C1F2}"/>
              </a:ext>
            </a:extLst>
          </p:cNvPr>
          <p:cNvSpPr>
            <a:spLocks noGrp="1"/>
          </p:cNvSpPr>
          <p:nvPr>
            <p:ph type="ftr" sz="quarter" idx="11"/>
          </p:nvPr>
        </p:nvSpPr>
        <p:spPr/>
        <p:txBody>
          <a:bodyPr/>
          <a:lstStyle/>
          <a:p>
            <a:r>
              <a:rPr lang="en-US"/>
              <a:t>Email or phone with any questions about these processes. help@cancerimagingarchive.net (385)ASK-TCIA</a:t>
            </a:r>
          </a:p>
        </p:txBody>
      </p:sp>
      <p:sp>
        <p:nvSpPr>
          <p:cNvPr id="6" name="Slide Number Placeholder 5">
            <a:extLst>
              <a:ext uri="{FF2B5EF4-FFF2-40B4-BE49-F238E27FC236}">
                <a16:creationId xmlns:a16="http://schemas.microsoft.com/office/drawing/2014/main" id="{B0632D38-3379-484C-AA95-8FBEF8793366}"/>
              </a:ext>
            </a:extLst>
          </p:cNvPr>
          <p:cNvSpPr>
            <a:spLocks noGrp="1"/>
          </p:cNvSpPr>
          <p:nvPr>
            <p:ph type="sldNum" sz="quarter" idx="12"/>
          </p:nvPr>
        </p:nvSpPr>
        <p:spPr/>
        <p:txBody>
          <a:bodyPr/>
          <a:lstStyle/>
          <a:p>
            <a:fld id="{CE68AEBC-9C0A-B94C-97AB-D25E0184B20F}" type="slidenum">
              <a:rPr lang="en-US" smtClean="0"/>
              <a:t>‹#›</a:t>
            </a:fld>
            <a:endParaRPr lang="en-US"/>
          </a:p>
        </p:txBody>
      </p:sp>
    </p:spTree>
    <p:extLst>
      <p:ext uri="{BB962C8B-B14F-4D97-AF65-F5344CB8AC3E}">
        <p14:creationId xmlns:p14="http://schemas.microsoft.com/office/powerpoint/2010/main" val="16105268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99484-94C2-E24C-9345-507A49E4EFA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34951A2-E7E2-CF4C-9E97-6EEC889F0D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8F12768-0BE9-E74C-BCB8-A52BD8F91FC6}"/>
              </a:ext>
            </a:extLst>
          </p:cNvPr>
          <p:cNvSpPr>
            <a:spLocks noGrp="1"/>
          </p:cNvSpPr>
          <p:nvPr>
            <p:ph type="dt" sz="half" idx="10"/>
          </p:nvPr>
        </p:nvSpPr>
        <p:spPr/>
        <p:txBody>
          <a:bodyPr/>
          <a:lstStyle/>
          <a:p>
            <a:fld id="{4E92627B-5C03-EE45-8F47-A57F88924B42}" type="datetime1">
              <a:rPr lang="en-US" smtClean="0"/>
              <a:t>8/27/20</a:t>
            </a:fld>
            <a:endParaRPr lang="en-US"/>
          </a:p>
        </p:txBody>
      </p:sp>
      <p:sp>
        <p:nvSpPr>
          <p:cNvPr id="5" name="Footer Placeholder 4">
            <a:extLst>
              <a:ext uri="{FF2B5EF4-FFF2-40B4-BE49-F238E27FC236}">
                <a16:creationId xmlns:a16="http://schemas.microsoft.com/office/drawing/2014/main" id="{8A3840C1-C0D7-864B-A447-F2AFE1D83267}"/>
              </a:ext>
            </a:extLst>
          </p:cNvPr>
          <p:cNvSpPr>
            <a:spLocks noGrp="1"/>
          </p:cNvSpPr>
          <p:nvPr>
            <p:ph type="ftr" sz="quarter" idx="11"/>
          </p:nvPr>
        </p:nvSpPr>
        <p:spPr/>
        <p:txBody>
          <a:bodyPr/>
          <a:lstStyle/>
          <a:p>
            <a:r>
              <a:rPr lang="en-US"/>
              <a:t>Email or phone with any questions about these processes. help@cancerimagingarchive.net (385)ASK-TCIA</a:t>
            </a:r>
          </a:p>
        </p:txBody>
      </p:sp>
      <p:sp>
        <p:nvSpPr>
          <p:cNvPr id="6" name="Slide Number Placeholder 5">
            <a:extLst>
              <a:ext uri="{FF2B5EF4-FFF2-40B4-BE49-F238E27FC236}">
                <a16:creationId xmlns:a16="http://schemas.microsoft.com/office/drawing/2014/main" id="{04434C80-F228-684D-83AE-2ED8B1C062E2}"/>
              </a:ext>
            </a:extLst>
          </p:cNvPr>
          <p:cNvSpPr>
            <a:spLocks noGrp="1"/>
          </p:cNvSpPr>
          <p:nvPr>
            <p:ph type="sldNum" sz="quarter" idx="12"/>
          </p:nvPr>
        </p:nvSpPr>
        <p:spPr/>
        <p:txBody>
          <a:bodyPr/>
          <a:lstStyle/>
          <a:p>
            <a:fld id="{CE68AEBC-9C0A-B94C-97AB-D25E0184B20F}" type="slidenum">
              <a:rPr lang="en-US" smtClean="0"/>
              <a:t>‹#›</a:t>
            </a:fld>
            <a:endParaRPr lang="en-US"/>
          </a:p>
        </p:txBody>
      </p:sp>
    </p:spTree>
    <p:extLst>
      <p:ext uri="{BB962C8B-B14F-4D97-AF65-F5344CB8AC3E}">
        <p14:creationId xmlns:p14="http://schemas.microsoft.com/office/powerpoint/2010/main" val="3073411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1AE74-350F-2C42-9E45-44EAA5C93F2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28E5A3D-914F-FE46-ADF8-8014A571C27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DD51A31-B75D-E743-9122-A75B72402B7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65A37C9-4EAB-E04A-81FB-3BB1574E65AB}"/>
              </a:ext>
            </a:extLst>
          </p:cNvPr>
          <p:cNvSpPr>
            <a:spLocks noGrp="1"/>
          </p:cNvSpPr>
          <p:nvPr>
            <p:ph type="dt" sz="half" idx="10"/>
          </p:nvPr>
        </p:nvSpPr>
        <p:spPr/>
        <p:txBody>
          <a:bodyPr/>
          <a:lstStyle/>
          <a:p>
            <a:fld id="{0BF35557-3DBA-A74A-9F67-962544505342}" type="datetime1">
              <a:rPr lang="en-US" smtClean="0"/>
              <a:t>8/27/20</a:t>
            </a:fld>
            <a:endParaRPr lang="en-US"/>
          </a:p>
        </p:txBody>
      </p:sp>
      <p:sp>
        <p:nvSpPr>
          <p:cNvPr id="6" name="Footer Placeholder 5">
            <a:extLst>
              <a:ext uri="{FF2B5EF4-FFF2-40B4-BE49-F238E27FC236}">
                <a16:creationId xmlns:a16="http://schemas.microsoft.com/office/drawing/2014/main" id="{C8010E83-03A0-DA4F-AC0F-36B6675D473E}"/>
              </a:ext>
            </a:extLst>
          </p:cNvPr>
          <p:cNvSpPr>
            <a:spLocks noGrp="1"/>
          </p:cNvSpPr>
          <p:nvPr>
            <p:ph type="ftr" sz="quarter" idx="11"/>
          </p:nvPr>
        </p:nvSpPr>
        <p:spPr/>
        <p:txBody>
          <a:bodyPr/>
          <a:lstStyle/>
          <a:p>
            <a:r>
              <a:rPr lang="en-US"/>
              <a:t>Email or phone with any questions about these processes. help@cancerimagingarchive.net (385)ASK-TCIA</a:t>
            </a:r>
          </a:p>
        </p:txBody>
      </p:sp>
      <p:sp>
        <p:nvSpPr>
          <p:cNvPr id="7" name="Slide Number Placeholder 6">
            <a:extLst>
              <a:ext uri="{FF2B5EF4-FFF2-40B4-BE49-F238E27FC236}">
                <a16:creationId xmlns:a16="http://schemas.microsoft.com/office/drawing/2014/main" id="{78B4BFA4-3299-B244-99F2-C9C58AE7CCC1}"/>
              </a:ext>
            </a:extLst>
          </p:cNvPr>
          <p:cNvSpPr>
            <a:spLocks noGrp="1"/>
          </p:cNvSpPr>
          <p:nvPr>
            <p:ph type="sldNum" sz="quarter" idx="12"/>
          </p:nvPr>
        </p:nvSpPr>
        <p:spPr/>
        <p:txBody>
          <a:bodyPr/>
          <a:lstStyle/>
          <a:p>
            <a:fld id="{CE68AEBC-9C0A-B94C-97AB-D25E0184B20F}" type="slidenum">
              <a:rPr lang="en-US" smtClean="0"/>
              <a:t>‹#›</a:t>
            </a:fld>
            <a:endParaRPr lang="en-US"/>
          </a:p>
        </p:txBody>
      </p:sp>
    </p:spTree>
    <p:extLst>
      <p:ext uri="{BB962C8B-B14F-4D97-AF65-F5344CB8AC3E}">
        <p14:creationId xmlns:p14="http://schemas.microsoft.com/office/powerpoint/2010/main" val="2475774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04B7C-B70C-5541-A4BE-FE77AE5E1F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907E947-AF9B-F840-A261-9A729FFE06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22ABC9C-4AF6-914C-9815-A5A06507BCB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DFB4E90-5B98-794D-BCF9-4EAD9F5659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32C8B62-58DA-A34A-8422-180E5D79807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CB45531-716B-E249-BE91-6CEBFEF7D121}"/>
              </a:ext>
            </a:extLst>
          </p:cNvPr>
          <p:cNvSpPr>
            <a:spLocks noGrp="1"/>
          </p:cNvSpPr>
          <p:nvPr>
            <p:ph type="dt" sz="half" idx="10"/>
          </p:nvPr>
        </p:nvSpPr>
        <p:spPr/>
        <p:txBody>
          <a:bodyPr/>
          <a:lstStyle/>
          <a:p>
            <a:fld id="{D9F7DE94-603C-0642-BF92-46DFED439AFF}" type="datetime1">
              <a:rPr lang="en-US" smtClean="0"/>
              <a:t>8/27/20</a:t>
            </a:fld>
            <a:endParaRPr lang="en-US"/>
          </a:p>
        </p:txBody>
      </p:sp>
      <p:sp>
        <p:nvSpPr>
          <p:cNvPr id="8" name="Footer Placeholder 7">
            <a:extLst>
              <a:ext uri="{FF2B5EF4-FFF2-40B4-BE49-F238E27FC236}">
                <a16:creationId xmlns:a16="http://schemas.microsoft.com/office/drawing/2014/main" id="{6D0C8D7B-A78C-1E48-941D-F53227581A72}"/>
              </a:ext>
            </a:extLst>
          </p:cNvPr>
          <p:cNvSpPr>
            <a:spLocks noGrp="1"/>
          </p:cNvSpPr>
          <p:nvPr>
            <p:ph type="ftr" sz="quarter" idx="11"/>
          </p:nvPr>
        </p:nvSpPr>
        <p:spPr/>
        <p:txBody>
          <a:bodyPr/>
          <a:lstStyle/>
          <a:p>
            <a:r>
              <a:rPr lang="en-US"/>
              <a:t>Email or phone with any questions about these processes. help@cancerimagingarchive.net (385)ASK-TCIA</a:t>
            </a:r>
          </a:p>
        </p:txBody>
      </p:sp>
      <p:sp>
        <p:nvSpPr>
          <p:cNvPr id="9" name="Slide Number Placeholder 8">
            <a:extLst>
              <a:ext uri="{FF2B5EF4-FFF2-40B4-BE49-F238E27FC236}">
                <a16:creationId xmlns:a16="http://schemas.microsoft.com/office/drawing/2014/main" id="{DA377257-ABE8-E84A-AACE-752EA9ACEB1F}"/>
              </a:ext>
            </a:extLst>
          </p:cNvPr>
          <p:cNvSpPr>
            <a:spLocks noGrp="1"/>
          </p:cNvSpPr>
          <p:nvPr>
            <p:ph type="sldNum" sz="quarter" idx="12"/>
          </p:nvPr>
        </p:nvSpPr>
        <p:spPr/>
        <p:txBody>
          <a:bodyPr/>
          <a:lstStyle/>
          <a:p>
            <a:fld id="{CE68AEBC-9C0A-B94C-97AB-D25E0184B20F}" type="slidenum">
              <a:rPr lang="en-US" smtClean="0"/>
              <a:t>‹#›</a:t>
            </a:fld>
            <a:endParaRPr lang="en-US"/>
          </a:p>
        </p:txBody>
      </p:sp>
    </p:spTree>
    <p:extLst>
      <p:ext uri="{BB962C8B-B14F-4D97-AF65-F5344CB8AC3E}">
        <p14:creationId xmlns:p14="http://schemas.microsoft.com/office/powerpoint/2010/main" val="2637579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8FED5-E846-EE41-A0D6-0766B50BFEB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C4D549-7F54-9848-9337-F7015283691C}"/>
              </a:ext>
            </a:extLst>
          </p:cNvPr>
          <p:cNvSpPr>
            <a:spLocks noGrp="1"/>
          </p:cNvSpPr>
          <p:nvPr>
            <p:ph type="dt" sz="half" idx="10"/>
          </p:nvPr>
        </p:nvSpPr>
        <p:spPr/>
        <p:txBody>
          <a:bodyPr/>
          <a:lstStyle/>
          <a:p>
            <a:fld id="{19A006AD-281A-504E-B292-0FCDE88AFE2C}" type="datetime1">
              <a:rPr lang="en-US" smtClean="0"/>
              <a:t>8/27/20</a:t>
            </a:fld>
            <a:endParaRPr lang="en-US"/>
          </a:p>
        </p:txBody>
      </p:sp>
      <p:sp>
        <p:nvSpPr>
          <p:cNvPr id="4" name="Footer Placeholder 3">
            <a:extLst>
              <a:ext uri="{FF2B5EF4-FFF2-40B4-BE49-F238E27FC236}">
                <a16:creationId xmlns:a16="http://schemas.microsoft.com/office/drawing/2014/main" id="{52152809-AA5A-BE42-B91A-BBA86D39A719}"/>
              </a:ext>
            </a:extLst>
          </p:cNvPr>
          <p:cNvSpPr>
            <a:spLocks noGrp="1"/>
          </p:cNvSpPr>
          <p:nvPr>
            <p:ph type="ftr" sz="quarter" idx="11"/>
          </p:nvPr>
        </p:nvSpPr>
        <p:spPr/>
        <p:txBody>
          <a:bodyPr/>
          <a:lstStyle/>
          <a:p>
            <a:r>
              <a:rPr lang="en-US"/>
              <a:t>Email or phone with any questions about these processes. help@cancerimagingarchive.net (385)ASK-TCIA</a:t>
            </a:r>
          </a:p>
        </p:txBody>
      </p:sp>
      <p:sp>
        <p:nvSpPr>
          <p:cNvPr id="5" name="Slide Number Placeholder 4">
            <a:extLst>
              <a:ext uri="{FF2B5EF4-FFF2-40B4-BE49-F238E27FC236}">
                <a16:creationId xmlns:a16="http://schemas.microsoft.com/office/drawing/2014/main" id="{B19D3095-9AFF-6D46-807B-6D31D3F38AF5}"/>
              </a:ext>
            </a:extLst>
          </p:cNvPr>
          <p:cNvSpPr>
            <a:spLocks noGrp="1"/>
          </p:cNvSpPr>
          <p:nvPr>
            <p:ph type="sldNum" sz="quarter" idx="12"/>
          </p:nvPr>
        </p:nvSpPr>
        <p:spPr/>
        <p:txBody>
          <a:bodyPr/>
          <a:lstStyle/>
          <a:p>
            <a:fld id="{CE68AEBC-9C0A-B94C-97AB-D25E0184B20F}" type="slidenum">
              <a:rPr lang="en-US" smtClean="0"/>
              <a:t>‹#›</a:t>
            </a:fld>
            <a:endParaRPr lang="en-US"/>
          </a:p>
        </p:txBody>
      </p:sp>
    </p:spTree>
    <p:extLst>
      <p:ext uri="{BB962C8B-B14F-4D97-AF65-F5344CB8AC3E}">
        <p14:creationId xmlns:p14="http://schemas.microsoft.com/office/powerpoint/2010/main" val="1975926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30B132-360D-1640-BEE8-5D094386E0F8}"/>
              </a:ext>
            </a:extLst>
          </p:cNvPr>
          <p:cNvSpPr>
            <a:spLocks noGrp="1"/>
          </p:cNvSpPr>
          <p:nvPr>
            <p:ph type="dt" sz="half" idx="10"/>
          </p:nvPr>
        </p:nvSpPr>
        <p:spPr/>
        <p:txBody>
          <a:bodyPr/>
          <a:lstStyle/>
          <a:p>
            <a:fld id="{27080329-4608-8A4F-9171-BDD96CD283D9}" type="datetime1">
              <a:rPr lang="en-US" smtClean="0"/>
              <a:t>8/27/20</a:t>
            </a:fld>
            <a:endParaRPr lang="en-US"/>
          </a:p>
        </p:txBody>
      </p:sp>
      <p:sp>
        <p:nvSpPr>
          <p:cNvPr id="3" name="Footer Placeholder 2">
            <a:extLst>
              <a:ext uri="{FF2B5EF4-FFF2-40B4-BE49-F238E27FC236}">
                <a16:creationId xmlns:a16="http://schemas.microsoft.com/office/drawing/2014/main" id="{A86A1226-990E-1E4C-AEBF-F20944A4D8C6}"/>
              </a:ext>
            </a:extLst>
          </p:cNvPr>
          <p:cNvSpPr>
            <a:spLocks noGrp="1"/>
          </p:cNvSpPr>
          <p:nvPr>
            <p:ph type="ftr" sz="quarter" idx="11"/>
          </p:nvPr>
        </p:nvSpPr>
        <p:spPr/>
        <p:txBody>
          <a:bodyPr/>
          <a:lstStyle/>
          <a:p>
            <a:r>
              <a:rPr lang="en-US"/>
              <a:t>Email or phone with any questions about these processes. help@cancerimagingarchive.net (385)ASK-TCIA</a:t>
            </a:r>
          </a:p>
        </p:txBody>
      </p:sp>
      <p:sp>
        <p:nvSpPr>
          <p:cNvPr id="4" name="Slide Number Placeholder 3">
            <a:extLst>
              <a:ext uri="{FF2B5EF4-FFF2-40B4-BE49-F238E27FC236}">
                <a16:creationId xmlns:a16="http://schemas.microsoft.com/office/drawing/2014/main" id="{912F20A3-8C5C-7041-9C59-4890442D9B95}"/>
              </a:ext>
            </a:extLst>
          </p:cNvPr>
          <p:cNvSpPr>
            <a:spLocks noGrp="1"/>
          </p:cNvSpPr>
          <p:nvPr>
            <p:ph type="sldNum" sz="quarter" idx="12"/>
          </p:nvPr>
        </p:nvSpPr>
        <p:spPr/>
        <p:txBody>
          <a:bodyPr/>
          <a:lstStyle/>
          <a:p>
            <a:fld id="{CE68AEBC-9C0A-B94C-97AB-D25E0184B20F}" type="slidenum">
              <a:rPr lang="en-US" smtClean="0"/>
              <a:t>‹#›</a:t>
            </a:fld>
            <a:endParaRPr lang="en-US"/>
          </a:p>
        </p:txBody>
      </p:sp>
    </p:spTree>
    <p:extLst>
      <p:ext uri="{BB962C8B-B14F-4D97-AF65-F5344CB8AC3E}">
        <p14:creationId xmlns:p14="http://schemas.microsoft.com/office/powerpoint/2010/main" val="2885408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5909B-0937-0E42-9C05-161AF2E4C0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D4A0356-8212-BF4E-B8FB-E94B50FA88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3AA9E08-95D5-4A4C-A1A9-6A348F8C8A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414B24A-EAEF-C34D-B324-CE8A5C373601}"/>
              </a:ext>
            </a:extLst>
          </p:cNvPr>
          <p:cNvSpPr>
            <a:spLocks noGrp="1"/>
          </p:cNvSpPr>
          <p:nvPr>
            <p:ph type="dt" sz="half" idx="10"/>
          </p:nvPr>
        </p:nvSpPr>
        <p:spPr/>
        <p:txBody>
          <a:bodyPr/>
          <a:lstStyle/>
          <a:p>
            <a:fld id="{9A218D7E-7E4D-B14E-AAB1-CE95B5765751}" type="datetime1">
              <a:rPr lang="en-US" smtClean="0"/>
              <a:t>8/27/20</a:t>
            </a:fld>
            <a:endParaRPr lang="en-US"/>
          </a:p>
        </p:txBody>
      </p:sp>
      <p:sp>
        <p:nvSpPr>
          <p:cNvPr id="6" name="Footer Placeholder 5">
            <a:extLst>
              <a:ext uri="{FF2B5EF4-FFF2-40B4-BE49-F238E27FC236}">
                <a16:creationId xmlns:a16="http://schemas.microsoft.com/office/drawing/2014/main" id="{D0C25669-DD38-D047-9ACA-32A19941AEBD}"/>
              </a:ext>
            </a:extLst>
          </p:cNvPr>
          <p:cNvSpPr>
            <a:spLocks noGrp="1"/>
          </p:cNvSpPr>
          <p:nvPr>
            <p:ph type="ftr" sz="quarter" idx="11"/>
          </p:nvPr>
        </p:nvSpPr>
        <p:spPr/>
        <p:txBody>
          <a:bodyPr/>
          <a:lstStyle/>
          <a:p>
            <a:r>
              <a:rPr lang="en-US"/>
              <a:t>Email or phone with any questions about these processes. help@cancerimagingarchive.net (385)ASK-TCIA</a:t>
            </a:r>
          </a:p>
        </p:txBody>
      </p:sp>
      <p:sp>
        <p:nvSpPr>
          <p:cNvPr id="7" name="Slide Number Placeholder 6">
            <a:extLst>
              <a:ext uri="{FF2B5EF4-FFF2-40B4-BE49-F238E27FC236}">
                <a16:creationId xmlns:a16="http://schemas.microsoft.com/office/drawing/2014/main" id="{0DC0336A-178C-FD47-B2AD-7D59B3FA4150}"/>
              </a:ext>
            </a:extLst>
          </p:cNvPr>
          <p:cNvSpPr>
            <a:spLocks noGrp="1"/>
          </p:cNvSpPr>
          <p:nvPr>
            <p:ph type="sldNum" sz="quarter" idx="12"/>
          </p:nvPr>
        </p:nvSpPr>
        <p:spPr/>
        <p:txBody>
          <a:bodyPr/>
          <a:lstStyle/>
          <a:p>
            <a:fld id="{CE68AEBC-9C0A-B94C-97AB-D25E0184B20F}" type="slidenum">
              <a:rPr lang="en-US" smtClean="0"/>
              <a:t>‹#›</a:t>
            </a:fld>
            <a:endParaRPr lang="en-US"/>
          </a:p>
        </p:txBody>
      </p:sp>
    </p:spTree>
    <p:extLst>
      <p:ext uri="{BB962C8B-B14F-4D97-AF65-F5344CB8AC3E}">
        <p14:creationId xmlns:p14="http://schemas.microsoft.com/office/powerpoint/2010/main" val="564148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1A738-2515-8B46-9CDB-FE99C52360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7631A4B-7155-6741-A229-AD3A995BAE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A02B70-4482-A44B-8EC9-888EC26B46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20B3883-255E-B646-9B8D-C94A8CCBED16}"/>
              </a:ext>
            </a:extLst>
          </p:cNvPr>
          <p:cNvSpPr>
            <a:spLocks noGrp="1"/>
          </p:cNvSpPr>
          <p:nvPr>
            <p:ph type="dt" sz="half" idx="10"/>
          </p:nvPr>
        </p:nvSpPr>
        <p:spPr/>
        <p:txBody>
          <a:bodyPr/>
          <a:lstStyle/>
          <a:p>
            <a:fld id="{1D78738F-51D3-B348-817B-5F7813B439DA}" type="datetime1">
              <a:rPr lang="en-US" smtClean="0"/>
              <a:t>8/27/20</a:t>
            </a:fld>
            <a:endParaRPr lang="en-US"/>
          </a:p>
        </p:txBody>
      </p:sp>
      <p:sp>
        <p:nvSpPr>
          <p:cNvPr id="6" name="Footer Placeholder 5">
            <a:extLst>
              <a:ext uri="{FF2B5EF4-FFF2-40B4-BE49-F238E27FC236}">
                <a16:creationId xmlns:a16="http://schemas.microsoft.com/office/drawing/2014/main" id="{324C80A1-2241-D846-8A8D-404D02277FB8}"/>
              </a:ext>
            </a:extLst>
          </p:cNvPr>
          <p:cNvSpPr>
            <a:spLocks noGrp="1"/>
          </p:cNvSpPr>
          <p:nvPr>
            <p:ph type="ftr" sz="quarter" idx="11"/>
          </p:nvPr>
        </p:nvSpPr>
        <p:spPr/>
        <p:txBody>
          <a:bodyPr/>
          <a:lstStyle/>
          <a:p>
            <a:r>
              <a:rPr lang="en-US"/>
              <a:t>Email or phone with any questions about these processes. help@cancerimagingarchive.net (385)ASK-TCIA</a:t>
            </a:r>
          </a:p>
        </p:txBody>
      </p:sp>
      <p:sp>
        <p:nvSpPr>
          <p:cNvPr id="7" name="Slide Number Placeholder 6">
            <a:extLst>
              <a:ext uri="{FF2B5EF4-FFF2-40B4-BE49-F238E27FC236}">
                <a16:creationId xmlns:a16="http://schemas.microsoft.com/office/drawing/2014/main" id="{2E21DCC2-F3E9-FE42-B44A-43AAC5442A2C}"/>
              </a:ext>
            </a:extLst>
          </p:cNvPr>
          <p:cNvSpPr>
            <a:spLocks noGrp="1"/>
          </p:cNvSpPr>
          <p:nvPr>
            <p:ph type="sldNum" sz="quarter" idx="12"/>
          </p:nvPr>
        </p:nvSpPr>
        <p:spPr/>
        <p:txBody>
          <a:bodyPr/>
          <a:lstStyle/>
          <a:p>
            <a:fld id="{CE68AEBC-9C0A-B94C-97AB-D25E0184B20F}" type="slidenum">
              <a:rPr lang="en-US" smtClean="0"/>
              <a:t>‹#›</a:t>
            </a:fld>
            <a:endParaRPr lang="en-US"/>
          </a:p>
        </p:txBody>
      </p:sp>
    </p:spTree>
    <p:extLst>
      <p:ext uri="{BB962C8B-B14F-4D97-AF65-F5344CB8AC3E}">
        <p14:creationId xmlns:p14="http://schemas.microsoft.com/office/powerpoint/2010/main" val="740754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684B8F-CA9E-9743-AC58-C02DBD20E3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53EE6C9-34D5-2349-ABD6-9CA36D03E9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26395B-416F-0C40-8B16-23746C1E6B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82050D-6DDC-364D-B945-3BBD7CB1C9F1}" type="datetime1">
              <a:rPr lang="en-US" smtClean="0"/>
              <a:t>8/27/20</a:t>
            </a:fld>
            <a:endParaRPr lang="en-US"/>
          </a:p>
        </p:txBody>
      </p:sp>
      <p:sp>
        <p:nvSpPr>
          <p:cNvPr id="5" name="Footer Placeholder 4">
            <a:extLst>
              <a:ext uri="{FF2B5EF4-FFF2-40B4-BE49-F238E27FC236}">
                <a16:creationId xmlns:a16="http://schemas.microsoft.com/office/drawing/2014/main" id="{FB22D33E-20CF-D649-905C-C58CA1969AB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Email or phone with any questions about these processes. help@cancerimagingarchive.net (385)ASK-TCIA</a:t>
            </a:r>
          </a:p>
        </p:txBody>
      </p:sp>
      <p:sp>
        <p:nvSpPr>
          <p:cNvPr id="6" name="Slide Number Placeholder 5">
            <a:extLst>
              <a:ext uri="{FF2B5EF4-FFF2-40B4-BE49-F238E27FC236}">
                <a16:creationId xmlns:a16="http://schemas.microsoft.com/office/drawing/2014/main" id="{C566091A-AABF-894F-8571-88A3DE871D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68AEBC-9C0A-B94C-97AB-D25E0184B20F}" type="slidenum">
              <a:rPr lang="en-US" smtClean="0"/>
              <a:t>‹#›</a:t>
            </a:fld>
            <a:endParaRPr lang="en-US"/>
          </a:p>
        </p:txBody>
      </p:sp>
    </p:spTree>
    <p:extLst>
      <p:ext uri="{BB962C8B-B14F-4D97-AF65-F5344CB8AC3E}">
        <p14:creationId xmlns:p14="http://schemas.microsoft.com/office/powerpoint/2010/main" val="42530646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help@cancerimagingarchive.net"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mailto:help@cancerimagingarchive.ne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help@cancerimagingarchive.ne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help@cancerimagingarchive.ne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hyperlink" Target="https://rclone.or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01258-2F9A-4C46-B73A-2CE7468DA76A}"/>
              </a:ext>
            </a:extLst>
          </p:cNvPr>
          <p:cNvSpPr>
            <a:spLocks noGrp="1"/>
          </p:cNvSpPr>
          <p:nvPr>
            <p:ph type="ctrTitle"/>
          </p:nvPr>
        </p:nvSpPr>
        <p:spPr/>
        <p:txBody>
          <a:bodyPr>
            <a:normAutofit/>
          </a:bodyPr>
          <a:lstStyle/>
          <a:p>
            <a:r>
              <a:rPr lang="en-US" dirty="0"/>
              <a:t>Sending Histopathology Images to TCIA</a:t>
            </a:r>
          </a:p>
        </p:txBody>
      </p:sp>
      <p:sp>
        <p:nvSpPr>
          <p:cNvPr id="3" name="Subtitle 2">
            <a:extLst>
              <a:ext uri="{FF2B5EF4-FFF2-40B4-BE49-F238E27FC236}">
                <a16:creationId xmlns:a16="http://schemas.microsoft.com/office/drawing/2014/main" id="{E538A424-F59F-4D43-8CE0-33941B924ACA}"/>
              </a:ext>
            </a:extLst>
          </p:cNvPr>
          <p:cNvSpPr>
            <a:spLocks noGrp="1"/>
          </p:cNvSpPr>
          <p:nvPr>
            <p:ph type="subTitle" idx="1"/>
          </p:nvPr>
        </p:nvSpPr>
        <p:spPr/>
        <p:txBody>
          <a:bodyPr/>
          <a:lstStyle/>
          <a:p>
            <a:r>
              <a:rPr lang="en-US" dirty="0"/>
              <a:t>Prepared by TCIA Pathology Manager </a:t>
            </a:r>
          </a:p>
          <a:p>
            <a:r>
              <a:rPr lang="en-US" dirty="0"/>
              <a:t>20-Aug-2020</a:t>
            </a:r>
          </a:p>
          <a:p>
            <a:endParaRPr lang="en-US" dirty="0"/>
          </a:p>
        </p:txBody>
      </p:sp>
      <p:sp>
        <p:nvSpPr>
          <p:cNvPr id="9" name="Footer Placeholder 6">
            <a:extLst>
              <a:ext uri="{FF2B5EF4-FFF2-40B4-BE49-F238E27FC236}">
                <a16:creationId xmlns:a16="http://schemas.microsoft.com/office/drawing/2014/main" id="{7454B294-56A3-7041-BF76-532FC391FCE7}"/>
              </a:ext>
            </a:extLst>
          </p:cNvPr>
          <p:cNvSpPr>
            <a:spLocks noGrp="1"/>
          </p:cNvSpPr>
          <p:nvPr>
            <p:ph type="ftr" sz="quarter" idx="11"/>
          </p:nvPr>
        </p:nvSpPr>
        <p:spPr>
          <a:xfrm>
            <a:off x="1706880" y="6116320"/>
            <a:ext cx="8559800" cy="365125"/>
          </a:xfrm>
        </p:spPr>
        <p:txBody>
          <a:bodyPr/>
          <a:lstStyle/>
          <a:p>
            <a:r>
              <a:rPr lang="en-US" sz="1100" i="1" dirty="0"/>
              <a:t>Email or phone with any questions about these processes.	</a:t>
            </a:r>
            <a:r>
              <a:rPr lang="en-US" sz="1100" i="1" dirty="0">
                <a:hlinkClick r:id="rId2"/>
              </a:rPr>
              <a:t>help@cancerimagingarchive.net</a:t>
            </a:r>
            <a:r>
              <a:rPr lang="en-US" sz="1100" i="1" dirty="0"/>
              <a:t>	(385)ASK-TCIA</a:t>
            </a:r>
          </a:p>
        </p:txBody>
      </p:sp>
    </p:spTree>
    <p:extLst>
      <p:ext uri="{BB962C8B-B14F-4D97-AF65-F5344CB8AC3E}">
        <p14:creationId xmlns:p14="http://schemas.microsoft.com/office/powerpoint/2010/main" val="589274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CC9F9-2831-A647-8688-3D9F5E231B4E}"/>
              </a:ext>
            </a:extLst>
          </p:cNvPr>
          <p:cNvSpPr>
            <a:spLocks noGrp="1"/>
          </p:cNvSpPr>
          <p:nvPr>
            <p:ph type="title"/>
          </p:nvPr>
        </p:nvSpPr>
        <p:spPr>
          <a:xfrm>
            <a:off x="594360" y="365125"/>
            <a:ext cx="10759440" cy="2103755"/>
          </a:xfrm>
        </p:spPr>
        <p:txBody>
          <a:bodyPr>
            <a:noAutofit/>
          </a:bodyPr>
          <a:lstStyle/>
          <a:p>
            <a:pPr algn="ctr"/>
            <a:r>
              <a:rPr lang="en-US" sz="4000" dirty="0"/>
              <a:t>There are 2 basic ways to submitting histopathology data to TCIA. This guide should help you get started.</a:t>
            </a:r>
          </a:p>
        </p:txBody>
      </p:sp>
      <p:sp>
        <p:nvSpPr>
          <p:cNvPr id="3" name="Content Placeholder 2">
            <a:extLst>
              <a:ext uri="{FF2B5EF4-FFF2-40B4-BE49-F238E27FC236}">
                <a16:creationId xmlns:a16="http://schemas.microsoft.com/office/drawing/2014/main" id="{FD3AD798-8798-D347-BF46-1D190ABD6839}"/>
              </a:ext>
            </a:extLst>
          </p:cNvPr>
          <p:cNvSpPr>
            <a:spLocks noGrp="1"/>
          </p:cNvSpPr>
          <p:nvPr>
            <p:ph idx="1"/>
          </p:nvPr>
        </p:nvSpPr>
        <p:spPr>
          <a:xfrm>
            <a:off x="838200" y="2587087"/>
            <a:ext cx="10515600" cy="2621522"/>
          </a:xfrm>
        </p:spPr>
        <p:txBody>
          <a:bodyPr>
            <a:normAutofit/>
          </a:bodyPr>
          <a:lstStyle/>
          <a:p>
            <a:pPr marL="514350" indent="-514350">
              <a:buFont typeface="+mj-lt"/>
              <a:buAutoNum type="arabicPeriod"/>
            </a:pPr>
            <a:r>
              <a:rPr lang="en-US" sz="3200" dirty="0"/>
              <a:t>Upload images to a Box folder supplied by TCIA staff </a:t>
            </a:r>
            <a:br>
              <a:rPr lang="en-US" sz="3200" dirty="0"/>
            </a:br>
            <a:r>
              <a:rPr lang="en-US" sz="3200" dirty="0"/>
              <a:t>(slides 3-4)</a:t>
            </a:r>
          </a:p>
          <a:p>
            <a:pPr marL="514350" indent="-514350">
              <a:buFont typeface="+mj-lt"/>
              <a:buAutoNum type="arabicPeriod"/>
            </a:pPr>
            <a:r>
              <a:rPr lang="en-US" sz="3200" dirty="0"/>
              <a:t>Cloud based data transfer using command line tool </a:t>
            </a:r>
            <a:r>
              <a:rPr lang="en-US" sz="3200" dirty="0" err="1"/>
              <a:t>Rclone</a:t>
            </a:r>
            <a:r>
              <a:rPr lang="en-US" sz="3200" dirty="0"/>
              <a:t> </a:t>
            </a:r>
            <a:br>
              <a:rPr lang="en-US" sz="3200" dirty="0"/>
            </a:br>
            <a:r>
              <a:rPr lang="en-US" sz="3200" dirty="0"/>
              <a:t>(slides 5-6)</a:t>
            </a:r>
          </a:p>
        </p:txBody>
      </p:sp>
      <p:sp>
        <p:nvSpPr>
          <p:cNvPr id="6" name="Footer Placeholder 6">
            <a:extLst>
              <a:ext uri="{FF2B5EF4-FFF2-40B4-BE49-F238E27FC236}">
                <a16:creationId xmlns:a16="http://schemas.microsoft.com/office/drawing/2014/main" id="{BE5E5BC2-D86D-A54D-A7E7-0DD5B7F6EA9F}"/>
              </a:ext>
            </a:extLst>
          </p:cNvPr>
          <p:cNvSpPr>
            <a:spLocks noGrp="1"/>
          </p:cNvSpPr>
          <p:nvPr>
            <p:ph type="ftr" sz="quarter" idx="11"/>
          </p:nvPr>
        </p:nvSpPr>
        <p:spPr>
          <a:xfrm>
            <a:off x="1816100" y="6311900"/>
            <a:ext cx="8559800" cy="365125"/>
          </a:xfrm>
        </p:spPr>
        <p:txBody>
          <a:bodyPr/>
          <a:lstStyle/>
          <a:p>
            <a:r>
              <a:rPr lang="en-US" sz="1100" i="1" dirty="0"/>
              <a:t>Email or phone with any questions about these processes.	</a:t>
            </a:r>
            <a:r>
              <a:rPr lang="en-US" sz="1100" i="1" dirty="0">
                <a:hlinkClick r:id="rId2"/>
              </a:rPr>
              <a:t>help@cancerimagingarchive.net</a:t>
            </a:r>
            <a:r>
              <a:rPr lang="en-US" sz="1100" i="1" dirty="0"/>
              <a:t>	(385)ASK-TCIA</a:t>
            </a:r>
          </a:p>
        </p:txBody>
      </p:sp>
    </p:spTree>
    <p:extLst>
      <p:ext uri="{BB962C8B-B14F-4D97-AF65-F5344CB8AC3E}">
        <p14:creationId xmlns:p14="http://schemas.microsoft.com/office/powerpoint/2010/main" val="3835392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59771-5578-CD45-8996-DC81AFD2EADE}"/>
              </a:ext>
            </a:extLst>
          </p:cNvPr>
          <p:cNvSpPr>
            <a:spLocks noGrp="1"/>
          </p:cNvSpPr>
          <p:nvPr>
            <p:ph type="title"/>
          </p:nvPr>
        </p:nvSpPr>
        <p:spPr>
          <a:xfrm>
            <a:off x="838200" y="359350"/>
            <a:ext cx="10515600" cy="961483"/>
          </a:xfrm>
        </p:spPr>
        <p:txBody>
          <a:bodyPr/>
          <a:lstStyle/>
          <a:p>
            <a:pPr marL="742950" indent="-742950">
              <a:buFont typeface="+mj-lt"/>
              <a:buAutoNum type="arabicPeriod"/>
            </a:pPr>
            <a:r>
              <a:rPr lang="en-US" dirty="0"/>
              <a:t>Uploading images via Box</a:t>
            </a:r>
          </a:p>
        </p:txBody>
      </p:sp>
      <p:sp>
        <p:nvSpPr>
          <p:cNvPr id="4" name="TextBox 3">
            <a:extLst>
              <a:ext uri="{FF2B5EF4-FFF2-40B4-BE49-F238E27FC236}">
                <a16:creationId xmlns:a16="http://schemas.microsoft.com/office/drawing/2014/main" id="{D8298C1B-840C-1349-9037-1400DC519D3F}"/>
              </a:ext>
            </a:extLst>
          </p:cNvPr>
          <p:cNvSpPr txBox="1"/>
          <p:nvPr/>
        </p:nvSpPr>
        <p:spPr>
          <a:xfrm>
            <a:off x="1144769" y="1418828"/>
            <a:ext cx="9202999" cy="892552"/>
          </a:xfrm>
          <a:prstGeom prst="rect">
            <a:avLst/>
          </a:prstGeom>
          <a:noFill/>
        </p:spPr>
        <p:txBody>
          <a:bodyPr wrap="square" rtlCol="0">
            <a:spAutoFit/>
          </a:bodyPr>
          <a:lstStyle/>
          <a:p>
            <a:r>
              <a:rPr lang="en-US" sz="2600" dirty="0"/>
              <a:t>You will be sent an email invitation like the example below by your TCIA contact (typically this is the curator for your collection).</a:t>
            </a:r>
          </a:p>
        </p:txBody>
      </p:sp>
      <p:sp>
        <p:nvSpPr>
          <p:cNvPr id="16" name="TextBox 15">
            <a:extLst>
              <a:ext uri="{FF2B5EF4-FFF2-40B4-BE49-F238E27FC236}">
                <a16:creationId xmlns:a16="http://schemas.microsoft.com/office/drawing/2014/main" id="{1EE8AF7A-50CB-1343-9ECB-16CA178BC49D}"/>
              </a:ext>
            </a:extLst>
          </p:cNvPr>
          <p:cNvSpPr txBox="1"/>
          <p:nvPr/>
        </p:nvSpPr>
        <p:spPr>
          <a:xfrm>
            <a:off x="416686" y="2892923"/>
            <a:ext cx="2858948"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a:t>Click </a:t>
            </a:r>
            <a:r>
              <a:rPr lang="en-US" sz="2400" dirty="0">
                <a:solidFill>
                  <a:schemeClr val="accent1"/>
                </a:solidFill>
              </a:rPr>
              <a:t>link</a:t>
            </a:r>
            <a:r>
              <a:rPr lang="en-US" sz="2400" dirty="0"/>
              <a:t> provided</a:t>
            </a:r>
          </a:p>
        </p:txBody>
      </p:sp>
      <p:sp>
        <p:nvSpPr>
          <p:cNvPr id="17" name="Footer Placeholder 6">
            <a:extLst>
              <a:ext uri="{FF2B5EF4-FFF2-40B4-BE49-F238E27FC236}">
                <a16:creationId xmlns:a16="http://schemas.microsoft.com/office/drawing/2014/main" id="{6BE67783-22BB-8D4F-8468-38414AA2F005}"/>
              </a:ext>
            </a:extLst>
          </p:cNvPr>
          <p:cNvSpPr>
            <a:spLocks noGrp="1"/>
          </p:cNvSpPr>
          <p:nvPr>
            <p:ph type="ftr" sz="quarter" idx="11"/>
          </p:nvPr>
        </p:nvSpPr>
        <p:spPr>
          <a:xfrm>
            <a:off x="1816100" y="6311900"/>
            <a:ext cx="8559800" cy="365125"/>
          </a:xfrm>
        </p:spPr>
        <p:txBody>
          <a:bodyPr/>
          <a:lstStyle/>
          <a:p>
            <a:r>
              <a:rPr lang="en-US" sz="1100" i="1" dirty="0"/>
              <a:t>Email or phone with any questions about these processes.	</a:t>
            </a:r>
            <a:r>
              <a:rPr lang="en-US" sz="1100" i="1" dirty="0">
                <a:hlinkClick r:id="rId2"/>
              </a:rPr>
              <a:t>help@cancerimagingarchive.net</a:t>
            </a:r>
            <a:r>
              <a:rPr lang="en-US" sz="1100" i="1" dirty="0"/>
              <a:t>	(385)ASK-TCIA</a:t>
            </a:r>
          </a:p>
        </p:txBody>
      </p:sp>
      <p:pic>
        <p:nvPicPr>
          <p:cNvPr id="5" name="Picture 4">
            <a:extLst>
              <a:ext uri="{FF2B5EF4-FFF2-40B4-BE49-F238E27FC236}">
                <a16:creationId xmlns:a16="http://schemas.microsoft.com/office/drawing/2014/main" id="{B03B4B2E-0DDB-AF46-9D28-166E6A155C67}"/>
              </a:ext>
            </a:extLst>
          </p:cNvPr>
          <p:cNvPicPr>
            <a:picLocks noChangeAspect="1"/>
          </p:cNvPicPr>
          <p:nvPr/>
        </p:nvPicPr>
        <p:blipFill>
          <a:blip r:embed="rId3"/>
          <a:stretch>
            <a:fillRect/>
          </a:stretch>
        </p:blipFill>
        <p:spPr>
          <a:xfrm>
            <a:off x="3275634" y="2315968"/>
            <a:ext cx="8122498" cy="3924353"/>
          </a:xfrm>
          <a:prstGeom prst="rect">
            <a:avLst/>
          </a:prstGeom>
        </p:spPr>
      </p:pic>
    </p:spTree>
    <p:extLst>
      <p:ext uri="{BB962C8B-B14F-4D97-AF65-F5344CB8AC3E}">
        <p14:creationId xmlns:p14="http://schemas.microsoft.com/office/powerpoint/2010/main" val="968197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50487-2CD6-CB49-B48D-FD9AE930965E}"/>
              </a:ext>
            </a:extLst>
          </p:cNvPr>
          <p:cNvSpPr>
            <a:spLocks noGrp="1"/>
          </p:cNvSpPr>
          <p:nvPr>
            <p:ph type="title"/>
          </p:nvPr>
        </p:nvSpPr>
        <p:spPr>
          <a:xfrm>
            <a:off x="838200" y="28254"/>
            <a:ext cx="10515600" cy="1325563"/>
          </a:xfrm>
        </p:spPr>
        <p:txBody>
          <a:bodyPr/>
          <a:lstStyle/>
          <a:p>
            <a:pPr marL="742950" indent="-742950">
              <a:buFont typeface="+mj-lt"/>
              <a:buAutoNum type="arabicPeriod"/>
            </a:pPr>
            <a:r>
              <a:rPr lang="en-US" dirty="0"/>
              <a:t>Uploading images via Box cont.</a:t>
            </a:r>
          </a:p>
        </p:txBody>
      </p:sp>
      <p:sp>
        <p:nvSpPr>
          <p:cNvPr id="5" name="Rectangle 4">
            <a:extLst>
              <a:ext uri="{FF2B5EF4-FFF2-40B4-BE49-F238E27FC236}">
                <a16:creationId xmlns:a16="http://schemas.microsoft.com/office/drawing/2014/main" id="{C7284887-E83A-5245-B6D0-D05955097C5A}"/>
              </a:ext>
            </a:extLst>
          </p:cNvPr>
          <p:cNvSpPr/>
          <p:nvPr/>
        </p:nvSpPr>
        <p:spPr>
          <a:xfrm>
            <a:off x="561586" y="1617303"/>
            <a:ext cx="3559002" cy="1815882"/>
          </a:xfrm>
          <a:prstGeom prst="rect">
            <a:avLst/>
          </a:prstGeom>
        </p:spPr>
        <p:txBody>
          <a:bodyPr wrap="square">
            <a:spAutoFit/>
          </a:bodyPr>
          <a:lstStyle/>
          <a:p>
            <a:pPr marL="457200" indent="-457200">
              <a:buFont typeface="Arial" panose="020B0604020202020204" pitchFamily="34" charset="0"/>
              <a:buChar char="•"/>
            </a:pPr>
            <a:r>
              <a:rPr lang="en-US" sz="2800" dirty="0"/>
              <a:t>After clicking provided </a:t>
            </a:r>
            <a:r>
              <a:rPr lang="en-US" sz="2800" dirty="0">
                <a:solidFill>
                  <a:schemeClr val="accent1"/>
                </a:solidFill>
              </a:rPr>
              <a:t>link</a:t>
            </a:r>
            <a:r>
              <a:rPr lang="en-US" sz="2800" dirty="0"/>
              <a:t>, the webpage should look like this:</a:t>
            </a:r>
          </a:p>
        </p:txBody>
      </p:sp>
      <p:sp>
        <p:nvSpPr>
          <p:cNvPr id="6" name="Footer Placeholder 6">
            <a:extLst>
              <a:ext uri="{FF2B5EF4-FFF2-40B4-BE49-F238E27FC236}">
                <a16:creationId xmlns:a16="http://schemas.microsoft.com/office/drawing/2014/main" id="{23232588-C061-E249-9B16-CBEAD0F858AA}"/>
              </a:ext>
            </a:extLst>
          </p:cNvPr>
          <p:cNvSpPr>
            <a:spLocks noGrp="1"/>
          </p:cNvSpPr>
          <p:nvPr>
            <p:ph type="ftr" sz="quarter" idx="11"/>
          </p:nvPr>
        </p:nvSpPr>
        <p:spPr>
          <a:xfrm>
            <a:off x="1816100" y="6346625"/>
            <a:ext cx="8559800" cy="365125"/>
          </a:xfrm>
        </p:spPr>
        <p:txBody>
          <a:bodyPr/>
          <a:lstStyle/>
          <a:p>
            <a:r>
              <a:rPr lang="en-US" sz="1100" i="1" dirty="0"/>
              <a:t>Email or phone with any questions about these processes.	</a:t>
            </a:r>
            <a:r>
              <a:rPr lang="en-US" sz="1100" i="1" dirty="0">
                <a:hlinkClick r:id="rId2"/>
              </a:rPr>
              <a:t>help@cancerimagingarchive.net</a:t>
            </a:r>
            <a:r>
              <a:rPr lang="en-US" sz="1100" i="1" dirty="0"/>
              <a:t>	(385)ASK-TCIA</a:t>
            </a:r>
          </a:p>
        </p:txBody>
      </p:sp>
      <p:sp>
        <p:nvSpPr>
          <p:cNvPr id="7" name="TextBox 6">
            <a:extLst>
              <a:ext uri="{FF2B5EF4-FFF2-40B4-BE49-F238E27FC236}">
                <a16:creationId xmlns:a16="http://schemas.microsoft.com/office/drawing/2014/main" id="{D03ECDEF-DBE6-8F47-ADE6-01B98E840925}"/>
              </a:ext>
            </a:extLst>
          </p:cNvPr>
          <p:cNvSpPr txBox="1"/>
          <p:nvPr/>
        </p:nvSpPr>
        <p:spPr>
          <a:xfrm>
            <a:off x="381964" y="3799035"/>
            <a:ext cx="3368233" cy="1754326"/>
          </a:xfrm>
          <a:prstGeom prst="rect">
            <a:avLst/>
          </a:prstGeom>
          <a:noFill/>
        </p:spPr>
        <p:txBody>
          <a:bodyPr wrap="square" rtlCol="0">
            <a:spAutoFit/>
          </a:bodyPr>
          <a:lstStyle/>
          <a:p>
            <a:r>
              <a:rPr lang="en-US" dirty="0">
                <a:solidFill>
                  <a:srgbClr val="FF0000"/>
                </a:solidFill>
              </a:rPr>
              <a:t>Please note </a:t>
            </a:r>
            <a:r>
              <a:rPr lang="en-US" dirty="0"/>
              <a:t>Box natively has a 15GB max limit for file size. For this reason, we recommend uploading a zip file of your images and uploading in batches if necessary.</a:t>
            </a:r>
          </a:p>
        </p:txBody>
      </p:sp>
      <p:pic>
        <p:nvPicPr>
          <p:cNvPr id="8" name="Picture 7">
            <a:extLst>
              <a:ext uri="{FF2B5EF4-FFF2-40B4-BE49-F238E27FC236}">
                <a16:creationId xmlns:a16="http://schemas.microsoft.com/office/drawing/2014/main" id="{90AD79C3-0BF7-6540-9335-5F396E911021}"/>
              </a:ext>
            </a:extLst>
          </p:cNvPr>
          <p:cNvPicPr>
            <a:picLocks noChangeAspect="1"/>
          </p:cNvPicPr>
          <p:nvPr/>
        </p:nvPicPr>
        <p:blipFill>
          <a:blip r:embed="rId3"/>
          <a:stretch>
            <a:fillRect/>
          </a:stretch>
        </p:blipFill>
        <p:spPr>
          <a:xfrm>
            <a:off x="3840480" y="1048919"/>
            <a:ext cx="8034095" cy="5262185"/>
          </a:xfrm>
          <a:prstGeom prst="rect">
            <a:avLst/>
          </a:prstGeom>
        </p:spPr>
      </p:pic>
    </p:spTree>
    <p:extLst>
      <p:ext uri="{BB962C8B-B14F-4D97-AF65-F5344CB8AC3E}">
        <p14:creationId xmlns:p14="http://schemas.microsoft.com/office/powerpoint/2010/main" val="989672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927EB-8756-AD41-B56E-F2623A980EF0}"/>
              </a:ext>
            </a:extLst>
          </p:cNvPr>
          <p:cNvSpPr>
            <a:spLocks noGrp="1"/>
          </p:cNvSpPr>
          <p:nvPr>
            <p:ph type="title"/>
          </p:nvPr>
        </p:nvSpPr>
        <p:spPr/>
        <p:txBody>
          <a:bodyPr/>
          <a:lstStyle/>
          <a:p>
            <a:pPr marL="742950" indent="-742950">
              <a:buFont typeface="+mj-lt"/>
              <a:buAutoNum type="arabicPeriod" startAt="2"/>
            </a:pPr>
            <a:r>
              <a:rPr lang="en-US" dirty="0"/>
              <a:t>Uploading images via </a:t>
            </a:r>
            <a:r>
              <a:rPr lang="en-US" dirty="0" err="1"/>
              <a:t>Rclone</a:t>
            </a:r>
            <a:endParaRPr lang="en-US" dirty="0"/>
          </a:p>
        </p:txBody>
      </p:sp>
      <p:sp>
        <p:nvSpPr>
          <p:cNvPr id="3" name="Content Placeholder 2">
            <a:extLst>
              <a:ext uri="{FF2B5EF4-FFF2-40B4-BE49-F238E27FC236}">
                <a16:creationId xmlns:a16="http://schemas.microsoft.com/office/drawing/2014/main" id="{D0FCF576-E4CE-A14D-88B5-97DD45D677E5}"/>
              </a:ext>
            </a:extLst>
          </p:cNvPr>
          <p:cNvSpPr>
            <a:spLocks noGrp="1"/>
          </p:cNvSpPr>
          <p:nvPr>
            <p:ph idx="1"/>
          </p:nvPr>
        </p:nvSpPr>
        <p:spPr/>
        <p:txBody>
          <a:bodyPr/>
          <a:lstStyle/>
          <a:p>
            <a:r>
              <a:rPr lang="en-US" dirty="0" err="1"/>
              <a:t>Rclone</a:t>
            </a:r>
            <a:r>
              <a:rPr lang="en-US" dirty="0"/>
              <a:t> is a command line program for managing and accessing files on cloud storage. It is capable of connecting to over 40 different providers. Depending on your system and the rules it has in place, we may need a user or guest account to transfer your data to us. </a:t>
            </a:r>
          </a:p>
          <a:p>
            <a:r>
              <a:rPr lang="en-US" dirty="0"/>
              <a:t>More information on which cloud providers are supported and the requirements needed for each can be found at </a:t>
            </a:r>
            <a:r>
              <a:rPr lang="en-US" u="sng" dirty="0">
                <a:hlinkClick r:id="rId2"/>
              </a:rPr>
              <a:t>https://rclone.org/</a:t>
            </a:r>
            <a:r>
              <a:rPr lang="en-US" dirty="0"/>
              <a:t>. </a:t>
            </a:r>
          </a:p>
          <a:p>
            <a:endParaRPr lang="en-US" dirty="0"/>
          </a:p>
        </p:txBody>
      </p:sp>
      <p:sp>
        <p:nvSpPr>
          <p:cNvPr id="4" name="Footer Placeholder 6">
            <a:extLst>
              <a:ext uri="{FF2B5EF4-FFF2-40B4-BE49-F238E27FC236}">
                <a16:creationId xmlns:a16="http://schemas.microsoft.com/office/drawing/2014/main" id="{C5638A8F-EE1D-C547-B1C4-68949FF4B629}"/>
              </a:ext>
            </a:extLst>
          </p:cNvPr>
          <p:cNvSpPr>
            <a:spLocks noGrp="1"/>
          </p:cNvSpPr>
          <p:nvPr>
            <p:ph type="ftr" sz="quarter" idx="11"/>
          </p:nvPr>
        </p:nvSpPr>
        <p:spPr>
          <a:xfrm>
            <a:off x="1816100" y="6311900"/>
            <a:ext cx="8559800" cy="365125"/>
          </a:xfrm>
        </p:spPr>
        <p:txBody>
          <a:bodyPr/>
          <a:lstStyle/>
          <a:p>
            <a:r>
              <a:rPr lang="en-US" sz="1100" i="1" dirty="0"/>
              <a:t>Email or phone with any questions about these processes.	</a:t>
            </a:r>
            <a:r>
              <a:rPr lang="en-US" sz="1100" i="1" dirty="0">
                <a:hlinkClick r:id="rId3"/>
              </a:rPr>
              <a:t>help@cancerimagingarchive.net</a:t>
            </a:r>
            <a:r>
              <a:rPr lang="en-US" sz="1100" i="1" dirty="0"/>
              <a:t>	(385)ASK-TCIA</a:t>
            </a:r>
          </a:p>
        </p:txBody>
      </p:sp>
    </p:spTree>
    <p:extLst>
      <p:ext uri="{BB962C8B-B14F-4D97-AF65-F5344CB8AC3E}">
        <p14:creationId xmlns:p14="http://schemas.microsoft.com/office/powerpoint/2010/main" val="3545598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9D034D-DB1C-ED42-AEA5-698BCA835FFB}"/>
              </a:ext>
            </a:extLst>
          </p:cNvPr>
          <p:cNvSpPr>
            <a:spLocks noGrp="1"/>
          </p:cNvSpPr>
          <p:nvPr>
            <p:ph idx="1"/>
          </p:nvPr>
        </p:nvSpPr>
        <p:spPr>
          <a:xfrm>
            <a:off x="941504" y="251468"/>
            <a:ext cx="9345496" cy="871276"/>
          </a:xfrm>
        </p:spPr>
        <p:txBody>
          <a:bodyPr/>
          <a:lstStyle/>
          <a:p>
            <a:r>
              <a:rPr lang="en-US" dirty="0"/>
              <a:t>Here is an example of a set-up connection to a cloud-based service called Wasabi:</a:t>
            </a:r>
          </a:p>
        </p:txBody>
      </p:sp>
      <p:pic>
        <p:nvPicPr>
          <p:cNvPr id="5" name="Picture 4">
            <a:extLst>
              <a:ext uri="{FF2B5EF4-FFF2-40B4-BE49-F238E27FC236}">
                <a16:creationId xmlns:a16="http://schemas.microsoft.com/office/drawing/2014/main" id="{51235E5F-E78F-794F-8625-76C56FBF5E4C}"/>
              </a:ext>
            </a:extLst>
          </p:cNvPr>
          <p:cNvPicPr>
            <a:picLocks noChangeAspect="1"/>
          </p:cNvPicPr>
          <p:nvPr/>
        </p:nvPicPr>
        <p:blipFill>
          <a:blip r:embed="rId2"/>
          <a:stretch>
            <a:fillRect/>
          </a:stretch>
        </p:blipFill>
        <p:spPr>
          <a:xfrm>
            <a:off x="174424" y="1123528"/>
            <a:ext cx="11912600" cy="3568700"/>
          </a:xfrm>
          <a:prstGeom prst="rect">
            <a:avLst/>
          </a:prstGeom>
        </p:spPr>
      </p:pic>
      <p:sp>
        <p:nvSpPr>
          <p:cNvPr id="6" name="TextBox 5">
            <a:extLst>
              <a:ext uri="{FF2B5EF4-FFF2-40B4-BE49-F238E27FC236}">
                <a16:creationId xmlns:a16="http://schemas.microsoft.com/office/drawing/2014/main" id="{595D1584-FD69-FF4F-BC46-D2BA9E648E19}"/>
              </a:ext>
            </a:extLst>
          </p:cNvPr>
          <p:cNvSpPr txBox="1"/>
          <p:nvPr/>
        </p:nvSpPr>
        <p:spPr>
          <a:xfrm>
            <a:off x="497711" y="4884516"/>
            <a:ext cx="11412638" cy="923330"/>
          </a:xfrm>
          <a:prstGeom prst="rect">
            <a:avLst/>
          </a:prstGeom>
          <a:noFill/>
        </p:spPr>
        <p:txBody>
          <a:bodyPr wrap="square" rtlCol="0">
            <a:spAutoFit/>
          </a:bodyPr>
          <a:lstStyle/>
          <a:p>
            <a:r>
              <a:rPr lang="en-US" dirty="0">
                <a:solidFill>
                  <a:srgbClr val="FF0000"/>
                </a:solidFill>
              </a:rPr>
              <a:t>Notice this service requires an access key. </a:t>
            </a:r>
            <a:r>
              <a:rPr lang="en-US" dirty="0"/>
              <a:t>Depending on your system, you might have to provide TCIA with some form of login in order for us to connect to you and download your data. If you are uncertain about this process and cannot use our other uploading process, Box, you may have to speak with your administrators.</a:t>
            </a:r>
          </a:p>
        </p:txBody>
      </p:sp>
      <p:sp>
        <p:nvSpPr>
          <p:cNvPr id="7" name="Footer Placeholder 6">
            <a:extLst>
              <a:ext uri="{FF2B5EF4-FFF2-40B4-BE49-F238E27FC236}">
                <a16:creationId xmlns:a16="http://schemas.microsoft.com/office/drawing/2014/main" id="{04A8501F-3C38-6B40-AD27-9536B25FAE36}"/>
              </a:ext>
            </a:extLst>
          </p:cNvPr>
          <p:cNvSpPr>
            <a:spLocks noGrp="1"/>
          </p:cNvSpPr>
          <p:nvPr>
            <p:ph type="ftr" sz="quarter" idx="11"/>
          </p:nvPr>
        </p:nvSpPr>
        <p:spPr>
          <a:xfrm>
            <a:off x="1816100" y="6311900"/>
            <a:ext cx="8559800" cy="365125"/>
          </a:xfrm>
        </p:spPr>
        <p:txBody>
          <a:bodyPr/>
          <a:lstStyle/>
          <a:p>
            <a:r>
              <a:rPr lang="en-US" sz="1100" i="1" dirty="0"/>
              <a:t>Email or phone with any questions about these processes.	</a:t>
            </a:r>
            <a:r>
              <a:rPr lang="en-US" sz="1100" i="1" dirty="0">
                <a:hlinkClick r:id="rId3"/>
              </a:rPr>
              <a:t>help@cancerimagingarchive.net</a:t>
            </a:r>
            <a:r>
              <a:rPr lang="en-US" sz="1100" i="1" dirty="0"/>
              <a:t>	(385)ASK-TCIA</a:t>
            </a:r>
          </a:p>
        </p:txBody>
      </p:sp>
    </p:spTree>
    <p:extLst>
      <p:ext uri="{BB962C8B-B14F-4D97-AF65-F5344CB8AC3E}">
        <p14:creationId xmlns:p14="http://schemas.microsoft.com/office/powerpoint/2010/main" val="2218456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412</TotalTime>
  <Words>428</Words>
  <Application>Microsoft Macintosh PowerPoint</Application>
  <PresentationFormat>Widescreen</PresentationFormat>
  <Paragraphs>23</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Sending Histopathology Images to TCIA</vt:lpstr>
      <vt:lpstr>There are 2 basic ways to submitting histopathology data to TCIA. This guide should help you get started.</vt:lpstr>
      <vt:lpstr>Uploading images via Box</vt:lpstr>
      <vt:lpstr>Uploading images via Box cont.</vt:lpstr>
      <vt:lpstr>Uploading images via Rclone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Sending Histopathology Images to TCIA</dc:title>
  <dc:creator>Microsoft Office User</dc:creator>
  <cp:lastModifiedBy>Microsoft Office User</cp:lastModifiedBy>
  <cp:revision>19</cp:revision>
  <dcterms:created xsi:type="dcterms:W3CDTF">2020-08-20T14:21:46Z</dcterms:created>
  <dcterms:modified xsi:type="dcterms:W3CDTF">2020-08-27T13:46:15Z</dcterms:modified>
</cp:coreProperties>
</file>