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56" r:id="rId2"/>
    <p:sldId id="282" r:id="rId3"/>
    <p:sldId id="257" r:id="rId4"/>
    <p:sldId id="258" r:id="rId5"/>
    <p:sldId id="259" r:id="rId6"/>
    <p:sldId id="260" r:id="rId7"/>
    <p:sldId id="287" r:id="rId8"/>
    <p:sldId id="272" r:id="rId9"/>
    <p:sldId id="273" r:id="rId10"/>
    <p:sldId id="288" r:id="rId11"/>
    <p:sldId id="289" r:id="rId12"/>
    <p:sldId id="286" r:id="rId13"/>
    <p:sldId id="291" r:id="rId14"/>
    <p:sldId id="292" r:id="rId15"/>
    <p:sldId id="293"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rryman, Sean M" initials="BSM" lastIdx="14" clrIdx="0">
    <p:extLst>
      <p:ext uri="{19B8F6BF-5375-455C-9EA6-DF929625EA0E}">
        <p15:presenceInfo xmlns:p15="http://schemas.microsoft.com/office/powerpoint/2012/main" userId="S-1-5-21-45967694-370826977-176895030-2077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533" autoAdjust="0"/>
    <p:restoredTop sz="93856" autoAdjust="0"/>
  </p:normalViewPr>
  <p:slideViewPr>
    <p:cSldViewPr>
      <p:cViewPr varScale="1">
        <p:scale>
          <a:sx n="105" d="100"/>
          <a:sy n="105" d="100"/>
        </p:scale>
        <p:origin x="1504" y="192"/>
      </p:cViewPr>
      <p:guideLst>
        <p:guide orient="horz" pos="2160"/>
        <p:guide pos="2880"/>
      </p:guideLst>
    </p:cSldViewPr>
  </p:slideViewPr>
  <p:notesTextViewPr>
    <p:cViewPr>
      <p:scale>
        <a:sx n="1" d="1"/>
        <a:sy n="1" d="1"/>
      </p:scale>
      <p:origin x="0" y="0"/>
    </p:cViewPr>
  </p:notesTextViewPr>
  <p:notesViewPr>
    <p:cSldViewPr>
      <p:cViewPr varScale="1">
        <p:scale>
          <a:sx n="60" d="100"/>
          <a:sy n="60" d="100"/>
        </p:scale>
        <p:origin x="2500" y="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D24018-202F-433B-9C94-A5B302B3BFF0}" type="datetimeFigureOut">
              <a:rPr lang="en-US" smtClean="0"/>
              <a:t>7/21/20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4F8CA4-3885-4CE4-AFF5-04F05478DE93}" type="slidenum">
              <a:rPr lang="en-US" smtClean="0"/>
              <a:t>‹#›</a:t>
            </a:fld>
            <a:endParaRPr lang="en-US"/>
          </a:p>
        </p:txBody>
      </p:sp>
    </p:spTree>
    <p:extLst>
      <p:ext uri="{BB962C8B-B14F-4D97-AF65-F5344CB8AC3E}">
        <p14:creationId xmlns:p14="http://schemas.microsoft.com/office/powerpoint/2010/main" val="51128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D4F8CA4-3885-4CE4-AFF5-04F05478DE93}" type="slidenum">
              <a:rPr lang="en-US" smtClean="0"/>
              <a:t>1</a:t>
            </a:fld>
            <a:endParaRPr lang="en-US"/>
          </a:p>
        </p:txBody>
      </p:sp>
    </p:spTree>
    <p:extLst>
      <p:ext uri="{BB962C8B-B14F-4D97-AF65-F5344CB8AC3E}">
        <p14:creationId xmlns:p14="http://schemas.microsoft.com/office/powerpoint/2010/main" val="31306117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4F8CA4-3885-4CE4-AFF5-04F05478DE93}" type="slidenum">
              <a:rPr lang="en-US" smtClean="0"/>
              <a:t>3</a:t>
            </a:fld>
            <a:endParaRPr lang="en-US"/>
          </a:p>
        </p:txBody>
      </p:sp>
    </p:spTree>
    <p:extLst>
      <p:ext uri="{BB962C8B-B14F-4D97-AF65-F5344CB8AC3E}">
        <p14:creationId xmlns:p14="http://schemas.microsoft.com/office/powerpoint/2010/main" val="38752554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D4F8CA4-3885-4CE4-AFF5-04F05478DE93}" type="slidenum">
              <a:rPr lang="en-US" smtClean="0"/>
              <a:t>14</a:t>
            </a:fld>
            <a:endParaRPr lang="en-US"/>
          </a:p>
        </p:txBody>
      </p:sp>
    </p:spTree>
    <p:extLst>
      <p:ext uri="{BB962C8B-B14F-4D97-AF65-F5344CB8AC3E}">
        <p14:creationId xmlns:p14="http://schemas.microsoft.com/office/powerpoint/2010/main" val="4157920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2DBBD3A-4EBE-4770-AAFE-E276C8C9B2CD}" type="datetime1">
              <a:rPr lang="en-US" smtClean="0"/>
              <a:t>7/21/20</a:t>
            </a:fld>
            <a:endParaRPr lang="en-US"/>
          </a:p>
        </p:txBody>
      </p:sp>
      <p:sp>
        <p:nvSpPr>
          <p:cNvPr id="5" name="Footer Placeholder 4"/>
          <p:cNvSpPr>
            <a:spLocks noGrp="1"/>
          </p:cNvSpPr>
          <p:nvPr>
            <p:ph type="ftr" sz="quarter" idx="11"/>
          </p:nvPr>
        </p:nvSpPr>
        <p:spPr/>
        <p:txBody>
          <a:bodyPr/>
          <a:lstStyle/>
          <a:p>
            <a:r>
              <a:rPr lang="en-US"/>
              <a:t>Email or phone with any questions about these processes. help@cancerimagingarchive.net (385)ASK-TCIA</a:t>
            </a:r>
          </a:p>
        </p:txBody>
      </p:sp>
      <p:sp>
        <p:nvSpPr>
          <p:cNvPr id="6" name="Slide Number Placeholder 5"/>
          <p:cNvSpPr>
            <a:spLocks noGrp="1"/>
          </p:cNvSpPr>
          <p:nvPr>
            <p:ph type="sldNum" sz="quarter" idx="12"/>
          </p:nvPr>
        </p:nvSpPr>
        <p:spPr/>
        <p:txBody>
          <a:bodyPr/>
          <a:lstStyle/>
          <a:p>
            <a:fld id="{792A65C7-0223-456D-9A6A-429C4422ECFE}" type="slidenum">
              <a:rPr lang="en-US" smtClean="0"/>
              <a:t>‹#›</a:t>
            </a:fld>
            <a:endParaRPr lang="en-US"/>
          </a:p>
        </p:txBody>
      </p:sp>
    </p:spTree>
    <p:extLst>
      <p:ext uri="{BB962C8B-B14F-4D97-AF65-F5344CB8AC3E}">
        <p14:creationId xmlns:p14="http://schemas.microsoft.com/office/powerpoint/2010/main" val="3671454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B4D071E-0E89-43BC-AB59-337D80790B4B}" type="datetime1">
              <a:rPr lang="en-US" smtClean="0"/>
              <a:t>7/21/20</a:t>
            </a:fld>
            <a:endParaRPr lang="en-US"/>
          </a:p>
        </p:txBody>
      </p:sp>
      <p:sp>
        <p:nvSpPr>
          <p:cNvPr id="5" name="Footer Placeholder 4"/>
          <p:cNvSpPr>
            <a:spLocks noGrp="1"/>
          </p:cNvSpPr>
          <p:nvPr>
            <p:ph type="ftr" sz="quarter" idx="11"/>
          </p:nvPr>
        </p:nvSpPr>
        <p:spPr/>
        <p:txBody>
          <a:bodyPr/>
          <a:lstStyle/>
          <a:p>
            <a:r>
              <a:rPr lang="en-US"/>
              <a:t>Email or phone with any questions about these processes. help@cancerimagingarchive.net (385)ASK-TCIA</a:t>
            </a:r>
          </a:p>
        </p:txBody>
      </p:sp>
      <p:sp>
        <p:nvSpPr>
          <p:cNvPr id="6" name="Slide Number Placeholder 5"/>
          <p:cNvSpPr>
            <a:spLocks noGrp="1"/>
          </p:cNvSpPr>
          <p:nvPr>
            <p:ph type="sldNum" sz="quarter" idx="12"/>
          </p:nvPr>
        </p:nvSpPr>
        <p:spPr/>
        <p:txBody>
          <a:bodyPr/>
          <a:lstStyle/>
          <a:p>
            <a:fld id="{792A65C7-0223-456D-9A6A-429C4422ECFE}" type="slidenum">
              <a:rPr lang="en-US" smtClean="0"/>
              <a:t>‹#›</a:t>
            </a:fld>
            <a:endParaRPr lang="en-US"/>
          </a:p>
        </p:txBody>
      </p:sp>
    </p:spTree>
    <p:extLst>
      <p:ext uri="{BB962C8B-B14F-4D97-AF65-F5344CB8AC3E}">
        <p14:creationId xmlns:p14="http://schemas.microsoft.com/office/powerpoint/2010/main" val="4270360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92951D9-3F69-4C59-B422-6A6ADC6406EB}" type="datetime1">
              <a:rPr lang="en-US" smtClean="0"/>
              <a:t>7/21/20</a:t>
            </a:fld>
            <a:endParaRPr lang="en-US"/>
          </a:p>
        </p:txBody>
      </p:sp>
      <p:sp>
        <p:nvSpPr>
          <p:cNvPr id="5" name="Footer Placeholder 4"/>
          <p:cNvSpPr>
            <a:spLocks noGrp="1"/>
          </p:cNvSpPr>
          <p:nvPr>
            <p:ph type="ftr" sz="quarter" idx="11"/>
          </p:nvPr>
        </p:nvSpPr>
        <p:spPr/>
        <p:txBody>
          <a:bodyPr/>
          <a:lstStyle/>
          <a:p>
            <a:r>
              <a:rPr lang="en-US"/>
              <a:t>Email or phone with any questions about these processes. help@cancerimagingarchive.net (385)ASK-TCIA</a:t>
            </a:r>
          </a:p>
        </p:txBody>
      </p:sp>
      <p:sp>
        <p:nvSpPr>
          <p:cNvPr id="6" name="Slide Number Placeholder 5"/>
          <p:cNvSpPr>
            <a:spLocks noGrp="1"/>
          </p:cNvSpPr>
          <p:nvPr>
            <p:ph type="sldNum" sz="quarter" idx="12"/>
          </p:nvPr>
        </p:nvSpPr>
        <p:spPr/>
        <p:txBody>
          <a:bodyPr/>
          <a:lstStyle/>
          <a:p>
            <a:fld id="{792A65C7-0223-456D-9A6A-429C4422ECFE}" type="slidenum">
              <a:rPr lang="en-US" smtClean="0"/>
              <a:t>‹#›</a:t>
            </a:fld>
            <a:endParaRPr lang="en-US"/>
          </a:p>
        </p:txBody>
      </p:sp>
    </p:spTree>
    <p:extLst>
      <p:ext uri="{BB962C8B-B14F-4D97-AF65-F5344CB8AC3E}">
        <p14:creationId xmlns:p14="http://schemas.microsoft.com/office/powerpoint/2010/main" val="1604544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5AC4A01-8A27-487E-B4D2-32A537F6B872}" type="datetime1">
              <a:rPr lang="en-US" smtClean="0"/>
              <a:t>7/21/20</a:t>
            </a:fld>
            <a:endParaRPr lang="en-US"/>
          </a:p>
        </p:txBody>
      </p:sp>
      <p:sp>
        <p:nvSpPr>
          <p:cNvPr id="5" name="Footer Placeholder 4"/>
          <p:cNvSpPr>
            <a:spLocks noGrp="1"/>
          </p:cNvSpPr>
          <p:nvPr>
            <p:ph type="ftr" sz="quarter" idx="11"/>
          </p:nvPr>
        </p:nvSpPr>
        <p:spPr/>
        <p:txBody>
          <a:bodyPr/>
          <a:lstStyle/>
          <a:p>
            <a:r>
              <a:rPr lang="en-US"/>
              <a:t>Email or phone with any questions about these processes. help@cancerimagingarchive.net (385)ASK-TCIA</a:t>
            </a:r>
          </a:p>
        </p:txBody>
      </p:sp>
      <p:sp>
        <p:nvSpPr>
          <p:cNvPr id="6" name="Slide Number Placeholder 5"/>
          <p:cNvSpPr>
            <a:spLocks noGrp="1"/>
          </p:cNvSpPr>
          <p:nvPr>
            <p:ph type="sldNum" sz="quarter" idx="12"/>
          </p:nvPr>
        </p:nvSpPr>
        <p:spPr/>
        <p:txBody>
          <a:bodyPr/>
          <a:lstStyle/>
          <a:p>
            <a:fld id="{792A65C7-0223-456D-9A6A-429C4422ECFE}" type="slidenum">
              <a:rPr lang="en-US" smtClean="0"/>
              <a:t>‹#›</a:t>
            </a:fld>
            <a:endParaRPr lang="en-US"/>
          </a:p>
        </p:txBody>
      </p:sp>
    </p:spTree>
    <p:extLst>
      <p:ext uri="{BB962C8B-B14F-4D97-AF65-F5344CB8AC3E}">
        <p14:creationId xmlns:p14="http://schemas.microsoft.com/office/powerpoint/2010/main" val="382348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C0966FE-DFA1-49F7-B732-16EB2CB02453}" type="datetime1">
              <a:rPr lang="en-US" smtClean="0"/>
              <a:t>7/21/20</a:t>
            </a:fld>
            <a:endParaRPr lang="en-US"/>
          </a:p>
        </p:txBody>
      </p:sp>
      <p:sp>
        <p:nvSpPr>
          <p:cNvPr id="5" name="Footer Placeholder 4"/>
          <p:cNvSpPr>
            <a:spLocks noGrp="1"/>
          </p:cNvSpPr>
          <p:nvPr>
            <p:ph type="ftr" sz="quarter" idx="11"/>
          </p:nvPr>
        </p:nvSpPr>
        <p:spPr/>
        <p:txBody>
          <a:bodyPr/>
          <a:lstStyle/>
          <a:p>
            <a:r>
              <a:rPr lang="en-US"/>
              <a:t>Email or phone with any questions about these processes. help@cancerimagingarchive.net (385)ASK-TCIA</a:t>
            </a:r>
          </a:p>
        </p:txBody>
      </p:sp>
      <p:sp>
        <p:nvSpPr>
          <p:cNvPr id="6" name="Slide Number Placeholder 5"/>
          <p:cNvSpPr>
            <a:spLocks noGrp="1"/>
          </p:cNvSpPr>
          <p:nvPr>
            <p:ph type="sldNum" sz="quarter" idx="12"/>
          </p:nvPr>
        </p:nvSpPr>
        <p:spPr/>
        <p:txBody>
          <a:bodyPr/>
          <a:lstStyle/>
          <a:p>
            <a:fld id="{792A65C7-0223-456D-9A6A-429C4422ECFE}" type="slidenum">
              <a:rPr lang="en-US" smtClean="0"/>
              <a:t>‹#›</a:t>
            </a:fld>
            <a:endParaRPr lang="en-US"/>
          </a:p>
        </p:txBody>
      </p:sp>
    </p:spTree>
    <p:extLst>
      <p:ext uri="{BB962C8B-B14F-4D97-AF65-F5344CB8AC3E}">
        <p14:creationId xmlns:p14="http://schemas.microsoft.com/office/powerpoint/2010/main" val="3132456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9DF8E9A-B78B-4145-BFF1-097B19F0AA7D}" type="datetime1">
              <a:rPr lang="en-US" smtClean="0"/>
              <a:t>7/21/20</a:t>
            </a:fld>
            <a:endParaRPr lang="en-US"/>
          </a:p>
        </p:txBody>
      </p:sp>
      <p:sp>
        <p:nvSpPr>
          <p:cNvPr id="6" name="Footer Placeholder 5"/>
          <p:cNvSpPr>
            <a:spLocks noGrp="1"/>
          </p:cNvSpPr>
          <p:nvPr>
            <p:ph type="ftr" sz="quarter" idx="11"/>
          </p:nvPr>
        </p:nvSpPr>
        <p:spPr/>
        <p:txBody>
          <a:bodyPr/>
          <a:lstStyle/>
          <a:p>
            <a:r>
              <a:rPr lang="en-US"/>
              <a:t>Email or phone with any questions about these processes. help@cancerimagingarchive.net (385)ASK-TCIA</a:t>
            </a:r>
          </a:p>
        </p:txBody>
      </p:sp>
      <p:sp>
        <p:nvSpPr>
          <p:cNvPr id="7" name="Slide Number Placeholder 6"/>
          <p:cNvSpPr>
            <a:spLocks noGrp="1"/>
          </p:cNvSpPr>
          <p:nvPr>
            <p:ph type="sldNum" sz="quarter" idx="12"/>
          </p:nvPr>
        </p:nvSpPr>
        <p:spPr/>
        <p:txBody>
          <a:bodyPr/>
          <a:lstStyle/>
          <a:p>
            <a:fld id="{792A65C7-0223-456D-9A6A-429C4422ECFE}" type="slidenum">
              <a:rPr lang="en-US" smtClean="0"/>
              <a:t>‹#›</a:t>
            </a:fld>
            <a:endParaRPr lang="en-US"/>
          </a:p>
        </p:txBody>
      </p:sp>
    </p:spTree>
    <p:extLst>
      <p:ext uri="{BB962C8B-B14F-4D97-AF65-F5344CB8AC3E}">
        <p14:creationId xmlns:p14="http://schemas.microsoft.com/office/powerpoint/2010/main" val="2275246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EBC4CB8-18E2-4F50-835F-24003AFB4DA3}" type="datetime1">
              <a:rPr lang="en-US" smtClean="0"/>
              <a:t>7/21/20</a:t>
            </a:fld>
            <a:endParaRPr lang="en-US"/>
          </a:p>
        </p:txBody>
      </p:sp>
      <p:sp>
        <p:nvSpPr>
          <p:cNvPr id="8" name="Footer Placeholder 7"/>
          <p:cNvSpPr>
            <a:spLocks noGrp="1"/>
          </p:cNvSpPr>
          <p:nvPr>
            <p:ph type="ftr" sz="quarter" idx="11"/>
          </p:nvPr>
        </p:nvSpPr>
        <p:spPr/>
        <p:txBody>
          <a:bodyPr/>
          <a:lstStyle/>
          <a:p>
            <a:r>
              <a:rPr lang="en-US"/>
              <a:t>Email or phone with any questions about these processes. help@cancerimagingarchive.net (385)ASK-TCIA</a:t>
            </a:r>
          </a:p>
        </p:txBody>
      </p:sp>
      <p:sp>
        <p:nvSpPr>
          <p:cNvPr id="9" name="Slide Number Placeholder 8"/>
          <p:cNvSpPr>
            <a:spLocks noGrp="1"/>
          </p:cNvSpPr>
          <p:nvPr>
            <p:ph type="sldNum" sz="quarter" idx="12"/>
          </p:nvPr>
        </p:nvSpPr>
        <p:spPr/>
        <p:txBody>
          <a:bodyPr/>
          <a:lstStyle/>
          <a:p>
            <a:fld id="{792A65C7-0223-456D-9A6A-429C4422ECFE}" type="slidenum">
              <a:rPr lang="en-US" smtClean="0"/>
              <a:t>‹#›</a:t>
            </a:fld>
            <a:endParaRPr lang="en-US"/>
          </a:p>
        </p:txBody>
      </p:sp>
    </p:spTree>
    <p:extLst>
      <p:ext uri="{BB962C8B-B14F-4D97-AF65-F5344CB8AC3E}">
        <p14:creationId xmlns:p14="http://schemas.microsoft.com/office/powerpoint/2010/main" val="174132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6107E2-F6A2-4540-B69F-4B280DB0A931}" type="datetime1">
              <a:rPr lang="en-US" smtClean="0"/>
              <a:t>7/21/20</a:t>
            </a:fld>
            <a:endParaRPr lang="en-US"/>
          </a:p>
        </p:txBody>
      </p:sp>
      <p:sp>
        <p:nvSpPr>
          <p:cNvPr id="4" name="Footer Placeholder 3"/>
          <p:cNvSpPr>
            <a:spLocks noGrp="1"/>
          </p:cNvSpPr>
          <p:nvPr>
            <p:ph type="ftr" sz="quarter" idx="11"/>
          </p:nvPr>
        </p:nvSpPr>
        <p:spPr/>
        <p:txBody>
          <a:bodyPr/>
          <a:lstStyle/>
          <a:p>
            <a:r>
              <a:rPr lang="en-US"/>
              <a:t>Email or phone with any questions about these processes. help@cancerimagingarchive.net (385)ASK-TCIA</a:t>
            </a:r>
          </a:p>
        </p:txBody>
      </p:sp>
      <p:sp>
        <p:nvSpPr>
          <p:cNvPr id="5" name="Slide Number Placeholder 4"/>
          <p:cNvSpPr>
            <a:spLocks noGrp="1"/>
          </p:cNvSpPr>
          <p:nvPr>
            <p:ph type="sldNum" sz="quarter" idx="12"/>
          </p:nvPr>
        </p:nvSpPr>
        <p:spPr/>
        <p:txBody>
          <a:bodyPr/>
          <a:lstStyle/>
          <a:p>
            <a:fld id="{792A65C7-0223-456D-9A6A-429C4422ECFE}" type="slidenum">
              <a:rPr lang="en-US" smtClean="0"/>
              <a:t>‹#›</a:t>
            </a:fld>
            <a:endParaRPr lang="en-US"/>
          </a:p>
        </p:txBody>
      </p:sp>
    </p:spTree>
    <p:extLst>
      <p:ext uri="{BB962C8B-B14F-4D97-AF65-F5344CB8AC3E}">
        <p14:creationId xmlns:p14="http://schemas.microsoft.com/office/powerpoint/2010/main" val="798767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CAE231-CAD4-451E-BDC5-EB9821241100}" type="datetime1">
              <a:rPr lang="en-US" smtClean="0"/>
              <a:t>7/21/20</a:t>
            </a:fld>
            <a:endParaRPr lang="en-US"/>
          </a:p>
        </p:txBody>
      </p:sp>
      <p:sp>
        <p:nvSpPr>
          <p:cNvPr id="3" name="Footer Placeholder 2"/>
          <p:cNvSpPr>
            <a:spLocks noGrp="1"/>
          </p:cNvSpPr>
          <p:nvPr>
            <p:ph type="ftr" sz="quarter" idx="11"/>
          </p:nvPr>
        </p:nvSpPr>
        <p:spPr/>
        <p:txBody>
          <a:bodyPr/>
          <a:lstStyle/>
          <a:p>
            <a:r>
              <a:rPr lang="en-US"/>
              <a:t>Email or phone with any questions about these processes. help@cancerimagingarchive.net (385)ASK-TCIA</a:t>
            </a:r>
          </a:p>
        </p:txBody>
      </p:sp>
      <p:sp>
        <p:nvSpPr>
          <p:cNvPr id="4" name="Slide Number Placeholder 3"/>
          <p:cNvSpPr>
            <a:spLocks noGrp="1"/>
          </p:cNvSpPr>
          <p:nvPr>
            <p:ph type="sldNum" sz="quarter" idx="12"/>
          </p:nvPr>
        </p:nvSpPr>
        <p:spPr/>
        <p:txBody>
          <a:bodyPr/>
          <a:lstStyle/>
          <a:p>
            <a:fld id="{792A65C7-0223-456D-9A6A-429C4422ECFE}" type="slidenum">
              <a:rPr lang="en-US" smtClean="0"/>
              <a:t>‹#›</a:t>
            </a:fld>
            <a:endParaRPr lang="en-US"/>
          </a:p>
        </p:txBody>
      </p:sp>
    </p:spTree>
    <p:extLst>
      <p:ext uri="{BB962C8B-B14F-4D97-AF65-F5344CB8AC3E}">
        <p14:creationId xmlns:p14="http://schemas.microsoft.com/office/powerpoint/2010/main" val="1182628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EF6FD5D-8929-47C2-9455-8254869F4C18}" type="datetime1">
              <a:rPr lang="en-US" smtClean="0"/>
              <a:t>7/21/20</a:t>
            </a:fld>
            <a:endParaRPr lang="en-US"/>
          </a:p>
        </p:txBody>
      </p:sp>
      <p:sp>
        <p:nvSpPr>
          <p:cNvPr id="6" name="Footer Placeholder 5"/>
          <p:cNvSpPr>
            <a:spLocks noGrp="1"/>
          </p:cNvSpPr>
          <p:nvPr>
            <p:ph type="ftr" sz="quarter" idx="11"/>
          </p:nvPr>
        </p:nvSpPr>
        <p:spPr/>
        <p:txBody>
          <a:bodyPr/>
          <a:lstStyle/>
          <a:p>
            <a:r>
              <a:rPr lang="en-US"/>
              <a:t>Email or phone with any questions about these processes. help@cancerimagingarchive.net (385)ASK-TCIA</a:t>
            </a:r>
          </a:p>
        </p:txBody>
      </p:sp>
      <p:sp>
        <p:nvSpPr>
          <p:cNvPr id="7" name="Slide Number Placeholder 6"/>
          <p:cNvSpPr>
            <a:spLocks noGrp="1"/>
          </p:cNvSpPr>
          <p:nvPr>
            <p:ph type="sldNum" sz="quarter" idx="12"/>
          </p:nvPr>
        </p:nvSpPr>
        <p:spPr/>
        <p:txBody>
          <a:bodyPr/>
          <a:lstStyle/>
          <a:p>
            <a:fld id="{792A65C7-0223-456D-9A6A-429C4422ECFE}" type="slidenum">
              <a:rPr lang="en-US" smtClean="0"/>
              <a:t>‹#›</a:t>
            </a:fld>
            <a:endParaRPr lang="en-US"/>
          </a:p>
        </p:txBody>
      </p:sp>
    </p:spTree>
    <p:extLst>
      <p:ext uri="{BB962C8B-B14F-4D97-AF65-F5344CB8AC3E}">
        <p14:creationId xmlns:p14="http://schemas.microsoft.com/office/powerpoint/2010/main" val="3902250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5333323-1BAE-47B3-8C4E-740AA5634F1C}" type="datetime1">
              <a:rPr lang="en-US" smtClean="0"/>
              <a:t>7/21/20</a:t>
            </a:fld>
            <a:endParaRPr lang="en-US"/>
          </a:p>
        </p:txBody>
      </p:sp>
      <p:sp>
        <p:nvSpPr>
          <p:cNvPr id="6" name="Footer Placeholder 5"/>
          <p:cNvSpPr>
            <a:spLocks noGrp="1"/>
          </p:cNvSpPr>
          <p:nvPr>
            <p:ph type="ftr" sz="quarter" idx="11"/>
          </p:nvPr>
        </p:nvSpPr>
        <p:spPr/>
        <p:txBody>
          <a:bodyPr/>
          <a:lstStyle/>
          <a:p>
            <a:r>
              <a:rPr lang="en-US"/>
              <a:t>Email or phone with any questions about these processes. help@cancerimagingarchive.net (385)ASK-TCIA</a:t>
            </a:r>
          </a:p>
        </p:txBody>
      </p:sp>
      <p:sp>
        <p:nvSpPr>
          <p:cNvPr id="7" name="Slide Number Placeholder 6"/>
          <p:cNvSpPr>
            <a:spLocks noGrp="1"/>
          </p:cNvSpPr>
          <p:nvPr>
            <p:ph type="sldNum" sz="quarter" idx="12"/>
          </p:nvPr>
        </p:nvSpPr>
        <p:spPr/>
        <p:txBody>
          <a:bodyPr/>
          <a:lstStyle/>
          <a:p>
            <a:fld id="{792A65C7-0223-456D-9A6A-429C4422ECFE}" type="slidenum">
              <a:rPr lang="en-US" smtClean="0"/>
              <a:t>‹#›</a:t>
            </a:fld>
            <a:endParaRPr lang="en-US"/>
          </a:p>
        </p:txBody>
      </p:sp>
    </p:spTree>
    <p:extLst>
      <p:ext uri="{BB962C8B-B14F-4D97-AF65-F5344CB8AC3E}">
        <p14:creationId xmlns:p14="http://schemas.microsoft.com/office/powerpoint/2010/main" val="4253707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0C9D8E-CDC6-4190-A803-5A7EE2A2E8E9}" type="datetime1">
              <a:rPr lang="en-US" smtClean="0"/>
              <a:t>7/21/20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Email or phone with any questions about these processes. help@cancerimagingarchive.net (385)ASK-TCIA</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2A65C7-0223-456D-9A6A-429C4422ECFE}" type="slidenum">
              <a:rPr lang="en-US" smtClean="0"/>
              <a:t>‹#›</a:t>
            </a:fld>
            <a:endParaRPr lang="en-US"/>
          </a:p>
        </p:txBody>
      </p:sp>
    </p:spTree>
    <p:extLst>
      <p:ext uri="{BB962C8B-B14F-4D97-AF65-F5344CB8AC3E}">
        <p14:creationId xmlns:p14="http://schemas.microsoft.com/office/powerpoint/2010/main" val="4158136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help@cancerimagingarchive.ne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help@cancerimagingarchive.net"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help@cancerimagingarchive.net"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help@cancerimagingarchive.net" TargetMode="Externa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help@cancerimagingarchive.net" TargetMode="External"/><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hyperlink" Target="mailto:help@cancerimagingarchive.ne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hyperlink" Target="mailto:help@cancerimagingarchive.net" TargetMode="Externa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help@cancerimagingarchive.ne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mailto:help@cancerimagingarchive.net"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mailto:help@cancerimagingarchive.net"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help@cancerimagingarchive.net"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help@cancerimagingarchive.net"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help@cancerimagingarchive.net"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mailto:help@cancerimagingarchive.net" TargetMode="Externa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hyperlink" Target="mailto:help@cancerimagingarchive.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Sending Images to TCIA using the Wizard</a:t>
            </a:r>
          </a:p>
        </p:txBody>
      </p:sp>
      <p:sp>
        <p:nvSpPr>
          <p:cNvPr id="3" name="Subtitle 2"/>
          <p:cNvSpPr>
            <a:spLocks noGrp="1"/>
          </p:cNvSpPr>
          <p:nvPr>
            <p:ph type="subTitle" idx="1"/>
          </p:nvPr>
        </p:nvSpPr>
        <p:spPr/>
        <p:txBody>
          <a:bodyPr/>
          <a:lstStyle/>
          <a:p>
            <a:r>
              <a:rPr lang="en-US" dirty="0"/>
              <a:t>Prepared by TCIA Project Managers </a:t>
            </a:r>
          </a:p>
          <a:p>
            <a:r>
              <a:rPr lang="en-US" dirty="0"/>
              <a:t>18-Jan-2019</a:t>
            </a:r>
          </a:p>
        </p:txBody>
      </p:sp>
      <p:sp>
        <p:nvSpPr>
          <p:cNvPr id="6" name="Footer Placeholder 6"/>
          <p:cNvSpPr>
            <a:spLocks noGrp="1"/>
          </p:cNvSpPr>
          <p:nvPr>
            <p:ph type="ftr" sz="quarter" idx="11"/>
          </p:nvPr>
        </p:nvSpPr>
        <p:spPr>
          <a:xfrm>
            <a:off x="152400" y="6356350"/>
            <a:ext cx="8559800" cy="365125"/>
          </a:xfrm>
        </p:spPr>
        <p:txBody>
          <a:bodyPr/>
          <a:lstStyle/>
          <a:p>
            <a:r>
              <a:rPr lang="en-US" sz="1100" i="1" dirty="0"/>
              <a:t>Email or phone with any questions about these processes.	</a:t>
            </a:r>
            <a:r>
              <a:rPr lang="en-US" sz="1100" i="1" dirty="0">
                <a:hlinkClick r:id="rId3"/>
              </a:rPr>
              <a:t>help@cancerimagingarchive.net</a:t>
            </a:r>
            <a:r>
              <a:rPr lang="en-US" sz="1100" i="1" dirty="0"/>
              <a:t>	(385)ASK-TCIA</a:t>
            </a:r>
          </a:p>
        </p:txBody>
      </p:sp>
    </p:spTree>
    <p:extLst>
      <p:ext uri="{BB962C8B-B14F-4D97-AF65-F5344CB8AC3E}">
        <p14:creationId xmlns:p14="http://schemas.microsoft.com/office/powerpoint/2010/main" val="38551863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507600" y="1619250"/>
            <a:ext cx="5259754" cy="4496448"/>
          </a:xfrm>
          <a:prstGeom prst="rect">
            <a:avLst/>
          </a:prstGeom>
        </p:spPr>
      </p:pic>
      <p:sp>
        <p:nvSpPr>
          <p:cNvPr id="2" name="Title 1"/>
          <p:cNvSpPr>
            <a:spLocks noGrp="1"/>
          </p:cNvSpPr>
          <p:nvPr>
            <p:ph type="title"/>
          </p:nvPr>
        </p:nvSpPr>
        <p:spPr/>
        <p:txBody>
          <a:bodyPr/>
          <a:lstStyle/>
          <a:p>
            <a:r>
              <a:rPr lang="en-US" dirty="0"/>
              <a:t>Wizard interface: Processing files</a:t>
            </a:r>
          </a:p>
        </p:txBody>
      </p:sp>
      <p:sp>
        <p:nvSpPr>
          <p:cNvPr id="5" name="Slide Number Placeholder 4"/>
          <p:cNvSpPr>
            <a:spLocks noGrp="1"/>
          </p:cNvSpPr>
          <p:nvPr>
            <p:ph type="sldNum" sz="quarter" idx="12"/>
          </p:nvPr>
        </p:nvSpPr>
        <p:spPr/>
        <p:txBody>
          <a:bodyPr/>
          <a:lstStyle/>
          <a:p>
            <a:fld id="{792A65C7-0223-456D-9A6A-429C4422ECFE}" type="slidenum">
              <a:rPr lang="en-US" smtClean="0"/>
              <a:t>10</a:t>
            </a:fld>
            <a:endParaRPr lang="en-US"/>
          </a:p>
        </p:txBody>
      </p:sp>
      <p:sp>
        <p:nvSpPr>
          <p:cNvPr id="8" name="TextBox 7"/>
          <p:cNvSpPr txBox="1"/>
          <p:nvPr/>
        </p:nvSpPr>
        <p:spPr>
          <a:xfrm>
            <a:off x="381000" y="1619250"/>
            <a:ext cx="3048000" cy="4216539"/>
          </a:xfrm>
          <a:prstGeom prst="rect">
            <a:avLst/>
          </a:prstGeom>
          <a:noFill/>
        </p:spPr>
        <p:txBody>
          <a:bodyPr wrap="square" rtlCol="0">
            <a:spAutoFit/>
          </a:bodyPr>
          <a:lstStyle/>
          <a:p>
            <a:pPr marL="285750" indent="-285750">
              <a:buFont typeface="Arial" panose="020B0604020202020204" pitchFamily="34" charset="0"/>
              <a:buChar char="•"/>
            </a:pPr>
            <a:r>
              <a:rPr lang="en-US" sz="1600" b="1" dirty="0"/>
              <a:t>Browse</a:t>
            </a:r>
            <a:r>
              <a:rPr lang="en-US" sz="1600" dirty="0"/>
              <a:t> to the folder where the images you want to submit are, and </a:t>
            </a:r>
            <a:r>
              <a:rPr lang="en-US" sz="1600" b="1" dirty="0"/>
              <a:t>highlight</a:t>
            </a:r>
            <a:r>
              <a:rPr lang="en-US" sz="1600" dirty="0"/>
              <a:t> the directory. </a:t>
            </a:r>
            <a:br>
              <a:rPr lang="en-US" sz="1600" dirty="0"/>
            </a:br>
            <a:r>
              <a:rPr lang="en-US" sz="1600" dirty="0"/>
              <a:t>Click                  if you need to go back a directory level.</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Click                       . See next slide.</a:t>
            </a:r>
          </a:p>
          <a:p>
            <a:endParaRPr lang="en-US" sz="1600" dirty="0"/>
          </a:p>
          <a:p>
            <a:endParaRPr lang="en-US" sz="1600" dirty="0"/>
          </a:p>
          <a:p>
            <a:endParaRPr lang="en-US" sz="1200" dirty="0"/>
          </a:p>
          <a:p>
            <a:endParaRPr lang="en-US" sz="1200" dirty="0"/>
          </a:p>
          <a:p>
            <a:r>
              <a:rPr lang="en-US" sz="1200" dirty="0"/>
              <a:t>NOTE: The act of importing creates a copy of your data within the Wizard folders. Please ensure you have enough local free space. </a:t>
            </a:r>
          </a:p>
        </p:txBody>
      </p:sp>
      <p:sp>
        <p:nvSpPr>
          <p:cNvPr id="9" name="TextBox 8"/>
          <p:cNvSpPr txBox="1"/>
          <p:nvPr/>
        </p:nvSpPr>
        <p:spPr>
          <a:xfrm>
            <a:off x="6934200" y="4114801"/>
            <a:ext cx="1143000" cy="1200329"/>
          </a:xfrm>
          <a:prstGeom prst="rect">
            <a:avLst/>
          </a:prstGeom>
          <a:noFill/>
          <a:ln>
            <a:solidFill>
              <a:schemeClr val="tx1"/>
            </a:solidFill>
          </a:ln>
          <a:effectLst>
            <a:innerShdw blurRad="114300">
              <a:prstClr val="black"/>
            </a:innerShdw>
          </a:effectLst>
        </p:spPr>
        <p:txBody>
          <a:bodyPr wrap="square" rtlCol="0">
            <a:spAutoFit/>
          </a:bodyPr>
          <a:lstStyle/>
          <a:p>
            <a:r>
              <a:rPr lang="en-US" dirty="0"/>
              <a:t>Browse to your directory here</a:t>
            </a:r>
          </a:p>
        </p:txBody>
      </p:sp>
      <p:sp>
        <p:nvSpPr>
          <p:cNvPr id="14" name="Footer Placeholder 6"/>
          <p:cNvSpPr>
            <a:spLocks noGrp="1"/>
          </p:cNvSpPr>
          <p:nvPr>
            <p:ph type="ftr" sz="quarter" idx="11"/>
          </p:nvPr>
        </p:nvSpPr>
        <p:spPr>
          <a:xfrm>
            <a:off x="152400" y="6356350"/>
            <a:ext cx="8559800" cy="365125"/>
          </a:xfrm>
        </p:spPr>
        <p:txBody>
          <a:bodyPr/>
          <a:lstStyle/>
          <a:p>
            <a:r>
              <a:rPr lang="en-US" sz="1100" i="1" dirty="0"/>
              <a:t>Email or phone with any questions about these processes.	</a:t>
            </a:r>
            <a:r>
              <a:rPr lang="en-US" sz="1100" i="1" dirty="0">
                <a:hlinkClick r:id="rId3"/>
              </a:rPr>
              <a:t>help@cancerimagingarchive.net</a:t>
            </a:r>
            <a:r>
              <a:rPr lang="en-US" sz="1100" i="1" dirty="0"/>
              <a:t>	(385)ASK-TCIA</a:t>
            </a:r>
          </a:p>
        </p:txBody>
      </p:sp>
      <p:sp>
        <p:nvSpPr>
          <p:cNvPr id="10" name="Rounded Rectangle 9"/>
          <p:cNvSpPr/>
          <p:nvPr/>
        </p:nvSpPr>
        <p:spPr>
          <a:xfrm>
            <a:off x="1167319" y="3817494"/>
            <a:ext cx="966282" cy="304800"/>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Import Data</a:t>
            </a:r>
          </a:p>
        </p:txBody>
      </p:sp>
      <p:sp>
        <p:nvSpPr>
          <p:cNvPr id="12" name="Rounded Rectangle 11"/>
          <p:cNvSpPr/>
          <p:nvPr/>
        </p:nvSpPr>
        <p:spPr>
          <a:xfrm>
            <a:off x="1186774" y="2639147"/>
            <a:ext cx="661481" cy="230512"/>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&lt; BACK</a:t>
            </a:r>
          </a:p>
        </p:txBody>
      </p:sp>
      <p:cxnSp>
        <p:nvCxnSpPr>
          <p:cNvPr id="13" name="Straight Connector 12"/>
          <p:cNvCxnSpPr>
            <a:stCxn id="12" idx="3"/>
          </p:cNvCxnSpPr>
          <p:nvPr/>
        </p:nvCxnSpPr>
        <p:spPr>
          <a:xfrm>
            <a:off x="1848255" y="2754403"/>
            <a:ext cx="3942945" cy="113179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5983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455483" y="1609725"/>
            <a:ext cx="5297992" cy="4529137"/>
          </a:xfrm>
          <a:prstGeom prst="rect">
            <a:avLst/>
          </a:prstGeom>
        </p:spPr>
      </p:pic>
      <p:sp>
        <p:nvSpPr>
          <p:cNvPr id="2" name="Title 1"/>
          <p:cNvSpPr>
            <a:spLocks noGrp="1"/>
          </p:cNvSpPr>
          <p:nvPr>
            <p:ph type="title"/>
          </p:nvPr>
        </p:nvSpPr>
        <p:spPr/>
        <p:txBody>
          <a:bodyPr/>
          <a:lstStyle/>
          <a:p>
            <a:r>
              <a:rPr lang="en-US" dirty="0"/>
              <a:t>Wizard interface : Processing files</a:t>
            </a:r>
          </a:p>
        </p:txBody>
      </p:sp>
      <p:sp>
        <p:nvSpPr>
          <p:cNvPr id="5" name="Slide Number Placeholder 4"/>
          <p:cNvSpPr>
            <a:spLocks noGrp="1"/>
          </p:cNvSpPr>
          <p:nvPr>
            <p:ph type="sldNum" sz="quarter" idx="12"/>
          </p:nvPr>
        </p:nvSpPr>
        <p:spPr/>
        <p:txBody>
          <a:bodyPr/>
          <a:lstStyle/>
          <a:p>
            <a:fld id="{792A65C7-0223-456D-9A6A-429C4422ECFE}" type="slidenum">
              <a:rPr lang="en-US" smtClean="0"/>
              <a:t>11</a:t>
            </a:fld>
            <a:endParaRPr lang="en-US"/>
          </a:p>
        </p:txBody>
      </p:sp>
      <p:cxnSp>
        <p:nvCxnSpPr>
          <p:cNvPr id="10" name="Straight Arrow Connector 9"/>
          <p:cNvCxnSpPr/>
          <p:nvPr/>
        </p:nvCxnSpPr>
        <p:spPr>
          <a:xfrm rot="10800000" flipH="1">
            <a:off x="6006278" y="3976923"/>
            <a:ext cx="497205" cy="371552"/>
          </a:xfrm>
          <a:prstGeom prst="straightConnector1">
            <a:avLst/>
          </a:prstGeom>
          <a:ln w="76200">
            <a:solidFill>
              <a:srgbClr val="FF0000"/>
            </a:solidFill>
            <a:tailEnd type="triangle"/>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1" name="Footer Placeholder 6"/>
          <p:cNvSpPr>
            <a:spLocks noGrp="1"/>
          </p:cNvSpPr>
          <p:nvPr>
            <p:ph type="ftr" sz="quarter" idx="11"/>
          </p:nvPr>
        </p:nvSpPr>
        <p:spPr>
          <a:xfrm>
            <a:off x="152400" y="6356350"/>
            <a:ext cx="8559800" cy="365125"/>
          </a:xfrm>
        </p:spPr>
        <p:txBody>
          <a:bodyPr/>
          <a:lstStyle/>
          <a:p>
            <a:r>
              <a:rPr lang="en-US" sz="1100" i="1" dirty="0"/>
              <a:t>Email or phone with any questions about these processes.	</a:t>
            </a:r>
            <a:r>
              <a:rPr lang="en-US" sz="1100" i="1" dirty="0">
                <a:hlinkClick r:id="rId3"/>
              </a:rPr>
              <a:t>help@cancerimagingarchive.net</a:t>
            </a:r>
            <a:r>
              <a:rPr lang="en-US" sz="1100" i="1" dirty="0"/>
              <a:t>	(385)ASK-TCIA</a:t>
            </a:r>
          </a:p>
        </p:txBody>
      </p:sp>
      <p:sp>
        <p:nvSpPr>
          <p:cNvPr id="7" name="TextBox 6"/>
          <p:cNvSpPr txBox="1"/>
          <p:nvPr/>
        </p:nvSpPr>
        <p:spPr>
          <a:xfrm>
            <a:off x="434340" y="2518645"/>
            <a:ext cx="3048000" cy="1477328"/>
          </a:xfrm>
          <a:prstGeom prst="rect">
            <a:avLst/>
          </a:prstGeom>
          <a:noFill/>
        </p:spPr>
        <p:txBody>
          <a:bodyPr wrap="square" rtlCol="0">
            <a:spAutoFit/>
          </a:bodyPr>
          <a:lstStyle/>
          <a:p>
            <a:pPr lvl="0"/>
            <a:r>
              <a:rPr lang="en-US" dirty="0"/>
              <a:t>Above the spinner you will see a counter of how many files are being imported.</a:t>
            </a:r>
          </a:p>
          <a:p>
            <a:endParaRPr lang="en-US" dirty="0"/>
          </a:p>
          <a:p>
            <a:endParaRPr lang="en-US" dirty="0"/>
          </a:p>
        </p:txBody>
      </p:sp>
    </p:spTree>
    <p:extLst>
      <p:ext uri="{BB962C8B-B14F-4D97-AF65-F5344CB8AC3E}">
        <p14:creationId xmlns:p14="http://schemas.microsoft.com/office/powerpoint/2010/main" val="25470061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3778551" y="1491852"/>
            <a:ext cx="5133975" cy="4623197"/>
          </a:xfrm>
          <a:prstGeom prst="rect">
            <a:avLst/>
          </a:prstGeom>
        </p:spPr>
      </p:pic>
      <p:sp>
        <p:nvSpPr>
          <p:cNvPr id="2" name="Title 1"/>
          <p:cNvSpPr>
            <a:spLocks noGrp="1"/>
          </p:cNvSpPr>
          <p:nvPr>
            <p:ph type="title"/>
          </p:nvPr>
        </p:nvSpPr>
        <p:spPr/>
        <p:txBody>
          <a:bodyPr/>
          <a:lstStyle/>
          <a:p>
            <a:r>
              <a:rPr lang="en-US" dirty="0"/>
              <a:t>Wizard interface: Processing files</a:t>
            </a:r>
          </a:p>
        </p:txBody>
      </p:sp>
      <p:sp>
        <p:nvSpPr>
          <p:cNvPr id="3" name="Content Placeholder 2"/>
          <p:cNvSpPr>
            <a:spLocks noGrp="1"/>
          </p:cNvSpPr>
          <p:nvPr>
            <p:ph idx="1"/>
          </p:nvPr>
        </p:nvSpPr>
        <p:spPr>
          <a:xfrm>
            <a:off x="228599" y="1491852"/>
            <a:ext cx="3549952" cy="4634311"/>
          </a:xfrm>
        </p:spPr>
        <p:txBody>
          <a:bodyPr>
            <a:noAutofit/>
          </a:bodyPr>
          <a:lstStyle/>
          <a:p>
            <a:pPr marL="0" indent="0">
              <a:buNone/>
            </a:pPr>
            <a:endParaRPr lang="en-US" sz="1200" i="1" dirty="0"/>
          </a:p>
          <a:p>
            <a:pPr marL="0" indent="0">
              <a:buNone/>
            </a:pPr>
            <a:r>
              <a:rPr lang="en-US" sz="2000" dirty="0"/>
              <a:t>Review your data to confirm it has been imported properly. If you accidentally imported data, you don’t want send to TCIA you can deselect it before proceeding to the next step.</a:t>
            </a:r>
          </a:p>
          <a:p>
            <a:pPr marL="0" indent="0">
              <a:buNone/>
            </a:pPr>
            <a:endParaRPr lang="en-US" sz="2000" dirty="0"/>
          </a:p>
          <a:p>
            <a:pPr marL="0" indent="0">
              <a:buNone/>
            </a:pPr>
            <a:endParaRPr lang="en-US" sz="2000" dirty="0"/>
          </a:p>
          <a:p>
            <a:pPr marL="0" indent="0">
              <a:buNone/>
            </a:pPr>
            <a:r>
              <a:rPr lang="en-US" sz="2000" dirty="0"/>
              <a:t>Click               to move to the next screen.</a:t>
            </a:r>
          </a:p>
          <a:p>
            <a:pPr marL="285750" indent="-285750"/>
            <a:endParaRPr lang="en-US" sz="1400" dirty="0"/>
          </a:p>
        </p:txBody>
      </p:sp>
      <p:sp>
        <p:nvSpPr>
          <p:cNvPr id="4" name="Slide Number Placeholder 3"/>
          <p:cNvSpPr>
            <a:spLocks noGrp="1"/>
          </p:cNvSpPr>
          <p:nvPr>
            <p:ph type="sldNum" sz="quarter" idx="12"/>
          </p:nvPr>
        </p:nvSpPr>
        <p:spPr/>
        <p:txBody>
          <a:bodyPr/>
          <a:lstStyle/>
          <a:p>
            <a:fld id="{792A65C7-0223-456D-9A6A-429C4422ECFE}" type="slidenum">
              <a:rPr lang="en-US" smtClean="0"/>
              <a:t>12</a:t>
            </a:fld>
            <a:endParaRPr lang="en-US"/>
          </a:p>
        </p:txBody>
      </p:sp>
      <p:cxnSp>
        <p:nvCxnSpPr>
          <p:cNvPr id="12" name="Straight Arrow Connector 11"/>
          <p:cNvCxnSpPr/>
          <p:nvPr/>
        </p:nvCxnSpPr>
        <p:spPr>
          <a:xfrm flipH="1">
            <a:off x="4991100" y="4467225"/>
            <a:ext cx="497205" cy="371552"/>
          </a:xfrm>
          <a:prstGeom prst="straightConnector1">
            <a:avLst/>
          </a:prstGeom>
          <a:ln w="76200">
            <a:solidFill>
              <a:srgbClr val="FF0000"/>
            </a:solidFill>
            <a:tailEnd type="triangle"/>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6270688" y="6044879"/>
            <a:ext cx="457200" cy="336871"/>
          </a:xfrm>
          <a:prstGeom prst="straightConnector1">
            <a:avLst/>
          </a:prstGeom>
          <a:ln w="76200">
            <a:solidFill>
              <a:srgbClr val="FF0000"/>
            </a:solidFill>
            <a:tailEnd type="triangle"/>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Footer Placeholder 6"/>
          <p:cNvSpPr>
            <a:spLocks noGrp="1"/>
          </p:cNvSpPr>
          <p:nvPr>
            <p:ph type="ftr" sz="quarter" idx="11"/>
          </p:nvPr>
        </p:nvSpPr>
        <p:spPr>
          <a:xfrm>
            <a:off x="152400" y="6356350"/>
            <a:ext cx="8559800" cy="365125"/>
          </a:xfrm>
        </p:spPr>
        <p:txBody>
          <a:bodyPr/>
          <a:lstStyle/>
          <a:p>
            <a:r>
              <a:rPr lang="en-US" sz="1100" i="1" dirty="0"/>
              <a:t>Email or phone with any questions about these processes.	</a:t>
            </a:r>
            <a:r>
              <a:rPr lang="en-US" sz="1100" i="1" dirty="0">
                <a:hlinkClick r:id="rId3"/>
              </a:rPr>
              <a:t>help@cancerimagingarchive.net</a:t>
            </a:r>
            <a:r>
              <a:rPr lang="en-US" sz="1100" i="1" dirty="0"/>
              <a:t>	(385)ASK-TCIA</a:t>
            </a:r>
          </a:p>
        </p:txBody>
      </p:sp>
      <p:sp>
        <p:nvSpPr>
          <p:cNvPr id="5" name="Rounded Rectangle 4"/>
          <p:cNvSpPr/>
          <p:nvPr/>
        </p:nvSpPr>
        <p:spPr>
          <a:xfrm>
            <a:off x="914400" y="4373161"/>
            <a:ext cx="652479" cy="351239"/>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Next</a:t>
            </a:r>
          </a:p>
        </p:txBody>
      </p:sp>
    </p:spTree>
    <p:extLst>
      <p:ext uri="{BB962C8B-B14F-4D97-AF65-F5344CB8AC3E}">
        <p14:creationId xmlns:p14="http://schemas.microsoft.com/office/powerpoint/2010/main" val="1863047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3443590" y="1422061"/>
            <a:ext cx="5243209" cy="4721563"/>
          </a:xfrm>
          <a:prstGeom prst="rect">
            <a:avLst/>
          </a:prstGeom>
        </p:spPr>
      </p:pic>
      <p:sp>
        <p:nvSpPr>
          <p:cNvPr id="2" name="Title 1"/>
          <p:cNvSpPr>
            <a:spLocks noGrp="1"/>
          </p:cNvSpPr>
          <p:nvPr>
            <p:ph type="title"/>
          </p:nvPr>
        </p:nvSpPr>
        <p:spPr/>
        <p:txBody>
          <a:bodyPr/>
          <a:lstStyle/>
          <a:p>
            <a:r>
              <a:rPr lang="en-US" dirty="0"/>
              <a:t>Wizard interface: Processing files</a:t>
            </a:r>
          </a:p>
        </p:txBody>
      </p:sp>
      <p:sp>
        <p:nvSpPr>
          <p:cNvPr id="3" name="Content Placeholder 2"/>
          <p:cNvSpPr>
            <a:spLocks noGrp="1"/>
          </p:cNvSpPr>
          <p:nvPr>
            <p:ph idx="1"/>
          </p:nvPr>
        </p:nvSpPr>
        <p:spPr>
          <a:xfrm>
            <a:off x="437745" y="1438715"/>
            <a:ext cx="3005844" cy="4704909"/>
          </a:xfrm>
        </p:spPr>
        <p:txBody>
          <a:bodyPr>
            <a:normAutofit/>
          </a:bodyPr>
          <a:lstStyle/>
          <a:p>
            <a:pPr marL="0" indent="0">
              <a:buNone/>
            </a:pPr>
            <a:endParaRPr lang="en-US" sz="1200" dirty="0"/>
          </a:p>
          <a:p>
            <a:pPr marL="0" indent="0">
              <a:buNone/>
            </a:pPr>
            <a:r>
              <a:rPr lang="en-US" sz="1600" dirty="0"/>
              <a:t>Refer to slide 7. </a:t>
            </a:r>
          </a:p>
          <a:p>
            <a:pPr marL="0" indent="0">
              <a:buNone/>
            </a:pPr>
            <a:endParaRPr lang="en-US" sz="1600" dirty="0"/>
          </a:p>
          <a:p>
            <a:r>
              <a:rPr lang="en-US" sz="1600" b="1" dirty="0"/>
              <a:t>Click</a:t>
            </a:r>
            <a:r>
              <a:rPr lang="en-US" sz="1600" dirty="0"/>
              <a:t>                        for a popup window:</a:t>
            </a:r>
          </a:p>
          <a:p>
            <a:r>
              <a:rPr lang="en-US" sz="1600" b="1" dirty="0"/>
              <a:t>Browse</a:t>
            </a:r>
            <a:r>
              <a:rPr lang="en-US" sz="1600" dirty="0"/>
              <a:t> to the Submission Template you COMPLETED and saved.</a:t>
            </a:r>
          </a:p>
          <a:p>
            <a:r>
              <a:rPr lang="en-US" sz="1600" b="1" dirty="0"/>
              <a:t>Click</a:t>
            </a:r>
            <a:r>
              <a:rPr lang="en-US" sz="1600" dirty="0"/>
              <a:t> Open.</a:t>
            </a:r>
          </a:p>
          <a:p>
            <a:pPr marL="0" indent="0">
              <a:buNone/>
            </a:pPr>
            <a:endParaRPr lang="en-US" sz="1600" dirty="0"/>
          </a:p>
          <a:p>
            <a:pPr marL="0" indent="0">
              <a:buNone/>
            </a:pPr>
            <a:r>
              <a:rPr lang="en-US" sz="1600" dirty="0"/>
              <a:t>Your selected filename will appear below the                          button. </a:t>
            </a:r>
          </a:p>
          <a:p>
            <a:endParaRPr lang="en-US" sz="1600" dirty="0"/>
          </a:p>
          <a:p>
            <a:r>
              <a:rPr lang="en-US" sz="1600" b="1" dirty="0"/>
              <a:t>Click</a:t>
            </a:r>
            <a:r>
              <a:rPr lang="en-US" sz="1600" dirty="0"/>
              <a:t> Anonymize.</a:t>
            </a:r>
          </a:p>
          <a:p>
            <a:endParaRPr lang="en-US" sz="1600" dirty="0"/>
          </a:p>
          <a:p>
            <a:pPr marL="0" indent="0">
              <a:buNone/>
            </a:pPr>
            <a:endParaRPr lang="en-US" sz="1600" dirty="0"/>
          </a:p>
          <a:p>
            <a:pPr marL="0" indent="0">
              <a:buNone/>
            </a:pPr>
            <a:endParaRPr lang="en-US" sz="1600" dirty="0"/>
          </a:p>
        </p:txBody>
      </p:sp>
      <p:sp>
        <p:nvSpPr>
          <p:cNvPr id="5" name="Slide Number Placeholder 4"/>
          <p:cNvSpPr>
            <a:spLocks noGrp="1"/>
          </p:cNvSpPr>
          <p:nvPr>
            <p:ph type="sldNum" sz="quarter" idx="12"/>
          </p:nvPr>
        </p:nvSpPr>
        <p:spPr/>
        <p:txBody>
          <a:bodyPr/>
          <a:lstStyle/>
          <a:p>
            <a:fld id="{792A65C7-0223-456D-9A6A-429C4422ECFE}" type="slidenum">
              <a:rPr lang="en-US" smtClean="0"/>
              <a:t>13</a:t>
            </a:fld>
            <a:endParaRPr lang="en-US"/>
          </a:p>
        </p:txBody>
      </p:sp>
      <p:sp>
        <p:nvSpPr>
          <p:cNvPr id="6" name="Footer Placeholder 6"/>
          <p:cNvSpPr txBox="1">
            <a:spLocks/>
          </p:cNvSpPr>
          <p:nvPr/>
        </p:nvSpPr>
        <p:spPr>
          <a:xfrm>
            <a:off x="152400" y="6356350"/>
            <a:ext cx="8559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i="1"/>
              <a:t>Email or phone with any questions about these processes.	</a:t>
            </a:r>
            <a:r>
              <a:rPr lang="en-US" sz="1100" i="1">
                <a:hlinkClick r:id="rId3"/>
              </a:rPr>
              <a:t>help@cancerimagingarchive.net</a:t>
            </a:r>
            <a:r>
              <a:rPr lang="en-US" sz="1100" i="1"/>
              <a:t>	(385)ASK-TCIA</a:t>
            </a:r>
            <a:endParaRPr lang="en-US" sz="1100" i="1" dirty="0"/>
          </a:p>
        </p:txBody>
      </p:sp>
      <p:cxnSp>
        <p:nvCxnSpPr>
          <p:cNvPr id="9" name="Straight Arrow Connector 8"/>
          <p:cNvCxnSpPr/>
          <p:nvPr/>
        </p:nvCxnSpPr>
        <p:spPr>
          <a:xfrm rot="10800000" flipH="1">
            <a:off x="6052752" y="4943600"/>
            <a:ext cx="497205" cy="371552"/>
          </a:xfrm>
          <a:prstGeom prst="straightConnector1">
            <a:avLst/>
          </a:prstGeom>
          <a:ln w="76200">
            <a:solidFill>
              <a:srgbClr val="FF0000"/>
            </a:solidFill>
            <a:tailEnd type="triangle"/>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1" name="Rounded Rectangle 10" title="Choose File button"/>
          <p:cNvSpPr/>
          <p:nvPr/>
        </p:nvSpPr>
        <p:spPr>
          <a:xfrm>
            <a:off x="1306748" y="2281761"/>
            <a:ext cx="969524" cy="28634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Choose File</a:t>
            </a:r>
          </a:p>
        </p:txBody>
      </p:sp>
      <p:pic>
        <p:nvPicPr>
          <p:cNvPr id="12" name="Picture 11"/>
          <p:cNvPicPr>
            <a:picLocks noChangeAspect="1"/>
          </p:cNvPicPr>
          <p:nvPr/>
        </p:nvPicPr>
        <p:blipFill>
          <a:blip r:embed="rId4"/>
          <a:stretch>
            <a:fillRect/>
          </a:stretch>
        </p:blipFill>
        <p:spPr>
          <a:xfrm>
            <a:off x="6773918" y="5060332"/>
            <a:ext cx="2120731" cy="1386466"/>
          </a:xfrm>
          <a:prstGeom prst="rect">
            <a:avLst/>
          </a:prstGeom>
        </p:spPr>
      </p:pic>
      <p:cxnSp>
        <p:nvCxnSpPr>
          <p:cNvPr id="13" name="Straight Arrow Connector 12"/>
          <p:cNvCxnSpPr/>
          <p:nvPr/>
        </p:nvCxnSpPr>
        <p:spPr>
          <a:xfrm flipH="1">
            <a:off x="8230411" y="5955557"/>
            <a:ext cx="497205" cy="371552"/>
          </a:xfrm>
          <a:prstGeom prst="straightConnector1">
            <a:avLst/>
          </a:prstGeom>
          <a:ln w="76200">
            <a:solidFill>
              <a:srgbClr val="FF0000"/>
            </a:solidFill>
            <a:tailEnd type="triangle"/>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Rounded Rectangle 14" title="Choose File button"/>
          <p:cNvSpPr/>
          <p:nvPr/>
        </p:nvSpPr>
        <p:spPr>
          <a:xfrm>
            <a:off x="2030253" y="4440141"/>
            <a:ext cx="969524" cy="28634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Choose File</a:t>
            </a:r>
          </a:p>
        </p:txBody>
      </p:sp>
    </p:spTree>
    <p:extLst>
      <p:ext uri="{BB962C8B-B14F-4D97-AF65-F5344CB8AC3E}">
        <p14:creationId xmlns:p14="http://schemas.microsoft.com/office/powerpoint/2010/main" val="26633338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Wizard interface</a:t>
            </a:r>
          </a:p>
        </p:txBody>
      </p:sp>
      <p:sp>
        <p:nvSpPr>
          <p:cNvPr id="3" name="Content Placeholder 2"/>
          <p:cNvSpPr>
            <a:spLocks noGrp="1"/>
          </p:cNvSpPr>
          <p:nvPr>
            <p:ph idx="1"/>
          </p:nvPr>
        </p:nvSpPr>
        <p:spPr>
          <a:xfrm>
            <a:off x="457200" y="1361546"/>
            <a:ext cx="2714439" cy="4764617"/>
          </a:xfrm>
        </p:spPr>
        <p:txBody>
          <a:bodyPr>
            <a:noAutofit/>
          </a:bodyPr>
          <a:lstStyle/>
          <a:p>
            <a:r>
              <a:rPr lang="en-US" sz="1600" b="1" dirty="0"/>
              <a:t>Click</a:t>
            </a:r>
            <a:r>
              <a:rPr lang="en-US" sz="1600" dirty="0"/>
              <a:t> </a:t>
            </a:r>
          </a:p>
          <a:p>
            <a:pPr marL="0" indent="0">
              <a:buNone/>
            </a:pPr>
            <a:r>
              <a:rPr lang="en-US" sz="1600" dirty="0"/>
              <a:t>to begin anonymizing the data.</a:t>
            </a:r>
          </a:p>
          <a:p>
            <a:pPr marL="0" indent="0">
              <a:buNone/>
            </a:pPr>
            <a:endParaRPr lang="en-US" sz="1600" dirty="0"/>
          </a:p>
          <a:p>
            <a:pPr marL="0" indent="0">
              <a:buNone/>
            </a:pPr>
            <a:r>
              <a:rPr lang="en-US" sz="1600" dirty="0"/>
              <a:t>This step creates an anonymized copy of your data and saves it on your computer. No files are sent to TCIA at this stage. </a:t>
            </a:r>
          </a:p>
          <a:p>
            <a:pPr marL="0" indent="0">
              <a:buNone/>
            </a:pPr>
            <a:endParaRPr lang="en-US" sz="1600" dirty="0"/>
          </a:p>
          <a:p>
            <a:pPr marL="0" indent="0">
              <a:buNone/>
            </a:pPr>
            <a:r>
              <a:rPr lang="en-US" sz="1600" dirty="0"/>
              <a:t>If the CTP Wizard indicates that any files were quarantined during this process, contact TCIA support to troubleshoot.</a:t>
            </a:r>
          </a:p>
          <a:p>
            <a:pPr marL="0" indent="0">
              <a:buNone/>
            </a:pPr>
            <a:endParaRPr lang="en-US" sz="1600" dirty="0"/>
          </a:p>
        </p:txBody>
      </p:sp>
      <p:sp>
        <p:nvSpPr>
          <p:cNvPr id="5" name="Slide Number Placeholder 4"/>
          <p:cNvSpPr>
            <a:spLocks noGrp="1"/>
          </p:cNvSpPr>
          <p:nvPr>
            <p:ph type="sldNum" sz="quarter" idx="12"/>
          </p:nvPr>
        </p:nvSpPr>
        <p:spPr/>
        <p:txBody>
          <a:bodyPr/>
          <a:lstStyle/>
          <a:p>
            <a:fld id="{792A65C7-0223-456D-9A6A-429C4422ECFE}" type="slidenum">
              <a:rPr lang="en-US" smtClean="0"/>
              <a:t>14</a:t>
            </a:fld>
            <a:endParaRPr lang="en-US"/>
          </a:p>
        </p:txBody>
      </p:sp>
      <p:sp>
        <p:nvSpPr>
          <p:cNvPr id="6" name="Footer Placeholder 6"/>
          <p:cNvSpPr txBox="1">
            <a:spLocks/>
          </p:cNvSpPr>
          <p:nvPr/>
        </p:nvSpPr>
        <p:spPr>
          <a:xfrm>
            <a:off x="152400" y="6356350"/>
            <a:ext cx="8559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i="1"/>
              <a:t>Email or phone with any questions about these processes.	</a:t>
            </a:r>
            <a:r>
              <a:rPr lang="en-US" sz="1100" i="1">
                <a:hlinkClick r:id="rId3"/>
              </a:rPr>
              <a:t>help@cancerimagingarchive.net</a:t>
            </a:r>
            <a:r>
              <a:rPr lang="en-US" sz="1100" i="1"/>
              <a:t>	(385)ASK-TCIA</a:t>
            </a:r>
            <a:endParaRPr lang="en-US" sz="1100" i="1" dirty="0"/>
          </a:p>
        </p:txBody>
      </p:sp>
      <p:cxnSp>
        <p:nvCxnSpPr>
          <p:cNvPr id="9" name="Straight Arrow Connector 8"/>
          <p:cNvCxnSpPr/>
          <p:nvPr/>
        </p:nvCxnSpPr>
        <p:spPr>
          <a:xfrm rot="10800000" flipH="1">
            <a:off x="5859538" y="4368800"/>
            <a:ext cx="497205" cy="371552"/>
          </a:xfrm>
          <a:prstGeom prst="straightConnector1">
            <a:avLst/>
          </a:prstGeom>
          <a:ln w="76200">
            <a:solidFill>
              <a:srgbClr val="FF0000"/>
            </a:solidFill>
            <a:tailEnd type="triangle"/>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1447800" y="1417638"/>
            <a:ext cx="914400" cy="230187"/>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Anonymize</a:t>
            </a:r>
          </a:p>
        </p:txBody>
      </p:sp>
      <p:pic>
        <p:nvPicPr>
          <p:cNvPr id="11" name="Picture 10"/>
          <p:cNvPicPr>
            <a:picLocks noChangeAspect="1"/>
          </p:cNvPicPr>
          <p:nvPr/>
        </p:nvPicPr>
        <p:blipFill>
          <a:blip r:embed="rId4"/>
          <a:stretch>
            <a:fillRect/>
          </a:stretch>
        </p:blipFill>
        <p:spPr>
          <a:xfrm>
            <a:off x="3443589" y="1422924"/>
            <a:ext cx="5367036" cy="4716685"/>
          </a:xfrm>
          <a:prstGeom prst="rect">
            <a:avLst/>
          </a:prstGeom>
        </p:spPr>
      </p:pic>
    </p:spTree>
    <p:extLst>
      <p:ext uri="{BB962C8B-B14F-4D97-AF65-F5344CB8AC3E}">
        <p14:creationId xmlns:p14="http://schemas.microsoft.com/office/powerpoint/2010/main" val="3806200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4076700" y="1592678"/>
            <a:ext cx="4953000" cy="4341475"/>
          </a:xfrm>
          <a:prstGeom prst="rect">
            <a:avLst/>
          </a:prstGeom>
        </p:spPr>
      </p:pic>
      <p:sp>
        <p:nvSpPr>
          <p:cNvPr id="2" name="Title 1"/>
          <p:cNvSpPr>
            <a:spLocks noGrp="1"/>
          </p:cNvSpPr>
          <p:nvPr>
            <p:ph type="title"/>
          </p:nvPr>
        </p:nvSpPr>
        <p:spPr/>
        <p:txBody>
          <a:bodyPr/>
          <a:lstStyle/>
          <a:p>
            <a:r>
              <a:rPr lang="en-US" dirty="0"/>
              <a:t>Wizard Interface</a:t>
            </a:r>
          </a:p>
        </p:txBody>
      </p:sp>
      <p:sp>
        <p:nvSpPr>
          <p:cNvPr id="5" name="Slide Number Placeholder 4"/>
          <p:cNvSpPr>
            <a:spLocks noGrp="1"/>
          </p:cNvSpPr>
          <p:nvPr>
            <p:ph type="sldNum" sz="quarter" idx="12"/>
          </p:nvPr>
        </p:nvSpPr>
        <p:spPr/>
        <p:txBody>
          <a:bodyPr/>
          <a:lstStyle/>
          <a:p>
            <a:fld id="{792A65C7-0223-456D-9A6A-429C4422ECFE}" type="slidenum">
              <a:rPr lang="en-US" smtClean="0"/>
              <a:t>15</a:t>
            </a:fld>
            <a:endParaRPr lang="en-US"/>
          </a:p>
        </p:txBody>
      </p:sp>
      <p:sp>
        <p:nvSpPr>
          <p:cNvPr id="6" name="Footer Placeholder 6"/>
          <p:cNvSpPr txBox="1">
            <a:spLocks/>
          </p:cNvSpPr>
          <p:nvPr/>
        </p:nvSpPr>
        <p:spPr>
          <a:xfrm>
            <a:off x="152400" y="6356350"/>
            <a:ext cx="8559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i="1"/>
              <a:t>Email or phone with any questions about these processes.	</a:t>
            </a:r>
            <a:r>
              <a:rPr lang="en-US" sz="1100" i="1">
                <a:hlinkClick r:id="rId3"/>
              </a:rPr>
              <a:t>help@cancerimagingarchive.net</a:t>
            </a:r>
            <a:r>
              <a:rPr lang="en-US" sz="1100" i="1"/>
              <a:t>	(385)ASK-TCIA</a:t>
            </a:r>
            <a:endParaRPr lang="en-US" sz="1100" i="1" dirty="0"/>
          </a:p>
        </p:txBody>
      </p:sp>
      <p:cxnSp>
        <p:nvCxnSpPr>
          <p:cNvPr id="9" name="Straight Arrow Connector 8"/>
          <p:cNvCxnSpPr/>
          <p:nvPr/>
        </p:nvCxnSpPr>
        <p:spPr>
          <a:xfrm rot="10800000" flipH="1">
            <a:off x="4323397" y="5562600"/>
            <a:ext cx="497205" cy="371552"/>
          </a:xfrm>
          <a:prstGeom prst="straightConnector1">
            <a:avLst/>
          </a:prstGeom>
          <a:ln w="76200">
            <a:solidFill>
              <a:srgbClr val="FF0000"/>
            </a:solidFill>
            <a:tailEnd type="triangle"/>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335571" y="1295400"/>
            <a:ext cx="3626829" cy="4764617"/>
            <a:chOff x="457200" y="1361546"/>
            <a:chExt cx="3260691" cy="4764617"/>
          </a:xfrm>
        </p:grpSpPr>
        <p:sp>
          <p:nvSpPr>
            <p:cNvPr id="10" name="Content Placeholder 2"/>
            <p:cNvSpPr txBox="1">
              <a:spLocks/>
            </p:cNvSpPr>
            <p:nvPr/>
          </p:nvSpPr>
          <p:spPr>
            <a:xfrm>
              <a:off x="457200" y="1361546"/>
              <a:ext cx="3260691" cy="476461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US" sz="1600" dirty="0"/>
            </a:p>
            <a:p>
              <a:pPr marL="0" indent="0">
                <a:buNone/>
              </a:pPr>
              <a:r>
                <a:rPr lang="en-US" sz="1600" dirty="0"/>
                <a:t>Click on                         to send the data to TCIA. The transfer generally takes a long time as you are sending large amounts of data across the internet.  </a:t>
              </a:r>
            </a:p>
            <a:p>
              <a:pPr marL="0" indent="0">
                <a:buNone/>
              </a:pPr>
              <a:endParaRPr lang="en-US" sz="1600" dirty="0"/>
            </a:p>
            <a:p>
              <a:pPr marL="0" indent="0">
                <a:buNone/>
              </a:pPr>
              <a:r>
                <a:rPr lang="en-US" sz="1600" dirty="0"/>
                <a:t>Please leave your browser open and the wizard running.  You can lock your desktop, or use another browser window during this process, but do not shut down the browser or the computer or disconnect the internet.</a:t>
              </a:r>
            </a:p>
            <a:p>
              <a:pPr marL="0" indent="0">
                <a:buNone/>
              </a:pPr>
              <a:endParaRPr lang="en-US" sz="1600" dirty="0"/>
            </a:p>
            <a:p>
              <a:pPr marL="0" indent="0">
                <a:buNone/>
              </a:pPr>
              <a:r>
                <a:rPr lang="en-US" sz="1600" dirty="0"/>
                <a:t>After the transfer is completed, you have the option to download and review the submission history to confirm the process has completed as intended.</a:t>
              </a:r>
            </a:p>
            <a:p>
              <a:pPr marL="0" indent="0">
                <a:buFont typeface="Arial" pitchFamily="34" charset="0"/>
                <a:buNone/>
              </a:pPr>
              <a:endParaRPr lang="en-US" sz="1600" dirty="0"/>
            </a:p>
          </p:txBody>
        </p:sp>
        <p:sp>
          <p:nvSpPr>
            <p:cNvPr id="8" name="Rounded Rectangle 7"/>
            <p:cNvSpPr/>
            <p:nvPr/>
          </p:nvSpPr>
          <p:spPr>
            <a:xfrm>
              <a:off x="1251624" y="1651981"/>
              <a:ext cx="762000" cy="2540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Transfer</a:t>
              </a:r>
            </a:p>
          </p:txBody>
        </p:sp>
      </p:grpSp>
    </p:spTree>
    <p:extLst>
      <p:ext uri="{BB962C8B-B14F-4D97-AF65-F5344CB8AC3E}">
        <p14:creationId xmlns:p14="http://schemas.microsoft.com/office/powerpoint/2010/main" val="1019680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11362"/>
          </a:xfrm>
        </p:spPr>
        <p:txBody>
          <a:bodyPr>
            <a:normAutofit fontScale="90000"/>
          </a:bodyPr>
          <a:lstStyle/>
          <a:p>
            <a:r>
              <a:rPr lang="en-US" dirty="0"/>
              <a:t>There are 4 basic components to submitting data to TCIA. This guide should help you get started.</a:t>
            </a:r>
          </a:p>
        </p:txBody>
      </p:sp>
      <p:sp>
        <p:nvSpPr>
          <p:cNvPr id="3" name="Content Placeholder 2"/>
          <p:cNvSpPr>
            <a:spLocks noGrp="1"/>
          </p:cNvSpPr>
          <p:nvPr>
            <p:ph idx="1"/>
          </p:nvPr>
        </p:nvSpPr>
        <p:spPr>
          <a:xfrm>
            <a:off x="381000" y="2819400"/>
            <a:ext cx="8382000" cy="3505200"/>
          </a:xfrm>
        </p:spPr>
        <p:txBody>
          <a:bodyPr>
            <a:normAutofit/>
          </a:bodyPr>
          <a:lstStyle/>
          <a:p>
            <a:pPr marL="514350" indent="-514350">
              <a:buFont typeface="+mj-lt"/>
              <a:buAutoNum type="arabicPeriod"/>
            </a:pPr>
            <a:r>
              <a:rPr lang="en-US" sz="2800" dirty="0"/>
              <a:t>Download and unpack Clinical Trials Processor (CTP) (slides 3-6)</a:t>
            </a:r>
          </a:p>
          <a:p>
            <a:pPr marL="514350" indent="-514350">
              <a:buFont typeface="+mj-lt"/>
              <a:buAutoNum type="arabicPeriod"/>
            </a:pPr>
            <a:r>
              <a:rPr lang="en-US" sz="2800" dirty="0"/>
              <a:t>Complete input-output mapping table: file </a:t>
            </a:r>
            <a:r>
              <a:rPr lang="en-US" sz="2800" dirty="0">
                <a:effectLst>
                  <a:outerShdw blurRad="38100" dist="38100" dir="2700000" algn="tl">
                    <a:srgbClr val="000000">
                      <a:alpha val="43137"/>
                    </a:srgbClr>
                  </a:outerShdw>
                </a:effectLst>
              </a:rPr>
              <a:t>TCIA-submission-template.xlsx</a:t>
            </a:r>
            <a:r>
              <a:rPr lang="en-US" sz="2800" dirty="0"/>
              <a:t> (slides 7-8)</a:t>
            </a:r>
          </a:p>
          <a:p>
            <a:pPr marL="514350" indent="-514350">
              <a:buFont typeface="+mj-lt"/>
              <a:buAutoNum type="arabicPeriod"/>
            </a:pPr>
            <a:r>
              <a:rPr lang="en-US" sz="2800" dirty="0"/>
              <a:t>Launch CTP via </a:t>
            </a:r>
            <a:r>
              <a:rPr lang="en-US" sz="2800" dirty="0">
                <a:effectLst>
                  <a:outerShdw blurRad="38100" dist="38100" dir="2700000" algn="tl">
                    <a:srgbClr val="000000">
                      <a:alpha val="43137"/>
                    </a:srgbClr>
                  </a:outerShdw>
                </a:effectLst>
              </a:rPr>
              <a:t>Launcher.jar</a:t>
            </a:r>
            <a:r>
              <a:rPr lang="en-US" sz="2800" dirty="0"/>
              <a:t> (slide 9)</a:t>
            </a:r>
          </a:p>
          <a:p>
            <a:pPr marL="514350" indent="-514350">
              <a:buFont typeface="+mj-lt"/>
              <a:buAutoNum type="arabicPeriod"/>
            </a:pPr>
            <a:r>
              <a:rPr lang="en-US" sz="2800" dirty="0"/>
              <a:t>Process &amp; transfer DICOM files to TCIA (slides 10-15)</a:t>
            </a:r>
          </a:p>
        </p:txBody>
      </p:sp>
      <p:sp>
        <p:nvSpPr>
          <p:cNvPr id="4" name="Slide Number Placeholder 3"/>
          <p:cNvSpPr>
            <a:spLocks noGrp="1"/>
          </p:cNvSpPr>
          <p:nvPr>
            <p:ph type="sldNum" sz="quarter" idx="12"/>
          </p:nvPr>
        </p:nvSpPr>
        <p:spPr/>
        <p:txBody>
          <a:bodyPr/>
          <a:lstStyle/>
          <a:p>
            <a:fld id="{792A65C7-0223-456D-9A6A-429C4422ECFE}" type="slidenum">
              <a:rPr lang="en-US" smtClean="0"/>
              <a:t>2</a:t>
            </a:fld>
            <a:endParaRPr lang="en-US"/>
          </a:p>
        </p:txBody>
      </p:sp>
      <p:sp>
        <p:nvSpPr>
          <p:cNvPr id="7" name="Footer Placeholder 6"/>
          <p:cNvSpPr>
            <a:spLocks noGrp="1"/>
          </p:cNvSpPr>
          <p:nvPr>
            <p:ph type="ftr" sz="quarter" idx="11"/>
          </p:nvPr>
        </p:nvSpPr>
        <p:spPr>
          <a:xfrm>
            <a:off x="152400" y="6356350"/>
            <a:ext cx="8559800" cy="365125"/>
          </a:xfrm>
        </p:spPr>
        <p:txBody>
          <a:bodyPr/>
          <a:lstStyle/>
          <a:p>
            <a:r>
              <a:rPr lang="en-US" sz="1100" i="1" dirty="0"/>
              <a:t>Email or phone with any questions about these processes.	</a:t>
            </a:r>
            <a:r>
              <a:rPr lang="en-US" sz="1100" i="1" dirty="0">
                <a:hlinkClick r:id="rId2"/>
              </a:rPr>
              <a:t>help@cancerimagingarchive.net</a:t>
            </a:r>
            <a:r>
              <a:rPr lang="en-US" sz="1100" i="1" dirty="0"/>
              <a:t>	(385)ASK-TCIA</a:t>
            </a:r>
          </a:p>
        </p:txBody>
      </p:sp>
    </p:spTree>
    <p:extLst>
      <p:ext uri="{BB962C8B-B14F-4D97-AF65-F5344CB8AC3E}">
        <p14:creationId xmlns:p14="http://schemas.microsoft.com/office/powerpoint/2010/main" val="42419661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231723"/>
            <a:ext cx="7673341" cy="1202847"/>
          </a:xfrm>
        </p:spPr>
        <p:txBody>
          <a:bodyPr>
            <a:normAutofit/>
          </a:bodyPr>
          <a:lstStyle/>
          <a:p>
            <a:pPr algn="l"/>
            <a:r>
              <a:rPr lang="en-US" sz="2400" dirty="0"/>
              <a:t>Step 1: Download and unpack CTP: </a:t>
            </a:r>
            <a:r>
              <a:rPr lang="en-US" sz="2400" dirty="0">
                <a:solidFill>
                  <a:srgbClr val="FF0000"/>
                </a:solidFill>
              </a:rPr>
              <a:t>invitation to download</a:t>
            </a:r>
          </a:p>
        </p:txBody>
      </p:sp>
      <p:sp>
        <p:nvSpPr>
          <p:cNvPr id="3" name="Content Placeholder 2"/>
          <p:cNvSpPr>
            <a:spLocks noGrp="1"/>
          </p:cNvSpPr>
          <p:nvPr>
            <p:ph idx="1"/>
          </p:nvPr>
        </p:nvSpPr>
        <p:spPr>
          <a:xfrm>
            <a:off x="228600" y="1600200"/>
            <a:ext cx="3657600" cy="4525963"/>
          </a:xfrm>
        </p:spPr>
        <p:txBody>
          <a:bodyPr>
            <a:normAutofit/>
          </a:bodyPr>
          <a:lstStyle/>
          <a:p>
            <a:pPr marL="0" indent="0" algn="r">
              <a:buNone/>
            </a:pPr>
            <a:r>
              <a:rPr lang="en-US" sz="1600" dirty="0"/>
              <a:t>Example emailed invitation to download (at right)</a:t>
            </a:r>
          </a:p>
          <a:p>
            <a:pPr marL="0" indent="0">
              <a:buNone/>
            </a:pPr>
            <a:endParaRPr lang="en-US" sz="1600" dirty="0"/>
          </a:p>
          <a:p>
            <a:r>
              <a:rPr lang="en-US" dirty="0"/>
              <a:t>Click </a:t>
            </a:r>
            <a:r>
              <a:rPr lang="en-US" dirty="0">
                <a:solidFill>
                  <a:srgbClr val="FF0000"/>
                </a:solidFill>
              </a:rPr>
              <a:t>View File</a:t>
            </a:r>
            <a:r>
              <a:rPr lang="en-US" dirty="0"/>
              <a:t>.</a:t>
            </a:r>
          </a:p>
        </p:txBody>
      </p:sp>
      <p:pic>
        <p:nvPicPr>
          <p:cNvPr id="5" name="Picture 4"/>
          <p:cNvPicPr>
            <a:picLocks noChangeAspect="1"/>
          </p:cNvPicPr>
          <p:nvPr/>
        </p:nvPicPr>
        <p:blipFill>
          <a:blip r:embed="rId3"/>
          <a:stretch>
            <a:fillRect/>
          </a:stretch>
        </p:blipFill>
        <p:spPr>
          <a:xfrm>
            <a:off x="4006850" y="1434571"/>
            <a:ext cx="4705350" cy="4724400"/>
          </a:xfrm>
          <a:prstGeom prst="rect">
            <a:avLst/>
          </a:prstGeom>
        </p:spPr>
      </p:pic>
      <p:cxnSp>
        <p:nvCxnSpPr>
          <p:cNvPr id="8" name="Straight Arrow Connector 7"/>
          <p:cNvCxnSpPr/>
          <p:nvPr/>
        </p:nvCxnSpPr>
        <p:spPr>
          <a:xfrm flipH="1">
            <a:off x="7772400" y="3733800"/>
            <a:ext cx="662940" cy="495402"/>
          </a:xfrm>
          <a:prstGeom prst="straightConnector1">
            <a:avLst/>
          </a:prstGeom>
          <a:ln w="76200">
            <a:solidFill>
              <a:srgbClr val="FF0000"/>
            </a:solidFill>
            <a:tailEnd type="triangle"/>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792A65C7-0223-456D-9A6A-429C4422ECFE}" type="slidenum">
              <a:rPr lang="en-US" smtClean="0"/>
              <a:t>3</a:t>
            </a:fld>
            <a:endParaRPr lang="en-US"/>
          </a:p>
        </p:txBody>
      </p:sp>
      <p:sp>
        <p:nvSpPr>
          <p:cNvPr id="9" name="Footer Placeholder 6"/>
          <p:cNvSpPr>
            <a:spLocks noGrp="1"/>
          </p:cNvSpPr>
          <p:nvPr>
            <p:ph type="ftr" sz="quarter" idx="11"/>
          </p:nvPr>
        </p:nvSpPr>
        <p:spPr>
          <a:xfrm>
            <a:off x="152400" y="6356350"/>
            <a:ext cx="8559800" cy="365125"/>
          </a:xfrm>
        </p:spPr>
        <p:txBody>
          <a:bodyPr/>
          <a:lstStyle/>
          <a:p>
            <a:r>
              <a:rPr lang="en-US" sz="1100" i="1" dirty="0"/>
              <a:t>Email or phone with any questions about these processes.	</a:t>
            </a:r>
            <a:r>
              <a:rPr lang="en-US" sz="1100" i="1" dirty="0">
                <a:hlinkClick r:id="rId4"/>
              </a:rPr>
              <a:t>help@cancerimagingarchive.net</a:t>
            </a:r>
            <a:r>
              <a:rPr lang="en-US" sz="1100" i="1" dirty="0"/>
              <a:t>	(385)ASK-TCIA</a:t>
            </a:r>
          </a:p>
        </p:txBody>
      </p:sp>
    </p:spTree>
    <p:extLst>
      <p:ext uri="{BB962C8B-B14F-4D97-AF65-F5344CB8AC3E}">
        <p14:creationId xmlns:p14="http://schemas.microsoft.com/office/powerpoint/2010/main" val="1772219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192411" y="1641475"/>
            <a:ext cx="5467350" cy="4714875"/>
          </a:xfrm>
          <a:prstGeom prst="rect">
            <a:avLst/>
          </a:prstGeom>
        </p:spPr>
      </p:pic>
      <p:sp>
        <p:nvSpPr>
          <p:cNvPr id="2" name="Title 1"/>
          <p:cNvSpPr>
            <a:spLocks noGrp="1"/>
          </p:cNvSpPr>
          <p:nvPr>
            <p:ph type="title"/>
          </p:nvPr>
        </p:nvSpPr>
        <p:spPr>
          <a:xfrm>
            <a:off x="1219200" y="228599"/>
            <a:ext cx="6781800" cy="1143000"/>
          </a:xfrm>
        </p:spPr>
        <p:txBody>
          <a:bodyPr>
            <a:normAutofit/>
          </a:bodyPr>
          <a:lstStyle/>
          <a:p>
            <a:r>
              <a:rPr lang="en-US" sz="2800" dirty="0"/>
              <a:t>Step 1: Download and unpack CTP: </a:t>
            </a:r>
            <a:r>
              <a:rPr lang="en-US" sz="2800" dirty="0">
                <a:solidFill>
                  <a:srgbClr val="FF0000"/>
                </a:solidFill>
              </a:rPr>
              <a:t>download</a:t>
            </a:r>
          </a:p>
        </p:txBody>
      </p:sp>
      <p:sp>
        <p:nvSpPr>
          <p:cNvPr id="3" name="Content Placeholder 2"/>
          <p:cNvSpPr>
            <a:spLocks noGrp="1"/>
          </p:cNvSpPr>
          <p:nvPr>
            <p:ph idx="1"/>
          </p:nvPr>
        </p:nvSpPr>
        <p:spPr>
          <a:xfrm>
            <a:off x="228600" y="2362199"/>
            <a:ext cx="2911372" cy="3581401"/>
          </a:xfrm>
        </p:spPr>
        <p:txBody>
          <a:bodyPr>
            <a:normAutofit/>
          </a:bodyPr>
          <a:lstStyle/>
          <a:p>
            <a:pPr marL="0" indent="0">
              <a:buNone/>
            </a:pPr>
            <a:r>
              <a:rPr lang="en-US" sz="1600" dirty="0"/>
              <a:t>This is the screen that will come up in your browser.  There is no file preview: you must download the file to see it.</a:t>
            </a:r>
          </a:p>
          <a:p>
            <a:pPr marL="0" indent="0">
              <a:buNone/>
            </a:pPr>
            <a:endParaRPr lang="en-US" sz="1600" dirty="0"/>
          </a:p>
          <a:p>
            <a:pPr marL="0" indent="0">
              <a:buNone/>
            </a:pPr>
            <a:r>
              <a:rPr lang="en-US" sz="2400" dirty="0"/>
              <a:t> </a:t>
            </a:r>
          </a:p>
          <a:p>
            <a:r>
              <a:rPr lang="en-US" sz="2400" dirty="0"/>
              <a:t>Click </a:t>
            </a:r>
            <a:r>
              <a:rPr lang="en-US" sz="2400" dirty="0">
                <a:solidFill>
                  <a:srgbClr val="FF0000"/>
                </a:solidFill>
              </a:rPr>
              <a:t>Download</a:t>
            </a:r>
            <a:r>
              <a:rPr lang="en-US" sz="2400" dirty="0"/>
              <a:t>.  </a:t>
            </a:r>
          </a:p>
          <a:p>
            <a:pPr marL="0" indent="0">
              <a:buNone/>
            </a:pPr>
            <a:endParaRPr lang="en-US" sz="2400" dirty="0"/>
          </a:p>
        </p:txBody>
      </p:sp>
      <p:cxnSp>
        <p:nvCxnSpPr>
          <p:cNvPr id="7" name="Straight Arrow Connector 6"/>
          <p:cNvCxnSpPr/>
          <p:nvPr/>
        </p:nvCxnSpPr>
        <p:spPr>
          <a:xfrm flipH="1">
            <a:off x="5410200" y="4724400"/>
            <a:ext cx="662940" cy="495402"/>
          </a:xfrm>
          <a:prstGeom prst="straightConnector1">
            <a:avLst/>
          </a:prstGeom>
          <a:ln w="76200">
            <a:solidFill>
              <a:srgbClr val="FF0000"/>
            </a:solidFill>
            <a:tailEnd type="triangle"/>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792A65C7-0223-456D-9A6A-429C4422ECFE}" type="slidenum">
              <a:rPr lang="en-US" smtClean="0"/>
              <a:t>4</a:t>
            </a:fld>
            <a:endParaRPr lang="en-US"/>
          </a:p>
        </p:txBody>
      </p:sp>
      <p:sp>
        <p:nvSpPr>
          <p:cNvPr id="9" name="Footer Placeholder 6"/>
          <p:cNvSpPr>
            <a:spLocks noGrp="1"/>
          </p:cNvSpPr>
          <p:nvPr>
            <p:ph type="ftr" sz="quarter" idx="11"/>
          </p:nvPr>
        </p:nvSpPr>
        <p:spPr>
          <a:xfrm>
            <a:off x="152400" y="6356350"/>
            <a:ext cx="8559800" cy="365125"/>
          </a:xfrm>
        </p:spPr>
        <p:txBody>
          <a:bodyPr/>
          <a:lstStyle/>
          <a:p>
            <a:r>
              <a:rPr lang="en-US" sz="1100" i="1" dirty="0"/>
              <a:t>Email or phone with any questions about these processes.	</a:t>
            </a:r>
            <a:r>
              <a:rPr lang="en-US" sz="1100" i="1" dirty="0">
                <a:hlinkClick r:id="rId3"/>
              </a:rPr>
              <a:t>help@cancerimagingarchive.net</a:t>
            </a:r>
            <a:r>
              <a:rPr lang="en-US" sz="1100" i="1" dirty="0"/>
              <a:t>	(385)ASK-TCIA</a:t>
            </a:r>
          </a:p>
        </p:txBody>
      </p:sp>
    </p:spTree>
    <p:extLst>
      <p:ext uri="{BB962C8B-B14F-4D97-AF65-F5344CB8AC3E}">
        <p14:creationId xmlns:p14="http://schemas.microsoft.com/office/powerpoint/2010/main" val="1385521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1981200" y="2282241"/>
            <a:ext cx="5353050" cy="3921024"/>
          </a:xfrm>
          <a:prstGeom prst="rect">
            <a:avLst/>
          </a:prstGeom>
        </p:spPr>
      </p:pic>
      <p:sp>
        <p:nvSpPr>
          <p:cNvPr id="2" name="Title 1"/>
          <p:cNvSpPr>
            <a:spLocks noGrp="1"/>
          </p:cNvSpPr>
          <p:nvPr>
            <p:ph type="title"/>
          </p:nvPr>
        </p:nvSpPr>
        <p:spPr>
          <a:xfrm>
            <a:off x="457200" y="274637"/>
            <a:ext cx="8229600" cy="714897"/>
          </a:xfrm>
        </p:spPr>
        <p:txBody>
          <a:bodyPr>
            <a:normAutofit/>
          </a:bodyPr>
          <a:lstStyle/>
          <a:p>
            <a:r>
              <a:rPr lang="en-US" sz="3200" dirty="0"/>
              <a:t>Step 1: Download and unpack CTP: </a:t>
            </a:r>
            <a:r>
              <a:rPr lang="en-US" sz="3200" dirty="0">
                <a:solidFill>
                  <a:srgbClr val="FF0000"/>
                </a:solidFill>
              </a:rPr>
              <a:t>unpack</a:t>
            </a:r>
            <a:endParaRPr lang="en-US" sz="3200" dirty="0"/>
          </a:p>
        </p:txBody>
      </p:sp>
      <p:sp>
        <p:nvSpPr>
          <p:cNvPr id="3" name="Content Placeholder 2"/>
          <p:cNvSpPr>
            <a:spLocks noGrp="1"/>
          </p:cNvSpPr>
          <p:nvPr>
            <p:ph idx="1"/>
          </p:nvPr>
        </p:nvSpPr>
        <p:spPr>
          <a:xfrm>
            <a:off x="457200" y="1295400"/>
            <a:ext cx="8229600" cy="986842"/>
          </a:xfrm>
        </p:spPr>
        <p:txBody>
          <a:bodyPr>
            <a:normAutofit/>
          </a:bodyPr>
          <a:lstStyle/>
          <a:p>
            <a:pPr marL="0" indent="0">
              <a:buNone/>
            </a:pPr>
            <a:r>
              <a:rPr lang="en-US" sz="2400" dirty="0"/>
              <a:t>Right-click, or ⌘-click, to choose “Extract” or “Unzip” and save the file to your Desktop.  </a:t>
            </a:r>
          </a:p>
        </p:txBody>
      </p:sp>
      <p:cxnSp>
        <p:nvCxnSpPr>
          <p:cNvPr id="6" name="Straight Arrow Connector 5"/>
          <p:cNvCxnSpPr/>
          <p:nvPr/>
        </p:nvCxnSpPr>
        <p:spPr>
          <a:xfrm flipH="1">
            <a:off x="2667000" y="2057400"/>
            <a:ext cx="662940" cy="495402"/>
          </a:xfrm>
          <a:prstGeom prst="straightConnector1">
            <a:avLst/>
          </a:prstGeom>
          <a:ln w="76200">
            <a:solidFill>
              <a:srgbClr val="FF0000"/>
            </a:solidFill>
            <a:tailEnd type="triangle"/>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6676818" y="2925762"/>
            <a:ext cx="662940" cy="495402"/>
          </a:xfrm>
          <a:prstGeom prst="straightConnector1">
            <a:avLst/>
          </a:prstGeom>
          <a:ln w="76200">
            <a:solidFill>
              <a:srgbClr val="FF0000"/>
            </a:solidFill>
            <a:tailEnd type="triangle"/>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6378491" y="5353101"/>
            <a:ext cx="662940" cy="495402"/>
          </a:xfrm>
          <a:prstGeom prst="straightConnector1">
            <a:avLst/>
          </a:prstGeom>
          <a:ln w="76200">
            <a:solidFill>
              <a:srgbClr val="FF0000"/>
            </a:solidFill>
            <a:tailEnd type="triangle"/>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792A65C7-0223-456D-9A6A-429C4422ECFE}" type="slidenum">
              <a:rPr lang="en-US" smtClean="0"/>
              <a:t>5</a:t>
            </a:fld>
            <a:endParaRPr lang="en-US"/>
          </a:p>
        </p:txBody>
      </p:sp>
      <p:sp>
        <p:nvSpPr>
          <p:cNvPr id="13" name="Footer Placeholder 6"/>
          <p:cNvSpPr>
            <a:spLocks noGrp="1"/>
          </p:cNvSpPr>
          <p:nvPr>
            <p:ph type="ftr" sz="quarter" idx="11"/>
          </p:nvPr>
        </p:nvSpPr>
        <p:spPr>
          <a:xfrm>
            <a:off x="152400" y="6356350"/>
            <a:ext cx="8559800" cy="365125"/>
          </a:xfrm>
        </p:spPr>
        <p:txBody>
          <a:bodyPr/>
          <a:lstStyle/>
          <a:p>
            <a:r>
              <a:rPr lang="en-US" sz="1100" i="1" dirty="0"/>
              <a:t>Email or phone with any questions about these processes.	</a:t>
            </a:r>
            <a:r>
              <a:rPr lang="en-US" sz="1100" i="1" dirty="0">
                <a:hlinkClick r:id="rId3"/>
              </a:rPr>
              <a:t>help@cancerimagingarchive.net</a:t>
            </a:r>
            <a:r>
              <a:rPr lang="en-US" sz="1100" i="1" dirty="0"/>
              <a:t>	(385)ASK-TCIA</a:t>
            </a:r>
          </a:p>
        </p:txBody>
      </p:sp>
    </p:spTree>
    <p:extLst>
      <p:ext uri="{BB962C8B-B14F-4D97-AF65-F5344CB8AC3E}">
        <p14:creationId xmlns:p14="http://schemas.microsoft.com/office/powerpoint/2010/main" val="856374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l="10946" b="31609"/>
          <a:stretch/>
        </p:blipFill>
        <p:spPr>
          <a:xfrm>
            <a:off x="559405" y="3170328"/>
            <a:ext cx="7745790" cy="2689225"/>
          </a:xfrm>
          <a:prstGeom prst="rect">
            <a:avLst/>
          </a:prstGeom>
        </p:spPr>
      </p:pic>
      <p:sp>
        <p:nvSpPr>
          <p:cNvPr id="2" name="Title 1"/>
          <p:cNvSpPr>
            <a:spLocks noGrp="1"/>
          </p:cNvSpPr>
          <p:nvPr>
            <p:ph type="title"/>
          </p:nvPr>
        </p:nvSpPr>
        <p:spPr/>
        <p:txBody>
          <a:bodyPr>
            <a:normAutofit/>
          </a:bodyPr>
          <a:lstStyle/>
          <a:p>
            <a:r>
              <a:rPr lang="en-US" sz="2800" dirty="0"/>
              <a:t>Once downloaded and unpacked you should have</a:t>
            </a:r>
          </a:p>
        </p:txBody>
      </p:sp>
      <p:sp>
        <p:nvSpPr>
          <p:cNvPr id="3" name="Content Placeholder 2"/>
          <p:cNvSpPr>
            <a:spLocks noGrp="1"/>
          </p:cNvSpPr>
          <p:nvPr>
            <p:ph idx="1"/>
          </p:nvPr>
        </p:nvSpPr>
        <p:spPr>
          <a:xfrm>
            <a:off x="457200" y="1295400"/>
            <a:ext cx="8458200" cy="1447800"/>
          </a:xfrm>
        </p:spPr>
        <p:txBody>
          <a:bodyPr>
            <a:normAutofit fontScale="62500" lnSpcReduction="20000"/>
          </a:bodyPr>
          <a:lstStyle/>
          <a:p>
            <a:r>
              <a:rPr lang="en-US" b="1" dirty="0">
                <a:effectLst>
                  <a:outerShdw blurRad="38100" dist="38100" dir="2700000" algn="tl">
                    <a:srgbClr val="000000">
                      <a:alpha val="43137"/>
                    </a:srgbClr>
                  </a:outerShdw>
                </a:effectLst>
              </a:rPr>
              <a:t>TCIA-submission-template.xlsx</a:t>
            </a:r>
            <a:r>
              <a:rPr lang="en-US" dirty="0"/>
              <a:t> (this will be completed by you and contains parameters used by CTP to de-identify and send the images)</a:t>
            </a:r>
            <a:br>
              <a:rPr lang="en-US" dirty="0"/>
            </a:br>
            <a:endParaRPr lang="en-US" b="1" dirty="0">
              <a:effectLst>
                <a:outerShdw blurRad="38100" dist="38100" dir="2700000" algn="tl">
                  <a:srgbClr val="000000">
                    <a:alpha val="43137"/>
                  </a:srgbClr>
                </a:outerShdw>
              </a:effectLst>
            </a:endParaRPr>
          </a:p>
          <a:p>
            <a:r>
              <a:rPr lang="en-US" b="1" dirty="0">
                <a:effectLst>
                  <a:outerShdw blurRad="38100" dist="38100" dir="2700000" algn="tl">
                    <a:srgbClr val="000000">
                      <a:alpha val="43137"/>
                    </a:srgbClr>
                  </a:outerShdw>
                </a:effectLst>
              </a:rPr>
              <a:t>CTP</a:t>
            </a:r>
            <a:r>
              <a:rPr lang="en-US" dirty="0"/>
              <a:t> is java-based software used to perform image de-identification on your local computer and securely transfer it to TCIA.</a:t>
            </a:r>
          </a:p>
          <a:p>
            <a:endParaRPr lang="en-US" dirty="0"/>
          </a:p>
        </p:txBody>
      </p:sp>
      <p:sp>
        <p:nvSpPr>
          <p:cNvPr id="4" name="Slide Number Placeholder 3"/>
          <p:cNvSpPr>
            <a:spLocks noGrp="1"/>
          </p:cNvSpPr>
          <p:nvPr>
            <p:ph type="sldNum" sz="quarter" idx="12"/>
          </p:nvPr>
        </p:nvSpPr>
        <p:spPr/>
        <p:txBody>
          <a:bodyPr/>
          <a:lstStyle/>
          <a:p>
            <a:fld id="{792A65C7-0223-456D-9A6A-429C4422ECFE}" type="slidenum">
              <a:rPr lang="en-US" smtClean="0"/>
              <a:t>6</a:t>
            </a:fld>
            <a:endParaRPr lang="en-US"/>
          </a:p>
        </p:txBody>
      </p:sp>
      <p:sp>
        <p:nvSpPr>
          <p:cNvPr id="9" name="Footer Placeholder 6"/>
          <p:cNvSpPr>
            <a:spLocks noGrp="1"/>
          </p:cNvSpPr>
          <p:nvPr>
            <p:ph type="ftr" sz="quarter" idx="11"/>
          </p:nvPr>
        </p:nvSpPr>
        <p:spPr>
          <a:xfrm>
            <a:off x="152400" y="6356350"/>
            <a:ext cx="8559800" cy="365125"/>
          </a:xfrm>
        </p:spPr>
        <p:txBody>
          <a:bodyPr/>
          <a:lstStyle/>
          <a:p>
            <a:r>
              <a:rPr lang="en-US" sz="1100" i="1" dirty="0"/>
              <a:t>Email or phone with any questions about these processes.	</a:t>
            </a:r>
            <a:r>
              <a:rPr lang="en-US" sz="1100" i="1" dirty="0">
                <a:hlinkClick r:id="rId3"/>
              </a:rPr>
              <a:t>help@cancerimagingarchive.net</a:t>
            </a:r>
            <a:r>
              <a:rPr lang="en-US" sz="1100" i="1" dirty="0"/>
              <a:t>	(385)ASK-TCIA</a:t>
            </a:r>
          </a:p>
        </p:txBody>
      </p:sp>
    </p:spTree>
    <p:extLst>
      <p:ext uri="{BB962C8B-B14F-4D97-AF65-F5344CB8AC3E}">
        <p14:creationId xmlns:p14="http://schemas.microsoft.com/office/powerpoint/2010/main" val="24499489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025" y="457200"/>
            <a:ext cx="7975949" cy="822722"/>
          </a:xfrm>
        </p:spPr>
        <p:txBody>
          <a:bodyPr>
            <a:noAutofit/>
          </a:bodyPr>
          <a:lstStyle/>
          <a:p>
            <a:r>
              <a:rPr lang="en-US" sz="3200" dirty="0"/>
              <a:t>Step 2: Complete the Table: </a:t>
            </a:r>
            <a:r>
              <a:rPr lang="en-US" sz="3200" dirty="0">
                <a:solidFill>
                  <a:srgbClr val="FF0000"/>
                </a:solidFill>
              </a:rPr>
              <a:t>entered by you</a:t>
            </a:r>
          </a:p>
        </p:txBody>
      </p:sp>
      <p:sp>
        <p:nvSpPr>
          <p:cNvPr id="5" name="Slide Number Placeholder 4"/>
          <p:cNvSpPr>
            <a:spLocks noGrp="1"/>
          </p:cNvSpPr>
          <p:nvPr>
            <p:ph type="sldNum" sz="quarter" idx="12"/>
          </p:nvPr>
        </p:nvSpPr>
        <p:spPr/>
        <p:txBody>
          <a:bodyPr/>
          <a:lstStyle/>
          <a:p>
            <a:fld id="{792A65C7-0223-456D-9A6A-429C4422ECFE}" type="slidenum">
              <a:rPr lang="en-US" smtClean="0"/>
              <a:t>7</a:t>
            </a:fld>
            <a:endParaRPr lang="en-US"/>
          </a:p>
        </p:txBody>
      </p:sp>
      <p:pic>
        <p:nvPicPr>
          <p:cNvPr id="11" name="Picture 10"/>
          <p:cNvPicPr>
            <a:picLocks noChangeAspect="1"/>
          </p:cNvPicPr>
          <p:nvPr/>
        </p:nvPicPr>
        <p:blipFill>
          <a:blip r:embed="rId2"/>
          <a:stretch>
            <a:fillRect/>
          </a:stretch>
        </p:blipFill>
        <p:spPr>
          <a:xfrm>
            <a:off x="1006649" y="4189250"/>
            <a:ext cx="7029450" cy="2114550"/>
          </a:xfrm>
          <a:prstGeom prst="rect">
            <a:avLst/>
          </a:prstGeom>
        </p:spPr>
      </p:pic>
      <p:sp>
        <p:nvSpPr>
          <p:cNvPr id="14" name="Footer Placeholder 6"/>
          <p:cNvSpPr>
            <a:spLocks noGrp="1"/>
          </p:cNvSpPr>
          <p:nvPr>
            <p:ph type="ftr" sz="quarter" idx="11"/>
          </p:nvPr>
        </p:nvSpPr>
        <p:spPr>
          <a:xfrm>
            <a:off x="152400" y="6356350"/>
            <a:ext cx="8559800" cy="365125"/>
          </a:xfrm>
        </p:spPr>
        <p:txBody>
          <a:bodyPr/>
          <a:lstStyle/>
          <a:p>
            <a:r>
              <a:rPr lang="en-US" sz="1100" i="1" dirty="0"/>
              <a:t>Email or phone with any questions about these processes.	</a:t>
            </a:r>
            <a:r>
              <a:rPr lang="en-US" sz="1100" i="1" dirty="0">
                <a:hlinkClick r:id="rId3"/>
              </a:rPr>
              <a:t>help@cancerimagingarchive.net</a:t>
            </a:r>
            <a:r>
              <a:rPr lang="en-US" sz="1100" i="1" dirty="0"/>
              <a:t>	(385)ASK-TCIA</a:t>
            </a:r>
          </a:p>
        </p:txBody>
      </p:sp>
      <p:sp>
        <p:nvSpPr>
          <p:cNvPr id="3" name="Content Placeholder 2"/>
          <p:cNvSpPr>
            <a:spLocks noGrp="1"/>
          </p:cNvSpPr>
          <p:nvPr>
            <p:ph idx="1"/>
          </p:nvPr>
        </p:nvSpPr>
        <p:spPr>
          <a:xfrm>
            <a:off x="406573" y="1332472"/>
            <a:ext cx="8229600" cy="3239527"/>
          </a:xfrm>
        </p:spPr>
        <p:txBody>
          <a:bodyPr>
            <a:normAutofit/>
          </a:bodyPr>
          <a:lstStyle/>
          <a:p>
            <a:pPr marL="171450" lvl="0" indent="-171450">
              <a:spcBef>
                <a:spcPts val="0"/>
              </a:spcBef>
              <a:spcAft>
                <a:spcPts val="600"/>
              </a:spcAft>
            </a:pPr>
            <a:r>
              <a:rPr lang="en-US" sz="1400" b="1" i="1" dirty="0">
                <a:solidFill>
                  <a:prstClr val="black"/>
                </a:solidFill>
              </a:rPr>
              <a:t>Open </a:t>
            </a:r>
            <a:r>
              <a:rPr lang="en-US" sz="1400" dirty="0">
                <a:solidFill>
                  <a:prstClr val="black"/>
                </a:solidFill>
              </a:rPr>
              <a:t>the </a:t>
            </a:r>
            <a:r>
              <a:rPr lang="en-US" sz="1400" dirty="0">
                <a:solidFill>
                  <a:prstClr val="black"/>
                </a:solidFill>
                <a:effectLst>
                  <a:outerShdw blurRad="38100" dist="38100" dir="2700000" algn="tl">
                    <a:srgbClr val="000000">
                      <a:alpha val="43137"/>
                    </a:srgbClr>
                  </a:outerShdw>
                </a:effectLst>
              </a:rPr>
              <a:t>TCIA_submission_template.xlsx</a:t>
            </a:r>
            <a:r>
              <a:rPr lang="en-US" sz="1400" dirty="0">
                <a:solidFill>
                  <a:prstClr val="black"/>
                </a:solidFill>
              </a:rPr>
              <a:t> file</a:t>
            </a:r>
          </a:p>
          <a:p>
            <a:pPr marL="171450" lvl="0" indent="-171450">
              <a:spcBef>
                <a:spcPts val="0"/>
              </a:spcBef>
              <a:spcAft>
                <a:spcPts val="600"/>
              </a:spcAft>
            </a:pPr>
            <a:r>
              <a:rPr lang="en-US" sz="1400" b="1" i="1" dirty="0">
                <a:solidFill>
                  <a:prstClr val="black"/>
                </a:solidFill>
              </a:rPr>
              <a:t>Complete the values in each row </a:t>
            </a:r>
            <a:r>
              <a:rPr lang="en-US" sz="1400" dirty="0">
                <a:solidFill>
                  <a:prstClr val="black"/>
                </a:solidFill>
              </a:rPr>
              <a:t>for each case you’re working on.</a:t>
            </a:r>
          </a:p>
          <a:p>
            <a:pPr marL="171450" lvl="0" indent="-171450">
              <a:spcBef>
                <a:spcPts val="0"/>
              </a:spcBef>
              <a:spcAft>
                <a:spcPts val="600"/>
              </a:spcAft>
            </a:pPr>
            <a:r>
              <a:rPr lang="en-US" sz="1400" b="1" i="1" dirty="0">
                <a:solidFill>
                  <a:prstClr val="black"/>
                </a:solidFill>
              </a:rPr>
              <a:t>Save </a:t>
            </a:r>
            <a:r>
              <a:rPr lang="en-US" sz="1400" dirty="0">
                <a:solidFill>
                  <a:prstClr val="black"/>
                </a:solidFill>
              </a:rPr>
              <a:t>the template to a directory where you have write privileges. </a:t>
            </a:r>
          </a:p>
          <a:p>
            <a:pPr marL="171450" lvl="0" indent="-171450">
              <a:spcBef>
                <a:spcPts val="0"/>
              </a:spcBef>
              <a:spcAft>
                <a:spcPts val="600"/>
              </a:spcAft>
            </a:pPr>
            <a:r>
              <a:rPr lang="en-US" sz="1400" b="1" i="1" dirty="0">
                <a:solidFill>
                  <a:prstClr val="black"/>
                </a:solidFill>
              </a:rPr>
              <a:t>Ensure</a:t>
            </a:r>
            <a:r>
              <a:rPr lang="en-US" sz="1400" dirty="0">
                <a:solidFill>
                  <a:prstClr val="black"/>
                </a:solidFill>
              </a:rPr>
              <a:t> that for every Subject entered, all the cells are completed.</a:t>
            </a:r>
          </a:p>
          <a:p>
            <a:pPr marL="171450" lvl="0" indent="-171450">
              <a:spcBef>
                <a:spcPts val="0"/>
              </a:spcBef>
              <a:spcAft>
                <a:spcPts val="600"/>
              </a:spcAft>
            </a:pPr>
            <a:r>
              <a:rPr lang="en-US" sz="1100" b="1" i="1" dirty="0">
                <a:solidFill>
                  <a:prstClr val="black"/>
                </a:solidFill>
              </a:rPr>
              <a:t>Column A. </a:t>
            </a:r>
            <a:r>
              <a:rPr lang="en-US" sz="1100" b="1" i="1" dirty="0">
                <a:solidFill>
                  <a:srgbClr val="FF0000"/>
                </a:solidFill>
              </a:rPr>
              <a:t>Local Patient ID</a:t>
            </a:r>
            <a:r>
              <a:rPr lang="en-US" sz="1100" b="1" i="1" dirty="0">
                <a:solidFill>
                  <a:prstClr val="black"/>
                </a:solidFill>
              </a:rPr>
              <a:t>: </a:t>
            </a:r>
            <a:r>
              <a:rPr lang="en-US" sz="1100" dirty="0">
                <a:solidFill>
                  <a:prstClr val="black"/>
                </a:solidFill>
              </a:rPr>
              <a:t>this is the input value, from the original image, located in DICOM tag 0010,0020. This value will stay on your machine and is not transmitted. (See next slide for more detail)</a:t>
            </a:r>
          </a:p>
          <a:p>
            <a:pPr marL="171450" lvl="0" indent="-171450">
              <a:spcBef>
                <a:spcPts val="0"/>
              </a:spcBef>
              <a:spcAft>
                <a:spcPts val="600"/>
              </a:spcAft>
            </a:pPr>
            <a:r>
              <a:rPr lang="en-US" sz="1100" b="1" i="1" dirty="0">
                <a:solidFill>
                  <a:prstClr val="black"/>
                </a:solidFill>
              </a:rPr>
              <a:t>Column B. CPTAC ID: </a:t>
            </a:r>
            <a:r>
              <a:rPr lang="en-US" sz="1100" dirty="0">
                <a:solidFill>
                  <a:prstClr val="black"/>
                </a:solidFill>
              </a:rPr>
              <a:t>this is the output value.  Your data is transmitted to TCIA with </a:t>
            </a:r>
            <a:r>
              <a:rPr lang="en-US" sz="1100" i="1" dirty="0">
                <a:solidFill>
                  <a:prstClr val="black"/>
                </a:solidFill>
              </a:rPr>
              <a:t>only</a:t>
            </a:r>
            <a:r>
              <a:rPr lang="en-US" sz="1100" dirty="0">
                <a:solidFill>
                  <a:prstClr val="black"/>
                </a:solidFill>
              </a:rPr>
              <a:t> this ID. </a:t>
            </a:r>
          </a:p>
          <a:p>
            <a:pPr marL="171450" lvl="0" indent="-171450">
              <a:spcBef>
                <a:spcPts val="0"/>
              </a:spcBef>
              <a:spcAft>
                <a:spcPts val="600"/>
              </a:spcAft>
            </a:pPr>
            <a:r>
              <a:rPr lang="en-US" sz="1100" b="1" i="1" dirty="0">
                <a:solidFill>
                  <a:prstClr val="black"/>
                </a:solidFill>
              </a:rPr>
              <a:t>Column C. Collection Name: </a:t>
            </a:r>
            <a:r>
              <a:rPr lang="en-US" sz="1100" dirty="0">
                <a:solidFill>
                  <a:prstClr val="black"/>
                </a:solidFill>
              </a:rPr>
              <a:t>the Collection Name assigned by TCIA. Each subject will belong to one collection. </a:t>
            </a:r>
            <a:r>
              <a:rPr lang="en-US" sz="1100" b="1" dirty="0">
                <a:solidFill>
                  <a:prstClr val="black"/>
                </a:solidFill>
              </a:rPr>
              <a:t>Ensure the </a:t>
            </a:r>
            <a:r>
              <a:rPr lang="en-US" sz="1100" b="1" i="1" dirty="0">
                <a:solidFill>
                  <a:prstClr val="black"/>
                </a:solidFill>
              </a:rPr>
              <a:t>correct</a:t>
            </a:r>
            <a:r>
              <a:rPr lang="en-US" sz="1100" b="1" dirty="0">
                <a:solidFill>
                  <a:prstClr val="black"/>
                </a:solidFill>
              </a:rPr>
              <a:t> Collection name for each subject is entered here</a:t>
            </a:r>
            <a:r>
              <a:rPr lang="en-US" sz="1100" dirty="0">
                <a:solidFill>
                  <a:prstClr val="black"/>
                </a:solidFill>
              </a:rPr>
              <a:t>.</a:t>
            </a:r>
          </a:p>
          <a:p>
            <a:pPr marL="171450" lvl="0" indent="-171450">
              <a:spcBef>
                <a:spcPts val="0"/>
              </a:spcBef>
              <a:spcAft>
                <a:spcPts val="600"/>
              </a:spcAft>
            </a:pPr>
            <a:r>
              <a:rPr lang="en-US" sz="1100" b="1" i="1" dirty="0">
                <a:solidFill>
                  <a:prstClr val="black"/>
                </a:solidFill>
              </a:rPr>
              <a:t>Column D. Site Name: </a:t>
            </a:r>
            <a:r>
              <a:rPr lang="en-US" sz="1100" dirty="0">
                <a:solidFill>
                  <a:prstClr val="black"/>
                </a:solidFill>
              </a:rPr>
              <a:t>this is assigned by TCIA. Ensure this exists for each subject in the table.</a:t>
            </a:r>
          </a:p>
          <a:p>
            <a:pPr marL="171450" lvl="0" indent="-171450">
              <a:spcBef>
                <a:spcPts val="0"/>
              </a:spcBef>
              <a:spcAft>
                <a:spcPts val="600"/>
              </a:spcAft>
            </a:pPr>
            <a:r>
              <a:rPr lang="en-US" sz="1100" b="1" i="1" dirty="0">
                <a:solidFill>
                  <a:prstClr val="black"/>
                </a:solidFill>
              </a:rPr>
              <a:t>Column E. Diagnosis Date: </a:t>
            </a:r>
            <a:r>
              <a:rPr lang="en-US" sz="1100" dirty="0">
                <a:solidFill>
                  <a:prstClr val="black"/>
                </a:solidFill>
              </a:rPr>
              <a:t>this value should come from your PI but may also be in the medical record. This value will stay on your machine and is not transmitted; however, it is used in calculations for duration of disease, etc.  Enter in </a:t>
            </a:r>
            <a:r>
              <a:rPr lang="en-US" sz="1100" dirty="0">
                <a:solidFill>
                  <a:srgbClr val="FF0000"/>
                </a:solidFill>
              </a:rPr>
              <a:t>M/d/YYYY</a:t>
            </a:r>
            <a:r>
              <a:rPr lang="en-US" sz="1100" dirty="0">
                <a:solidFill>
                  <a:prstClr val="black"/>
                </a:solidFill>
              </a:rPr>
              <a:t> format as below.</a:t>
            </a:r>
          </a:p>
          <a:p>
            <a:endParaRPr lang="en-US" dirty="0"/>
          </a:p>
        </p:txBody>
      </p:sp>
    </p:spTree>
    <p:extLst>
      <p:ext uri="{BB962C8B-B14F-4D97-AF65-F5344CB8AC3E}">
        <p14:creationId xmlns:p14="http://schemas.microsoft.com/office/powerpoint/2010/main" val="482163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325" y="387595"/>
            <a:ext cx="7975949" cy="822722"/>
          </a:xfrm>
        </p:spPr>
        <p:txBody>
          <a:bodyPr>
            <a:noAutofit/>
          </a:bodyPr>
          <a:lstStyle/>
          <a:p>
            <a:r>
              <a:rPr lang="en-US" sz="3200" dirty="0"/>
              <a:t>How to find the Patient ID</a:t>
            </a:r>
            <a:endParaRPr lang="en-US" sz="3200" dirty="0">
              <a:solidFill>
                <a:srgbClr val="FF0000"/>
              </a:solidFill>
            </a:endParaRPr>
          </a:p>
        </p:txBody>
      </p:sp>
      <p:sp>
        <p:nvSpPr>
          <p:cNvPr id="4" name="TextBox 3"/>
          <p:cNvSpPr txBox="1"/>
          <p:nvPr/>
        </p:nvSpPr>
        <p:spPr>
          <a:xfrm>
            <a:off x="326093" y="5227637"/>
            <a:ext cx="8212412" cy="1200329"/>
          </a:xfrm>
          <a:prstGeom prst="rect">
            <a:avLst/>
          </a:prstGeom>
          <a:noFill/>
        </p:spPr>
        <p:txBody>
          <a:bodyPr wrap="square" rtlCol="0">
            <a:spAutoFit/>
          </a:bodyPr>
          <a:lstStyle/>
          <a:p>
            <a:r>
              <a:rPr lang="en-US" sz="1200" dirty="0"/>
              <a:t>The Local Patient ID is typically the hospital-assigned Medical Record Number (MRN) of the patient. In DICOM, PatientID is located in tag 0010,0020. Most DICOM viewers will directly display the Patient Name and Patient ID (left), or you can view the DICOM tags and look at the contents of DICOM tag 0010,0020 </a:t>
            </a:r>
            <a:r>
              <a:rPr lang="en-US" sz="1200" dirty="0" err="1"/>
              <a:t>PatientID</a:t>
            </a:r>
            <a:r>
              <a:rPr lang="en-US" sz="1200" dirty="0"/>
              <a:t> (right).  The </a:t>
            </a:r>
            <a:r>
              <a:rPr lang="en-US" sz="1200" i="1" dirty="0"/>
              <a:t>original</a:t>
            </a:r>
            <a:r>
              <a:rPr lang="en-US" sz="1200" dirty="0"/>
              <a:t> </a:t>
            </a:r>
            <a:r>
              <a:rPr lang="en-US" sz="1200" dirty="0" err="1"/>
              <a:t>PatientID</a:t>
            </a:r>
            <a:r>
              <a:rPr lang="en-US" sz="1200" dirty="0"/>
              <a:t> represents PHI and must be de-identified. TCIA uses a table to anonymize PatientID. When a </a:t>
            </a:r>
            <a:r>
              <a:rPr lang="en-US" sz="1200" dirty="0" err="1"/>
              <a:t>PatientID</a:t>
            </a:r>
            <a:r>
              <a:rPr lang="en-US" sz="1200" dirty="0"/>
              <a:t> in a DICOM image matches the input value in this table, the output value is written into </a:t>
            </a:r>
            <a:r>
              <a:rPr lang="en-US" sz="1200" dirty="0" err="1"/>
              <a:t>PatientID</a:t>
            </a:r>
            <a:r>
              <a:rPr lang="en-US" sz="1200" dirty="0"/>
              <a:t>. If a Patient ID in an image does not match a value in the table, that image will be </a:t>
            </a:r>
            <a:r>
              <a:rPr lang="en-US" sz="1200" dirty="0">
                <a:solidFill>
                  <a:srgbClr val="FF0000"/>
                </a:solidFill>
              </a:rPr>
              <a:t>quarantined and not sent</a:t>
            </a:r>
            <a:r>
              <a:rPr lang="en-US" sz="1200" dirty="0"/>
              <a:t>. </a:t>
            </a:r>
          </a:p>
        </p:txBody>
      </p:sp>
      <p:sp>
        <p:nvSpPr>
          <p:cNvPr id="5" name="Slide Number Placeholder 4"/>
          <p:cNvSpPr>
            <a:spLocks noGrp="1"/>
          </p:cNvSpPr>
          <p:nvPr>
            <p:ph type="sldNum" sz="quarter" idx="12"/>
          </p:nvPr>
        </p:nvSpPr>
        <p:spPr/>
        <p:txBody>
          <a:bodyPr/>
          <a:lstStyle/>
          <a:p>
            <a:fld id="{792A65C7-0223-456D-9A6A-429C4422ECFE}" type="slidenum">
              <a:rPr lang="en-US" smtClean="0"/>
              <a:t>8</a:t>
            </a:fld>
            <a:endParaRPr lang="en-US"/>
          </a:p>
        </p:txBody>
      </p:sp>
      <p:sp>
        <p:nvSpPr>
          <p:cNvPr id="13" name="Footer Placeholder 6"/>
          <p:cNvSpPr>
            <a:spLocks noGrp="1"/>
          </p:cNvSpPr>
          <p:nvPr>
            <p:ph type="ftr" sz="quarter" idx="11"/>
          </p:nvPr>
        </p:nvSpPr>
        <p:spPr>
          <a:xfrm>
            <a:off x="152400" y="6245404"/>
            <a:ext cx="8559800" cy="365125"/>
          </a:xfrm>
        </p:spPr>
        <p:txBody>
          <a:bodyPr/>
          <a:lstStyle/>
          <a:p>
            <a:r>
              <a:rPr lang="en-US" sz="1100" i="1" dirty="0"/>
              <a:t>Email or phone with any questions about these processes.	</a:t>
            </a:r>
            <a:r>
              <a:rPr lang="en-US" sz="1100" i="1" dirty="0">
                <a:hlinkClick r:id="rId2"/>
              </a:rPr>
              <a:t>help@cancerimagingarchive.net</a:t>
            </a:r>
            <a:r>
              <a:rPr lang="en-US" sz="1100" i="1" dirty="0"/>
              <a:t>	(385)ASK-TCIA</a:t>
            </a:r>
          </a:p>
        </p:txBody>
      </p:sp>
      <p:pic>
        <p:nvPicPr>
          <p:cNvPr id="6" name="Picture 5"/>
          <p:cNvPicPr>
            <a:picLocks noChangeAspect="1"/>
          </p:cNvPicPr>
          <p:nvPr/>
        </p:nvPicPr>
        <p:blipFill>
          <a:blip r:embed="rId3"/>
          <a:stretch>
            <a:fillRect/>
          </a:stretch>
        </p:blipFill>
        <p:spPr>
          <a:xfrm>
            <a:off x="304800" y="1210317"/>
            <a:ext cx="4428345" cy="3976384"/>
          </a:xfrm>
          <a:prstGeom prst="rect">
            <a:avLst/>
          </a:prstGeom>
        </p:spPr>
      </p:pic>
      <p:sp>
        <p:nvSpPr>
          <p:cNvPr id="8" name="TextBox 7"/>
          <p:cNvSpPr txBox="1"/>
          <p:nvPr/>
        </p:nvSpPr>
        <p:spPr>
          <a:xfrm>
            <a:off x="5181600" y="1301234"/>
            <a:ext cx="3633559" cy="307777"/>
          </a:xfrm>
          <a:prstGeom prst="rect">
            <a:avLst/>
          </a:prstGeom>
          <a:noFill/>
        </p:spPr>
        <p:txBody>
          <a:bodyPr wrap="none" rtlCol="0">
            <a:spAutoFit/>
          </a:bodyPr>
          <a:lstStyle/>
          <a:p>
            <a:r>
              <a:rPr lang="en-US" sz="1400" dirty="0"/>
              <a:t>Patient ID displayed in a DICOM viewer (12345)</a:t>
            </a:r>
          </a:p>
        </p:txBody>
      </p:sp>
      <p:pic>
        <p:nvPicPr>
          <p:cNvPr id="9" name="Picture 8"/>
          <p:cNvPicPr>
            <a:picLocks noChangeAspect="1"/>
          </p:cNvPicPr>
          <p:nvPr/>
        </p:nvPicPr>
        <p:blipFill rotWithShape="1">
          <a:blip r:embed="rId4"/>
          <a:srcRect r="7894"/>
          <a:stretch/>
        </p:blipFill>
        <p:spPr>
          <a:xfrm>
            <a:off x="4800600" y="2667714"/>
            <a:ext cx="3886200" cy="2047875"/>
          </a:xfrm>
          <a:prstGeom prst="rect">
            <a:avLst/>
          </a:prstGeom>
        </p:spPr>
      </p:pic>
      <p:sp>
        <p:nvSpPr>
          <p:cNvPr id="11" name="Rectangle 10"/>
          <p:cNvSpPr/>
          <p:nvPr/>
        </p:nvSpPr>
        <p:spPr>
          <a:xfrm>
            <a:off x="5088745" y="2213371"/>
            <a:ext cx="3598055" cy="369332"/>
          </a:xfrm>
          <a:prstGeom prst="rect">
            <a:avLst/>
          </a:prstGeom>
        </p:spPr>
        <p:txBody>
          <a:bodyPr wrap="square">
            <a:spAutoFit/>
          </a:bodyPr>
          <a:lstStyle/>
          <a:p>
            <a:r>
              <a:rPr lang="en-US" dirty="0"/>
              <a:t>Patient ID from DICOM tags (12345)</a:t>
            </a:r>
          </a:p>
        </p:txBody>
      </p:sp>
      <p:cxnSp>
        <p:nvCxnSpPr>
          <p:cNvPr id="12" name="Straight Arrow Connector 11"/>
          <p:cNvCxnSpPr/>
          <p:nvPr/>
        </p:nvCxnSpPr>
        <p:spPr>
          <a:xfrm flipH="1">
            <a:off x="4673936" y="1094034"/>
            <a:ext cx="497205" cy="371552"/>
          </a:xfrm>
          <a:prstGeom prst="straightConnector1">
            <a:avLst/>
          </a:prstGeom>
          <a:ln w="76200">
            <a:solidFill>
              <a:srgbClr val="FF0000"/>
            </a:solidFill>
            <a:tailEnd type="triangle"/>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7419933" y="3837440"/>
            <a:ext cx="457200" cy="336871"/>
          </a:xfrm>
          <a:prstGeom prst="straightConnector1">
            <a:avLst/>
          </a:prstGeom>
          <a:ln w="76200">
            <a:solidFill>
              <a:srgbClr val="FF0000"/>
            </a:solidFill>
            <a:tailEnd type="triangle"/>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9445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5041760" y="2455798"/>
            <a:ext cx="3187840" cy="3477644"/>
          </a:xfrm>
          <a:prstGeom prst="rect">
            <a:avLst/>
          </a:prstGeom>
        </p:spPr>
      </p:pic>
      <p:sp>
        <p:nvSpPr>
          <p:cNvPr id="3" name="Content Placeholder 2"/>
          <p:cNvSpPr>
            <a:spLocks noGrp="1"/>
          </p:cNvSpPr>
          <p:nvPr>
            <p:ph idx="1"/>
          </p:nvPr>
        </p:nvSpPr>
        <p:spPr>
          <a:xfrm>
            <a:off x="870561" y="457200"/>
            <a:ext cx="7224286" cy="1217373"/>
          </a:xfrm>
        </p:spPr>
        <p:txBody>
          <a:bodyPr>
            <a:normAutofit/>
          </a:bodyPr>
          <a:lstStyle/>
          <a:p>
            <a:pPr marL="300038" lvl="1" indent="0" algn="ctr">
              <a:buNone/>
            </a:pPr>
            <a:r>
              <a:rPr lang="en-US" sz="3800" dirty="0">
                <a:latin typeface="+mj-lt"/>
              </a:rPr>
              <a:t>Step 3: Launch the software</a:t>
            </a:r>
            <a:endParaRPr lang="en-US" sz="3800" dirty="0">
              <a:solidFill>
                <a:prstClr val="black"/>
              </a:solidFill>
              <a:latin typeface="+mj-lt"/>
            </a:endParaRPr>
          </a:p>
        </p:txBody>
      </p:sp>
      <p:pic>
        <p:nvPicPr>
          <p:cNvPr id="4" name="Picture 3"/>
          <p:cNvPicPr>
            <a:picLocks noChangeAspect="1"/>
          </p:cNvPicPr>
          <p:nvPr/>
        </p:nvPicPr>
        <p:blipFill>
          <a:blip r:embed="rId3"/>
          <a:stretch>
            <a:fillRect/>
          </a:stretch>
        </p:blipFill>
        <p:spPr>
          <a:xfrm>
            <a:off x="870560" y="2460079"/>
            <a:ext cx="3178479" cy="3304928"/>
          </a:xfrm>
          <a:prstGeom prst="rect">
            <a:avLst/>
          </a:prstGeom>
        </p:spPr>
      </p:pic>
      <p:sp>
        <p:nvSpPr>
          <p:cNvPr id="2" name="Rectangle 1"/>
          <p:cNvSpPr/>
          <p:nvPr/>
        </p:nvSpPr>
        <p:spPr>
          <a:xfrm>
            <a:off x="870560" y="1739474"/>
            <a:ext cx="2671175" cy="715581"/>
          </a:xfrm>
          <a:prstGeom prst="rect">
            <a:avLst/>
          </a:prstGeom>
        </p:spPr>
        <p:txBody>
          <a:bodyPr wrap="square">
            <a:spAutoFit/>
          </a:bodyPr>
          <a:lstStyle/>
          <a:p>
            <a:r>
              <a:rPr lang="en-US" sz="1350" dirty="0"/>
              <a:t>Inside the CTP folder, double click on the Executable Jar file “Launcher.jar” (as shown below)</a:t>
            </a:r>
          </a:p>
        </p:txBody>
      </p:sp>
      <p:cxnSp>
        <p:nvCxnSpPr>
          <p:cNvPr id="7" name="Straight Arrow Connector 6"/>
          <p:cNvCxnSpPr/>
          <p:nvPr/>
        </p:nvCxnSpPr>
        <p:spPr>
          <a:xfrm flipH="1">
            <a:off x="5896628" y="4979879"/>
            <a:ext cx="497205" cy="371552"/>
          </a:xfrm>
          <a:prstGeom prst="straightConnector1">
            <a:avLst/>
          </a:prstGeom>
          <a:ln w="76200">
            <a:solidFill>
              <a:srgbClr val="FF0000"/>
            </a:solidFill>
            <a:tailEnd type="triangle"/>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flipV="1">
            <a:off x="7637647" y="5596571"/>
            <a:ext cx="457200" cy="336871"/>
          </a:xfrm>
          <a:prstGeom prst="straightConnector1">
            <a:avLst/>
          </a:prstGeom>
          <a:ln w="76200">
            <a:solidFill>
              <a:srgbClr val="FF0000"/>
            </a:solidFill>
            <a:tailEnd type="triangle"/>
          </a:ln>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041760" y="1906211"/>
            <a:ext cx="3958071" cy="507831"/>
          </a:xfrm>
          <a:prstGeom prst="rect">
            <a:avLst/>
          </a:prstGeom>
          <a:noFill/>
        </p:spPr>
        <p:txBody>
          <a:bodyPr wrap="none" rtlCol="0">
            <a:spAutoFit/>
          </a:bodyPr>
          <a:lstStyle/>
          <a:p>
            <a:r>
              <a:rPr lang="en-US" sz="1350" dirty="0"/>
              <a:t>Click Start.  This will start the Clinical Trials Processor.</a:t>
            </a:r>
          </a:p>
          <a:p>
            <a:r>
              <a:rPr lang="en-US" sz="1350" dirty="0"/>
              <a:t>Click TCIA Wizard. This will open the Wizard interface.</a:t>
            </a:r>
          </a:p>
        </p:txBody>
      </p:sp>
      <p:sp>
        <p:nvSpPr>
          <p:cNvPr id="5" name="Slide Number Placeholder 4"/>
          <p:cNvSpPr>
            <a:spLocks noGrp="1"/>
          </p:cNvSpPr>
          <p:nvPr>
            <p:ph type="sldNum" sz="quarter" idx="12"/>
          </p:nvPr>
        </p:nvSpPr>
        <p:spPr/>
        <p:txBody>
          <a:bodyPr/>
          <a:lstStyle/>
          <a:p>
            <a:fld id="{792A65C7-0223-456D-9A6A-429C4422ECFE}" type="slidenum">
              <a:rPr lang="en-US" smtClean="0"/>
              <a:t>9</a:t>
            </a:fld>
            <a:endParaRPr lang="en-US"/>
          </a:p>
        </p:txBody>
      </p:sp>
      <p:sp>
        <p:nvSpPr>
          <p:cNvPr id="13" name="Footer Placeholder 6"/>
          <p:cNvSpPr>
            <a:spLocks noGrp="1"/>
          </p:cNvSpPr>
          <p:nvPr>
            <p:ph type="ftr" sz="quarter" idx="11"/>
          </p:nvPr>
        </p:nvSpPr>
        <p:spPr>
          <a:xfrm>
            <a:off x="152400" y="6356350"/>
            <a:ext cx="8559800" cy="365125"/>
          </a:xfrm>
        </p:spPr>
        <p:txBody>
          <a:bodyPr/>
          <a:lstStyle/>
          <a:p>
            <a:r>
              <a:rPr lang="en-US" sz="1100" i="1" dirty="0"/>
              <a:t>Email or phone with any questions about these processes.	</a:t>
            </a:r>
            <a:r>
              <a:rPr lang="en-US" sz="1100" i="1" dirty="0">
                <a:hlinkClick r:id="rId4"/>
              </a:rPr>
              <a:t>help@cancerimagingarchive.net</a:t>
            </a:r>
            <a:r>
              <a:rPr lang="en-US" sz="1100" i="1" dirty="0"/>
              <a:t>	(385)ASK-TCIA</a:t>
            </a:r>
          </a:p>
        </p:txBody>
      </p:sp>
    </p:spTree>
    <p:extLst>
      <p:ext uri="{BB962C8B-B14F-4D97-AF65-F5344CB8AC3E}">
        <p14:creationId xmlns:p14="http://schemas.microsoft.com/office/powerpoint/2010/main" val="18320527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5276</TotalTime>
  <Words>1344</Words>
  <Application>Microsoft Macintosh PowerPoint</Application>
  <PresentationFormat>On-screen Show (4:3)</PresentationFormat>
  <Paragraphs>125</Paragraphs>
  <Slides>15</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Office Theme</vt:lpstr>
      <vt:lpstr>Sending Images to TCIA using the Wizard</vt:lpstr>
      <vt:lpstr>There are 4 basic components to submitting data to TCIA. This guide should help you get started.</vt:lpstr>
      <vt:lpstr>Step 1: Download and unpack CTP: invitation to download</vt:lpstr>
      <vt:lpstr>Step 1: Download and unpack CTP: download</vt:lpstr>
      <vt:lpstr>Step 1: Download and unpack CTP: unpack</vt:lpstr>
      <vt:lpstr>Once downloaded and unpacked you should have</vt:lpstr>
      <vt:lpstr>Step 2: Complete the Table: entered by you</vt:lpstr>
      <vt:lpstr>How to find the Patient ID</vt:lpstr>
      <vt:lpstr>PowerPoint Presentation</vt:lpstr>
      <vt:lpstr>Wizard interface: Processing files</vt:lpstr>
      <vt:lpstr>Wizard interface : Processing files</vt:lpstr>
      <vt:lpstr>Wizard interface: Processing files</vt:lpstr>
      <vt:lpstr>Wizard interface: Processing files</vt:lpstr>
      <vt:lpstr>Wizard interface</vt:lpstr>
      <vt:lpstr>Wizard Interface</vt:lpstr>
    </vt:vector>
  </TitlesOfParts>
  <Company>Microsoft</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Sending Images to TCIA using CTP and FileSender software</dc:title>
  <dc:creator>kes</dc:creator>
  <cp:lastModifiedBy>Microsoft Office User</cp:lastModifiedBy>
  <cp:revision>222</cp:revision>
  <dcterms:created xsi:type="dcterms:W3CDTF">2013-07-30T15:19:28Z</dcterms:created>
  <dcterms:modified xsi:type="dcterms:W3CDTF">2020-07-21T19:40:14Z</dcterms:modified>
</cp:coreProperties>
</file>