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400" r:id="rId3"/>
    <p:sldId id="369" r:id="rId4"/>
    <p:sldId id="399" r:id="rId5"/>
    <p:sldId id="389" r:id="rId6"/>
    <p:sldId id="376" r:id="rId7"/>
    <p:sldId id="372" r:id="rId8"/>
    <p:sldId id="377" r:id="rId9"/>
    <p:sldId id="378" r:id="rId10"/>
    <p:sldId id="396" r:id="rId11"/>
    <p:sldId id="397" r:id="rId12"/>
    <p:sldId id="398" r:id="rId13"/>
    <p:sldId id="390" r:id="rId14"/>
    <p:sldId id="419" r:id="rId15"/>
    <p:sldId id="414" r:id="rId16"/>
    <p:sldId id="415" r:id="rId17"/>
    <p:sldId id="416" r:id="rId18"/>
    <p:sldId id="418" r:id="rId19"/>
    <p:sldId id="421" r:id="rId20"/>
    <p:sldId id="423" r:id="rId21"/>
    <p:sldId id="409" r:id="rId22"/>
    <p:sldId id="408" r:id="rId23"/>
    <p:sldId id="422" r:id="rId24"/>
    <p:sldId id="385" r:id="rId25"/>
    <p:sldId id="384" r:id="rId26"/>
    <p:sldId id="387" r:id="rId27"/>
    <p:sldId id="380" r:id="rId28"/>
    <p:sldId id="388" r:id="rId29"/>
    <p:sldId id="424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67900"/>
    <a:srgbClr val="FFCC00"/>
    <a:srgbClr val="FFFF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3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4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26E0D2-82A5-B747-899C-A5F8945895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936F6B-4EB1-8B46-886B-69F8DA9D84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19C311-F209-0347-8CF3-9EB00CF845A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06-0118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36F6B-4EB1-8B46-886B-69F8DA9D848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06-0118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36F6B-4EB1-8B46-886B-69F8DA9D848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06-0118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36F6B-4EB1-8B46-886B-69F8DA9D848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06-0118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36F6B-4EB1-8B46-886B-69F8DA9D848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15" descr="SOM 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790950" y="5867400"/>
            <a:ext cx="15621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66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4724400"/>
            <a:ext cx="9067800" cy="91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>
                <a:solidFill>
                  <a:srgbClr val="FFCC00"/>
                </a:solidFill>
                <a:latin typeface="Times New Roman" charset="0"/>
              </a:rPr>
              <a:t>Department of Radiology and Imaging Sciences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solidFill>
                  <a:srgbClr val="FFCC00"/>
                </a:solidFill>
                <a:latin typeface="Times New Roman" charset="0"/>
              </a:rPr>
              <a:t>Division of Neuroradiology</a:t>
            </a:r>
          </a:p>
        </p:txBody>
      </p:sp>
      <p:pic>
        <p:nvPicPr>
          <p:cNvPr id="16387" name="Picture 14" descr="Final SOM Wide Angle 5 x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600200"/>
            <a:ext cx="5486400" cy="234791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6388" name="Picture 12" descr="gold logo"/>
          <p:cNvPicPr>
            <a:picLocks noChangeAspect="1" noChangeArrowheads="1"/>
          </p:cNvPicPr>
          <p:nvPr/>
        </p:nvPicPr>
        <p:blipFill>
          <a:blip r:embed="rId4">
            <a:lum bright="100000" contrast="-96000"/>
          </a:blip>
          <a:srcRect l="9010" t="7356" r="12154" b="74252"/>
          <a:stretch>
            <a:fillRect/>
          </a:stretch>
        </p:blipFill>
        <p:spPr bwMode="auto">
          <a:xfrm>
            <a:off x="2667000" y="457200"/>
            <a:ext cx="3810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16"/>
          <p:cNvSpPr>
            <a:spLocks noChangeArrowheads="1"/>
          </p:cNvSpPr>
          <p:nvPr/>
        </p:nvSpPr>
        <p:spPr bwMode="auto">
          <a:xfrm>
            <a:off x="76200" y="4114800"/>
            <a:ext cx="899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University School of Medicine</a:t>
            </a:r>
          </a:p>
        </p:txBody>
      </p:sp>
      <p:pic>
        <p:nvPicPr>
          <p:cNvPr id="16390" name="Picture 2115" descr="SOM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90950" y="5867400"/>
            <a:ext cx="15621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Methodology - Overview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492250"/>
            <a:ext cx="8229600" cy="4114800"/>
          </a:xfrm>
        </p:spPr>
        <p:txBody>
          <a:bodyPr/>
          <a:lstStyle/>
          <a:p>
            <a:r>
              <a:rPr lang="en-US" sz="2400" dirty="0" smtClean="0"/>
              <a:t>Multireader assessment of preoperative MR images </a:t>
            </a:r>
          </a:p>
          <a:p>
            <a:pPr lvl="1"/>
            <a:r>
              <a:rPr lang="en-US" sz="2000" dirty="0" smtClean="0"/>
              <a:t>75 glioblastoma patients</a:t>
            </a:r>
          </a:p>
          <a:p>
            <a:pPr lvl="1"/>
            <a:r>
              <a:rPr lang="en-US" sz="2000" dirty="0" smtClean="0"/>
              <a:t>VASARI imaging feature set</a:t>
            </a:r>
          </a:p>
          <a:p>
            <a:r>
              <a:rPr lang="en-US" sz="2400" dirty="0" smtClean="0"/>
              <a:t>Each parameter reduced to a single score</a:t>
            </a:r>
          </a:p>
          <a:p>
            <a:pPr lvl="1"/>
            <a:r>
              <a:rPr lang="en-US" sz="2000" dirty="0" smtClean="0"/>
              <a:t>Majority rule</a:t>
            </a:r>
          </a:p>
          <a:p>
            <a:pPr lvl="1"/>
            <a:r>
              <a:rPr lang="en-US" sz="2000" dirty="0" smtClean="0"/>
              <a:t>Random selection in case of a tie</a:t>
            </a:r>
          </a:p>
          <a:p>
            <a:r>
              <a:rPr lang="en-US" sz="2400" dirty="0" smtClean="0"/>
              <a:t>Statistical analysis</a:t>
            </a:r>
          </a:p>
          <a:p>
            <a:pPr lvl="1"/>
            <a:r>
              <a:rPr lang="en-US" sz="2000" dirty="0" smtClean="0"/>
              <a:t>Associations with</a:t>
            </a:r>
          </a:p>
          <a:p>
            <a:pPr lvl="2"/>
            <a:r>
              <a:rPr lang="en-US" sz="2000" dirty="0" smtClean="0"/>
              <a:t>Gene expression subtype</a:t>
            </a:r>
          </a:p>
          <a:p>
            <a:pPr lvl="2"/>
            <a:r>
              <a:rPr lang="en-US" sz="2000" dirty="0" smtClean="0"/>
              <a:t>Histopathologic parameters</a:t>
            </a:r>
          </a:p>
          <a:p>
            <a:pPr lvl="1"/>
            <a:r>
              <a:rPr lang="en-US" sz="2000" dirty="0" smtClean="0"/>
              <a:t>Student’s t-test</a:t>
            </a:r>
          </a:p>
          <a:p>
            <a:pPr lvl="1"/>
            <a:r>
              <a:rPr lang="en-US" sz="2000" dirty="0" smtClean="0"/>
              <a:t>Fisher exact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MRI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419225"/>
            <a:ext cx="8229600" cy="4114800"/>
          </a:xfrm>
        </p:spPr>
        <p:txBody>
          <a:bodyPr/>
          <a:lstStyle/>
          <a:p>
            <a:r>
              <a:rPr lang="en-US" sz="2800" dirty="0" smtClean="0"/>
              <a:t>Variations in protocols from multiple institutions and from different periods of time</a:t>
            </a:r>
          </a:p>
          <a:p>
            <a:pPr lvl="1"/>
            <a:r>
              <a:rPr lang="en-US" sz="2400" dirty="0" smtClean="0"/>
              <a:t>Most</a:t>
            </a:r>
          </a:p>
          <a:p>
            <a:pPr lvl="2"/>
            <a:r>
              <a:rPr lang="en-US" sz="2000" dirty="0" smtClean="0"/>
              <a:t>T1-weighted</a:t>
            </a:r>
          </a:p>
          <a:p>
            <a:pPr lvl="2"/>
            <a:r>
              <a:rPr lang="en-US" sz="2000" dirty="0" smtClean="0"/>
              <a:t>T2-weighted</a:t>
            </a:r>
          </a:p>
          <a:p>
            <a:pPr lvl="2"/>
            <a:r>
              <a:rPr lang="en-US" sz="2000" dirty="0" smtClean="0"/>
              <a:t>FLAIR</a:t>
            </a:r>
          </a:p>
          <a:p>
            <a:pPr lvl="2"/>
            <a:r>
              <a:rPr lang="en-US" sz="2000" dirty="0" smtClean="0"/>
              <a:t>DWI</a:t>
            </a:r>
          </a:p>
          <a:p>
            <a:pPr lvl="2"/>
            <a:r>
              <a:rPr lang="en-US" sz="2000" dirty="0" smtClean="0"/>
              <a:t>Post-contrast T1-weighted</a:t>
            </a:r>
          </a:p>
          <a:p>
            <a:pPr lvl="1"/>
            <a:r>
              <a:rPr lang="en-US" sz="2400" dirty="0" smtClean="0"/>
              <a:t>Some</a:t>
            </a:r>
          </a:p>
          <a:p>
            <a:pPr lvl="2"/>
            <a:r>
              <a:rPr lang="en-US" sz="2000" dirty="0" smtClean="0"/>
              <a:t>Diffusion tensor imaging</a:t>
            </a:r>
          </a:p>
          <a:p>
            <a:pPr lvl="2"/>
            <a:r>
              <a:rPr lang="en-US" sz="2000" dirty="0" smtClean="0"/>
              <a:t>Perfusion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Imaging Assessment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At least 3 CAQ neuroradiologists (from a panel of 6) independently reviewed each MRI data set</a:t>
            </a:r>
          </a:p>
          <a:p>
            <a:r>
              <a:rPr lang="en-US" sz="2800" dirty="0" smtClean="0"/>
              <a:t>VASARI feature set</a:t>
            </a:r>
          </a:p>
          <a:p>
            <a:pPr lvl="1"/>
            <a:r>
              <a:rPr lang="en-US" sz="2400" dirty="0" smtClean="0"/>
              <a:t>https://wiki.nci.nih.gov/display/CIP/VASARI</a:t>
            </a:r>
          </a:p>
          <a:p>
            <a:pPr lvl="1"/>
            <a:r>
              <a:rPr lang="en-US" sz="2400" dirty="0" smtClean="0"/>
              <a:t>26 imaging features</a:t>
            </a:r>
          </a:p>
          <a:p>
            <a:pPr lvl="1"/>
            <a:r>
              <a:rPr lang="en-US" sz="2400" dirty="0" smtClean="0"/>
              <a:t>For the current analysis, we focused on the following parameters:</a:t>
            </a:r>
          </a:p>
          <a:p>
            <a:pPr lvl="2"/>
            <a:r>
              <a:rPr lang="en-US" sz="2000" dirty="0" smtClean="0"/>
              <a:t>Tumor dimensions (axial plane)</a:t>
            </a:r>
          </a:p>
          <a:p>
            <a:pPr lvl="2"/>
            <a:r>
              <a:rPr lang="en-US" sz="2000" dirty="0" smtClean="0"/>
              <a:t>Percent enhancing tumor</a:t>
            </a:r>
          </a:p>
          <a:p>
            <a:pPr lvl="2"/>
            <a:r>
              <a:rPr lang="en-US" sz="2000" dirty="0" smtClean="0"/>
              <a:t>Percent nonenhancing tumor</a:t>
            </a:r>
          </a:p>
          <a:p>
            <a:pPr lvl="2"/>
            <a:r>
              <a:rPr lang="en-US" sz="2000" dirty="0" smtClean="0"/>
              <a:t>Percent necrosis</a:t>
            </a:r>
          </a:p>
          <a:p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58800" y="1193800"/>
            <a:ext cx="8064500" cy="42037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98166" y="1276554"/>
            <a:ext cx="4193515" cy="4097297"/>
            <a:chOff x="166366" y="1657554"/>
            <a:chExt cx="4193515" cy="40972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366" y="1657554"/>
              <a:ext cx="4193515" cy="4097297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2234323" y="3737258"/>
              <a:ext cx="1440344" cy="11784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0800000">
              <a:off x="2362202" y="3479800"/>
              <a:ext cx="1092198" cy="1143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330742" y="1276148"/>
            <a:ext cx="4132251" cy="4083252"/>
            <a:chOff x="4356142" y="1911148"/>
            <a:chExt cx="4275676" cy="42249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6142" y="1911148"/>
              <a:ext cx="4275676" cy="4224976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6540501" y="4152899"/>
              <a:ext cx="1460501" cy="38104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>
              <a:off x="6718302" y="3937000"/>
              <a:ext cx="1054098" cy="508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Lesion Dimensions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0724" name="Content Placeholder 38"/>
          <p:cNvSpPr>
            <a:spLocks noGrp="1"/>
          </p:cNvSpPr>
          <p:nvPr>
            <p:ph sz="half" idx="4294967295"/>
          </p:nvPr>
        </p:nvSpPr>
        <p:spPr>
          <a:xfrm>
            <a:off x="647700" y="5486400"/>
            <a:ext cx="7861300" cy="939800"/>
          </a:xfrm>
        </p:spPr>
        <p:txBody>
          <a:bodyPr/>
          <a:lstStyle/>
          <a:p>
            <a:r>
              <a:rPr lang="en-US" dirty="0" smtClean="0"/>
              <a:t>Maximum and perpendicular dimensions on the basis of the T2w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Tumor Proportions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Assume the abnormality consists of:</a:t>
            </a:r>
          </a:p>
          <a:p>
            <a:pPr lvl="1"/>
            <a:r>
              <a:rPr lang="en-US" sz="2400" dirty="0" smtClean="0"/>
              <a:t>Enhancing tumor</a:t>
            </a:r>
          </a:p>
          <a:p>
            <a:pPr lvl="1"/>
            <a:r>
              <a:rPr lang="en-US" sz="2400" dirty="0" smtClean="0"/>
              <a:t>Nonenhancing tumor</a:t>
            </a:r>
          </a:p>
          <a:p>
            <a:pPr lvl="1"/>
            <a:r>
              <a:rPr lang="en-US" sz="2400" dirty="0" smtClean="0"/>
              <a:t>Necrosis</a:t>
            </a:r>
          </a:p>
          <a:p>
            <a:pPr lvl="1"/>
            <a:r>
              <a:rPr lang="en-US" sz="2400" dirty="0" smtClean="0"/>
              <a:t>Edema</a:t>
            </a:r>
          </a:p>
          <a:p>
            <a:r>
              <a:rPr lang="en-US" sz="2800" dirty="0" smtClean="0"/>
              <a:t>Percent volume of each component rated on an ordinal scale</a:t>
            </a:r>
          </a:p>
          <a:p>
            <a:pPr lvl="1"/>
            <a:r>
              <a:rPr lang="en-US" sz="2400" dirty="0" smtClean="0"/>
              <a:t>0, 1-5%, 6-33%, 34-67%, 68-95%, 95-99%, 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en-US" sz="4000" dirty="0" smtClean="0"/>
              <a:t>Proportion Enhancing Tumor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10547" r="10547"/>
          <a:stretch>
            <a:fillRect/>
          </a:stretch>
        </p:blipFill>
        <p:spPr>
          <a:xfrm>
            <a:off x="657607" y="3048000"/>
            <a:ext cx="2164563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 l="14063" r="7031"/>
          <a:stretch>
            <a:fillRect/>
          </a:stretch>
        </p:blipFill>
        <p:spPr>
          <a:xfrm>
            <a:off x="1516062" y="2184400"/>
            <a:ext cx="2164556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rcRect l="14062" r="7031"/>
          <a:stretch>
            <a:fillRect/>
          </a:stretch>
        </p:blipFill>
        <p:spPr>
          <a:xfrm>
            <a:off x="2417767" y="1333500"/>
            <a:ext cx="2164553" cy="2743200"/>
          </a:xfrm>
          <a:prstGeom prst="rect">
            <a:avLst/>
          </a:prstGeom>
        </p:spPr>
      </p:pic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2032000" y="5969000"/>
            <a:ext cx="1663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1-5%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924822" y="1333500"/>
            <a:ext cx="3980656" cy="5257800"/>
            <a:chOff x="4924822" y="1333500"/>
            <a:chExt cx="3980656" cy="5257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rcRect l="10547" r="10547"/>
            <a:stretch>
              <a:fillRect/>
            </a:stretch>
          </p:blipFill>
          <p:spPr>
            <a:xfrm flipH="1">
              <a:off x="4924822" y="3048000"/>
              <a:ext cx="2164557" cy="27432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rcRect l="10547" r="10547"/>
            <a:stretch>
              <a:fillRect/>
            </a:stretch>
          </p:blipFill>
          <p:spPr>
            <a:xfrm flipH="1">
              <a:off x="5788422" y="2184400"/>
              <a:ext cx="2164557" cy="27432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rcRect l="10547" r="10547"/>
            <a:stretch>
              <a:fillRect/>
            </a:stretch>
          </p:blipFill>
          <p:spPr>
            <a:xfrm flipH="1">
              <a:off x="6740921" y="1333500"/>
              <a:ext cx="2164557" cy="2743200"/>
            </a:xfrm>
            <a:prstGeom prst="rect">
              <a:avLst/>
            </a:prstGeom>
          </p:spPr>
        </p:pic>
        <p:sp>
          <p:nvSpPr>
            <p:cNvPr id="12" name="Content Placeholder 9"/>
            <p:cNvSpPr txBox="1">
              <a:spLocks/>
            </p:cNvSpPr>
            <p:nvPr/>
          </p:nvSpPr>
          <p:spPr bwMode="auto">
            <a:xfrm>
              <a:off x="5816600" y="5981700"/>
              <a:ext cx="1663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chemeClr val="bg1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68-95%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en-US" sz="4000" dirty="0" smtClean="0"/>
              <a:t>Proportion Nonenhancing Tumor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10547" r="10547"/>
          <a:stretch>
            <a:fillRect/>
          </a:stretch>
        </p:blipFill>
        <p:spPr>
          <a:xfrm>
            <a:off x="4781983" y="3047999"/>
            <a:ext cx="2164563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 l="14063" r="7031"/>
          <a:stretch>
            <a:fillRect/>
          </a:stretch>
        </p:blipFill>
        <p:spPr>
          <a:xfrm>
            <a:off x="5640438" y="2184399"/>
            <a:ext cx="2164556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rcRect l="14062" r="7031"/>
          <a:stretch>
            <a:fillRect/>
          </a:stretch>
        </p:blipFill>
        <p:spPr>
          <a:xfrm>
            <a:off x="6542143" y="1333499"/>
            <a:ext cx="2164553" cy="2743200"/>
          </a:xfrm>
          <a:prstGeom prst="rect">
            <a:avLst/>
          </a:prstGeom>
        </p:spPr>
      </p:pic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6261122" y="5995189"/>
            <a:ext cx="1663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68-95%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1476179" y="5984185"/>
            <a:ext cx="1663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6-33%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rcRect l="10547" r="10547"/>
          <a:stretch>
            <a:fillRect/>
          </a:stretch>
        </p:blipFill>
        <p:spPr>
          <a:xfrm flipH="1">
            <a:off x="546301" y="3050485"/>
            <a:ext cx="2164557" cy="2743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rcRect l="10547" r="10547"/>
          <a:stretch>
            <a:fillRect/>
          </a:stretch>
        </p:blipFill>
        <p:spPr>
          <a:xfrm flipH="1">
            <a:off x="1409901" y="2186885"/>
            <a:ext cx="2164557" cy="2743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rcRect l="10547" r="10547"/>
          <a:stretch>
            <a:fillRect/>
          </a:stretch>
        </p:blipFill>
        <p:spPr>
          <a:xfrm flipH="1">
            <a:off x="2400500" y="1348685"/>
            <a:ext cx="2164557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en-US" sz="4000" dirty="0" smtClean="0"/>
              <a:t>Proportion Edema</a:t>
            </a:r>
            <a:endParaRPr lang="en-US" sz="4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3983" y="1269999"/>
            <a:ext cx="3924713" cy="5271290"/>
            <a:chOff x="4781983" y="1333499"/>
            <a:chExt cx="3924713" cy="52712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rcRect l="10547" r="10547"/>
            <a:stretch>
              <a:fillRect/>
            </a:stretch>
          </p:blipFill>
          <p:spPr>
            <a:xfrm>
              <a:off x="4781983" y="3047999"/>
              <a:ext cx="2164563" cy="27432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rcRect l="14063" r="7031"/>
            <a:stretch>
              <a:fillRect/>
            </a:stretch>
          </p:blipFill>
          <p:spPr>
            <a:xfrm>
              <a:off x="5640438" y="2184399"/>
              <a:ext cx="2164556" cy="27432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rcRect l="14062" r="7031"/>
            <a:stretch>
              <a:fillRect/>
            </a:stretch>
          </p:blipFill>
          <p:spPr>
            <a:xfrm>
              <a:off x="6542143" y="1333499"/>
              <a:ext cx="2164553" cy="2743200"/>
            </a:xfrm>
            <a:prstGeom prst="rect">
              <a:avLst/>
            </a:prstGeom>
          </p:spPr>
        </p:pic>
        <p:sp>
          <p:nvSpPr>
            <p:cNvPr id="11" name="Content Placeholder 9"/>
            <p:cNvSpPr txBox="1">
              <a:spLocks/>
            </p:cNvSpPr>
            <p:nvPr/>
          </p:nvSpPr>
          <p:spPr bwMode="auto">
            <a:xfrm>
              <a:off x="6578622" y="5995189"/>
              <a:ext cx="1015978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ＭＳ Ｐゴシック" charset="-128"/>
                  <a:cs typeface="ＭＳ Ｐゴシック" charset="-128"/>
                </a:rPr>
                <a:t>0%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61101" y="1272485"/>
            <a:ext cx="4018756" cy="5245100"/>
            <a:chOff x="546301" y="1348685"/>
            <a:chExt cx="4018756" cy="5245100"/>
          </a:xfrm>
        </p:grpSpPr>
        <p:sp>
          <p:nvSpPr>
            <p:cNvPr id="12" name="Content Placeholder 9"/>
            <p:cNvSpPr txBox="1">
              <a:spLocks/>
            </p:cNvSpPr>
            <p:nvPr/>
          </p:nvSpPr>
          <p:spPr bwMode="auto">
            <a:xfrm>
              <a:off x="1476179" y="5984185"/>
              <a:ext cx="1663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chemeClr val="bg1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34-67%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rcRect l="10547" r="10547"/>
            <a:stretch>
              <a:fillRect/>
            </a:stretch>
          </p:blipFill>
          <p:spPr>
            <a:xfrm flipH="1">
              <a:off x="546301" y="3050485"/>
              <a:ext cx="2164557" cy="27432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rcRect l="10547" r="10547"/>
            <a:stretch>
              <a:fillRect/>
            </a:stretch>
          </p:blipFill>
          <p:spPr>
            <a:xfrm flipH="1">
              <a:off x="1409901" y="2186885"/>
              <a:ext cx="2164557" cy="27432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rcRect l="10547" r="10547"/>
            <a:stretch>
              <a:fillRect/>
            </a:stretch>
          </p:blipFill>
          <p:spPr>
            <a:xfrm flipH="1">
              <a:off x="2400500" y="1348685"/>
              <a:ext cx="2164557" cy="27432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1143000"/>
          </a:xfrm>
        </p:spPr>
        <p:txBody>
          <a:bodyPr/>
          <a:lstStyle/>
          <a:p>
            <a:r>
              <a:rPr lang="en-US" sz="4000" dirty="0" smtClean="0"/>
              <a:t>Proportion Necrosis</a:t>
            </a:r>
            <a:endParaRPr lang="en-US" sz="4000" dirty="0"/>
          </a:p>
        </p:txBody>
      </p: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5984679" y="5907985"/>
            <a:ext cx="1663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34-67%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 l="10547" r="10547"/>
          <a:stretch>
            <a:fillRect/>
          </a:stretch>
        </p:blipFill>
        <p:spPr>
          <a:xfrm flipH="1">
            <a:off x="390922" y="2921000"/>
            <a:ext cx="2164557" cy="2743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rcRect l="10547" r="10547"/>
          <a:stretch>
            <a:fillRect/>
          </a:stretch>
        </p:blipFill>
        <p:spPr>
          <a:xfrm flipH="1">
            <a:off x="1254522" y="2057400"/>
            <a:ext cx="2164557" cy="2743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rcRect l="10547" r="10547"/>
          <a:stretch>
            <a:fillRect/>
          </a:stretch>
        </p:blipFill>
        <p:spPr>
          <a:xfrm flipH="1">
            <a:off x="2207021" y="1206500"/>
            <a:ext cx="2164557" cy="2743200"/>
          </a:xfrm>
          <a:prstGeom prst="rect">
            <a:avLst/>
          </a:prstGeom>
        </p:spPr>
      </p:pic>
      <p:sp>
        <p:nvSpPr>
          <p:cNvPr id="20" name="Content Placeholder 9"/>
          <p:cNvSpPr txBox="1">
            <a:spLocks/>
          </p:cNvSpPr>
          <p:nvPr/>
        </p:nvSpPr>
        <p:spPr bwMode="auto">
          <a:xfrm>
            <a:off x="1447800" y="5854700"/>
            <a:ext cx="1663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1-5%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rcRect l="10547" r="10547"/>
          <a:stretch>
            <a:fillRect/>
          </a:stretch>
        </p:blipFill>
        <p:spPr>
          <a:xfrm flipH="1">
            <a:off x="4645401" y="2921000"/>
            <a:ext cx="2164575" cy="2743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rcRect l="10547" r="10547"/>
          <a:stretch>
            <a:fillRect/>
          </a:stretch>
        </p:blipFill>
        <p:spPr>
          <a:xfrm flipH="1">
            <a:off x="5623321" y="2057400"/>
            <a:ext cx="2164557" cy="2743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rcRect l="10547" r="10547"/>
          <a:stretch>
            <a:fillRect/>
          </a:stretch>
        </p:blipFill>
        <p:spPr>
          <a:xfrm flipH="1">
            <a:off x="6661943" y="1206500"/>
            <a:ext cx="2164557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VASARI Features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35000" y="1409700"/>
            <a:ext cx="4038600" cy="4114800"/>
          </a:xfrm>
        </p:spPr>
        <p:txBody>
          <a:bodyPr/>
          <a:lstStyle/>
          <a:p>
            <a:r>
              <a:rPr lang="en-US" sz="2000" dirty="0" smtClean="0"/>
              <a:t>Tumor location</a:t>
            </a:r>
          </a:p>
          <a:p>
            <a:r>
              <a:rPr lang="en-US" sz="2000" dirty="0" smtClean="0"/>
              <a:t>Side</a:t>
            </a:r>
          </a:p>
          <a:p>
            <a:r>
              <a:rPr lang="en-US" sz="2000" dirty="0" smtClean="0"/>
              <a:t>Eloquent brain</a:t>
            </a:r>
          </a:p>
          <a:p>
            <a:r>
              <a:rPr lang="en-US" sz="2000" dirty="0" smtClean="0"/>
              <a:t>Avidity of enhancement</a:t>
            </a:r>
          </a:p>
          <a:p>
            <a:r>
              <a:rPr lang="en-US" sz="2000" dirty="0" smtClean="0"/>
              <a:t>Cysts</a:t>
            </a:r>
          </a:p>
          <a:p>
            <a:r>
              <a:rPr lang="en-US" sz="2000" dirty="0" smtClean="0"/>
              <a:t>Thickness of enhancing margin</a:t>
            </a:r>
          </a:p>
          <a:p>
            <a:r>
              <a:rPr lang="en-US" sz="2000" dirty="0" smtClean="0"/>
              <a:t>Definition of enhancing margin</a:t>
            </a:r>
          </a:p>
          <a:p>
            <a:r>
              <a:rPr lang="en-US" sz="2000" dirty="0" smtClean="0"/>
              <a:t>Hemorrhage</a:t>
            </a:r>
          </a:p>
          <a:p>
            <a:r>
              <a:rPr lang="en-US" sz="2000" dirty="0" smtClean="0"/>
              <a:t>Diffusion</a:t>
            </a:r>
          </a:p>
          <a:p>
            <a:r>
              <a:rPr lang="en-US" sz="2000" dirty="0" smtClean="0"/>
              <a:t>Pial invasion</a:t>
            </a:r>
          </a:p>
          <a:p>
            <a:r>
              <a:rPr lang="en-US" sz="2000" dirty="0" smtClean="0"/>
              <a:t>Midline crossing</a:t>
            </a:r>
          </a:p>
          <a:p>
            <a:pPr lvl="1"/>
            <a:r>
              <a:rPr lang="en-US" sz="1800" dirty="0" smtClean="0"/>
              <a:t>Enhancing tumor</a:t>
            </a:r>
          </a:p>
          <a:p>
            <a:pPr lvl="1"/>
            <a:r>
              <a:rPr lang="en-US" sz="1800" dirty="0" smtClean="0"/>
              <a:t>Nonenhancing tumor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67300" y="1409700"/>
            <a:ext cx="3378200" cy="4114800"/>
          </a:xfrm>
        </p:spPr>
        <p:txBody>
          <a:bodyPr/>
          <a:lstStyle/>
          <a:p>
            <a:r>
              <a:rPr lang="en-US" sz="2000" dirty="0" smtClean="0"/>
              <a:t>Distribution</a:t>
            </a:r>
          </a:p>
          <a:p>
            <a:pPr lvl="1"/>
            <a:r>
              <a:rPr lang="en-US" sz="1800" dirty="0" smtClean="0"/>
              <a:t>Multifocal</a:t>
            </a:r>
          </a:p>
          <a:p>
            <a:pPr lvl="1"/>
            <a:r>
              <a:rPr lang="en-US" sz="1800" dirty="0" smtClean="0"/>
              <a:t>Multicentric</a:t>
            </a:r>
          </a:p>
          <a:p>
            <a:pPr lvl="1"/>
            <a:r>
              <a:rPr lang="en-US" sz="1800" dirty="0" smtClean="0"/>
              <a:t>Gliomatosis</a:t>
            </a:r>
          </a:p>
          <a:p>
            <a:r>
              <a:rPr lang="en-US" sz="2000" dirty="0" smtClean="0"/>
              <a:t>T1/FLAIR ratio</a:t>
            </a:r>
          </a:p>
          <a:p>
            <a:pPr lvl="1"/>
            <a:r>
              <a:rPr lang="en-US" sz="1800" dirty="0" smtClean="0"/>
              <a:t>Expansive</a:t>
            </a:r>
          </a:p>
          <a:p>
            <a:pPr lvl="1"/>
            <a:r>
              <a:rPr lang="en-US" sz="1800" dirty="0" smtClean="0"/>
              <a:t>Mixed</a:t>
            </a:r>
          </a:p>
          <a:p>
            <a:pPr lvl="1"/>
            <a:r>
              <a:rPr lang="en-US" sz="1800" dirty="0" smtClean="0"/>
              <a:t>Infiltrative</a:t>
            </a:r>
          </a:p>
          <a:p>
            <a:r>
              <a:rPr lang="en-US" sz="2000" dirty="0" smtClean="0"/>
              <a:t>Ependymal invasion</a:t>
            </a:r>
          </a:p>
          <a:p>
            <a:r>
              <a:rPr lang="en-US" sz="2000" dirty="0" smtClean="0"/>
              <a:t>Cortical Involvement</a:t>
            </a:r>
          </a:p>
          <a:p>
            <a:r>
              <a:rPr lang="en-US" sz="2000" dirty="0" smtClean="0"/>
              <a:t>Deep WM invasion</a:t>
            </a:r>
          </a:p>
          <a:p>
            <a:r>
              <a:rPr lang="en-US" sz="2000" dirty="0" smtClean="0"/>
              <a:t>Satellites</a:t>
            </a:r>
          </a:p>
          <a:p>
            <a:r>
              <a:rPr lang="en-US" sz="2000" dirty="0" smtClean="0"/>
              <a:t>Calvarial remodeling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60400" y="10890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Associations between MR Imaging Features, Gene Expression Subtype, and Histopathologic Features of Glioblastomas</a:t>
            </a:r>
            <a:endParaRPr lang="en-US" sz="2800" dirty="0"/>
          </a:p>
        </p:txBody>
      </p:sp>
      <p:sp>
        <p:nvSpPr>
          <p:cNvPr id="18435" name="Subtitle 6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sz="2800" dirty="0" smtClean="0"/>
              <a:t>The Cancer Genome Atlas (TCGA)</a:t>
            </a:r>
          </a:p>
          <a:p>
            <a:r>
              <a:rPr lang="en-US" sz="2800" dirty="0" smtClean="0"/>
              <a:t>Glioma Research Group</a:t>
            </a:r>
          </a:p>
          <a:p>
            <a:r>
              <a:rPr lang="en-US" sz="2800" dirty="0" smtClean="0"/>
              <a:t>MRI Characterization Study</a:t>
            </a:r>
          </a:p>
        </p:txBody>
      </p:sp>
      <p:pic>
        <p:nvPicPr>
          <p:cNvPr id="1843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5448300"/>
            <a:ext cx="17018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492"/>
            <a:ext cx="8229600" cy="4114800"/>
          </a:xfrm>
        </p:spPr>
        <p:txBody>
          <a:bodyPr/>
          <a:lstStyle/>
          <a:p>
            <a:r>
              <a:rPr lang="en-US" sz="2400" dirty="0" smtClean="0"/>
              <a:t>Each imaging feature reduced to a single score</a:t>
            </a:r>
          </a:p>
          <a:p>
            <a:pPr lvl="1"/>
            <a:r>
              <a:rPr lang="en-US" sz="2000" dirty="0" smtClean="0"/>
              <a:t>The mean for continuous parameters (i.e. lesion size)</a:t>
            </a:r>
          </a:p>
          <a:p>
            <a:pPr lvl="1"/>
            <a:r>
              <a:rPr lang="en-US" sz="2000" dirty="0" smtClean="0"/>
              <a:t>Majority rule for ordinal parameters</a:t>
            </a:r>
          </a:p>
          <a:p>
            <a:pPr lvl="1"/>
            <a:r>
              <a:rPr lang="en-US" sz="2000" dirty="0" smtClean="0"/>
              <a:t>Random selection in case of a tie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Each parameter further reduced to binary classification</a:t>
            </a:r>
          </a:p>
          <a:p>
            <a:pPr lvl="1"/>
            <a:r>
              <a:rPr lang="en-US" sz="2000" dirty="0" smtClean="0"/>
              <a:t>E.g. &lt;5% enhancement versus &gt;5% enhancement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Gene Expression Subtype of Glioblastomas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Proneural classification is associated with longer survival although less responsive to aggressive therapy</a:t>
            </a:r>
          </a:p>
          <a:p>
            <a:pPr lvl="1"/>
            <a:r>
              <a:rPr lang="en-US" sz="2400" dirty="0" smtClean="0"/>
              <a:t>Proneural versus non-Proneural </a:t>
            </a:r>
          </a:p>
          <a:p>
            <a:pPr lvl="1"/>
            <a:endParaRPr lang="en-US" sz="3200" dirty="0" smtClean="0"/>
          </a:p>
          <a:p>
            <a:r>
              <a:rPr lang="en-US" sz="2800" dirty="0" smtClean="0"/>
              <a:t>Gene expression subtype available for 69 of the tumors with imaging.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Histopathologic data was available for 28 of the tumors with imaging</a:t>
            </a:r>
          </a:p>
          <a:p>
            <a:endParaRPr lang="en-US" sz="2800" dirty="0" smtClean="0"/>
          </a:p>
          <a:p>
            <a:r>
              <a:rPr lang="en-US" sz="2800" dirty="0" smtClean="0"/>
              <a:t>For initial assessment, the pathology ratings were reduced to 2 groups – “absent” versus “present/abundant”.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en-US" dirty="0" smtClean="0"/>
              <a:t>Statistical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492"/>
            <a:ext cx="8229600" cy="4114800"/>
          </a:xfrm>
        </p:spPr>
        <p:txBody>
          <a:bodyPr/>
          <a:lstStyle/>
          <a:p>
            <a:r>
              <a:rPr lang="en-US" sz="2400" dirty="0" smtClean="0"/>
              <a:t>Student’s t-test for differences in the means for the tumor dimensions with respect to gene expression subtypes and histopathologic features</a:t>
            </a:r>
          </a:p>
          <a:p>
            <a:endParaRPr lang="en-US" sz="2400" dirty="0" smtClean="0"/>
          </a:p>
          <a:p>
            <a:r>
              <a:rPr lang="en-US" sz="2400" dirty="0" smtClean="0"/>
              <a:t>Fisher’s exact test for assessing associations between the ordinal imaging parameters (e.g. proportion enhancing) and the nonimaging parameters.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09550"/>
            <a:ext cx="8229600" cy="903288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Results – Gene Expression Subtype</a:t>
            </a:r>
          </a:p>
        </p:txBody>
      </p:sp>
      <p:sp>
        <p:nvSpPr>
          <p:cNvPr id="38915" name="Rectangle 40"/>
          <p:cNvSpPr>
            <a:spLocks noChangeArrowheads="1"/>
          </p:cNvSpPr>
          <p:nvPr/>
        </p:nvSpPr>
        <p:spPr bwMode="auto">
          <a:xfrm>
            <a:off x="2471738" y="1398588"/>
            <a:ext cx="5103812" cy="3794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8916" name="Rectangle 31"/>
          <p:cNvSpPr>
            <a:spLocks noChangeArrowheads="1"/>
          </p:cNvSpPr>
          <p:nvPr/>
        </p:nvSpPr>
        <p:spPr bwMode="auto">
          <a:xfrm>
            <a:off x="2487613" y="1393825"/>
            <a:ext cx="5072062" cy="37941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8917" name="Rectangle 36"/>
          <p:cNvSpPr>
            <a:spLocks noChangeArrowheads="1"/>
          </p:cNvSpPr>
          <p:nvPr/>
        </p:nvSpPr>
        <p:spPr bwMode="auto">
          <a:xfrm>
            <a:off x="6608763" y="3743325"/>
            <a:ext cx="939800" cy="1433513"/>
          </a:xfrm>
          <a:prstGeom prst="rect">
            <a:avLst/>
          </a:prstGeom>
          <a:solidFill>
            <a:srgbClr val="D54857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8918" name="Rectangle 38"/>
          <p:cNvSpPr>
            <a:spLocks noChangeArrowheads="1"/>
          </p:cNvSpPr>
          <p:nvPr/>
        </p:nvSpPr>
        <p:spPr bwMode="auto">
          <a:xfrm>
            <a:off x="6608763" y="1403350"/>
            <a:ext cx="939800" cy="2319338"/>
          </a:xfrm>
          <a:prstGeom prst="rect">
            <a:avLst/>
          </a:prstGeom>
          <a:solidFill>
            <a:srgbClr val="406FD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8919" name="Rectangle 10"/>
          <p:cNvSpPr>
            <a:spLocks noChangeArrowheads="1"/>
          </p:cNvSpPr>
          <p:nvPr/>
        </p:nvSpPr>
        <p:spPr bwMode="auto">
          <a:xfrm rot="-5400000">
            <a:off x="227806" y="2845594"/>
            <a:ext cx="17859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Enhancement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20" name="Line 21"/>
          <p:cNvSpPr>
            <a:spLocks noChangeShapeType="1"/>
          </p:cNvSpPr>
          <p:nvPr/>
        </p:nvSpPr>
        <p:spPr bwMode="auto">
          <a:xfrm flipH="1">
            <a:off x="2401888" y="5183188"/>
            <a:ext cx="63500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21" name="Rectangle 22"/>
          <p:cNvSpPr>
            <a:spLocks noChangeArrowheads="1"/>
          </p:cNvSpPr>
          <p:nvPr/>
        </p:nvSpPr>
        <p:spPr bwMode="auto">
          <a:xfrm>
            <a:off x="1976438" y="5064125"/>
            <a:ext cx="33337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0.00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22" name="Line 23"/>
          <p:cNvSpPr>
            <a:spLocks noChangeShapeType="1"/>
          </p:cNvSpPr>
          <p:nvPr/>
        </p:nvSpPr>
        <p:spPr bwMode="auto">
          <a:xfrm flipH="1">
            <a:off x="2401888" y="4238625"/>
            <a:ext cx="635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23" name="Rectangle 24"/>
          <p:cNvSpPr>
            <a:spLocks noChangeArrowheads="1"/>
          </p:cNvSpPr>
          <p:nvPr/>
        </p:nvSpPr>
        <p:spPr bwMode="auto">
          <a:xfrm>
            <a:off x="1976438" y="4116388"/>
            <a:ext cx="3333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0.25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24" name="Line 25"/>
          <p:cNvSpPr>
            <a:spLocks noChangeShapeType="1"/>
          </p:cNvSpPr>
          <p:nvPr/>
        </p:nvSpPr>
        <p:spPr bwMode="auto">
          <a:xfrm flipH="1">
            <a:off x="2401888" y="3290888"/>
            <a:ext cx="63500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25" name="Rectangle 26"/>
          <p:cNvSpPr>
            <a:spLocks noChangeArrowheads="1"/>
          </p:cNvSpPr>
          <p:nvPr/>
        </p:nvSpPr>
        <p:spPr bwMode="auto">
          <a:xfrm>
            <a:off x="1976438" y="3167063"/>
            <a:ext cx="333375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0.50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26" name="Line 27"/>
          <p:cNvSpPr>
            <a:spLocks noChangeShapeType="1"/>
          </p:cNvSpPr>
          <p:nvPr/>
        </p:nvSpPr>
        <p:spPr bwMode="auto">
          <a:xfrm flipH="1">
            <a:off x="2401888" y="2341563"/>
            <a:ext cx="63500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27" name="Rectangle 28"/>
          <p:cNvSpPr>
            <a:spLocks noChangeArrowheads="1"/>
          </p:cNvSpPr>
          <p:nvPr/>
        </p:nvSpPr>
        <p:spPr bwMode="auto">
          <a:xfrm>
            <a:off x="1976438" y="2219325"/>
            <a:ext cx="3333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0.75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28" name="Line 29"/>
          <p:cNvSpPr>
            <a:spLocks noChangeShapeType="1"/>
          </p:cNvSpPr>
          <p:nvPr/>
        </p:nvSpPr>
        <p:spPr bwMode="auto">
          <a:xfrm flipH="1">
            <a:off x="2401888" y="1412875"/>
            <a:ext cx="635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29" name="Rectangle 30"/>
          <p:cNvSpPr>
            <a:spLocks noChangeArrowheads="1"/>
          </p:cNvSpPr>
          <p:nvPr/>
        </p:nvSpPr>
        <p:spPr bwMode="auto">
          <a:xfrm>
            <a:off x="1976438" y="1270000"/>
            <a:ext cx="33337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1.00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0" name="Rectangle 32"/>
          <p:cNvSpPr>
            <a:spLocks noChangeArrowheads="1"/>
          </p:cNvSpPr>
          <p:nvPr/>
        </p:nvSpPr>
        <p:spPr bwMode="auto">
          <a:xfrm>
            <a:off x="2497138" y="5135563"/>
            <a:ext cx="4090987" cy="41275"/>
          </a:xfrm>
          <a:prstGeom prst="rect">
            <a:avLst/>
          </a:prstGeom>
          <a:solidFill>
            <a:srgbClr val="D54857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1" name="Rectangle 35"/>
          <p:cNvSpPr>
            <a:spLocks noChangeArrowheads="1"/>
          </p:cNvSpPr>
          <p:nvPr/>
        </p:nvSpPr>
        <p:spPr bwMode="auto">
          <a:xfrm>
            <a:off x="2503488" y="1409700"/>
            <a:ext cx="4079875" cy="36988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2" name="Rectangle 37"/>
          <p:cNvSpPr>
            <a:spLocks noChangeArrowheads="1"/>
          </p:cNvSpPr>
          <p:nvPr/>
        </p:nvSpPr>
        <p:spPr bwMode="auto">
          <a:xfrm>
            <a:off x="6615113" y="3749675"/>
            <a:ext cx="928687" cy="1422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3" name="Rectangle 39"/>
          <p:cNvSpPr>
            <a:spLocks noChangeArrowheads="1"/>
          </p:cNvSpPr>
          <p:nvPr/>
        </p:nvSpPr>
        <p:spPr bwMode="auto">
          <a:xfrm>
            <a:off x="6615113" y="1409700"/>
            <a:ext cx="928687" cy="23082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4" name="Line 41"/>
          <p:cNvSpPr>
            <a:spLocks noChangeShapeType="1"/>
          </p:cNvSpPr>
          <p:nvPr/>
        </p:nvSpPr>
        <p:spPr bwMode="auto">
          <a:xfrm flipH="1">
            <a:off x="6607175" y="5173663"/>
            <a:ext cx="0" cy="650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35" name="Rectangle 42"/>
          <p:cNvSpPr>
            <a:spLocks noChangeArrowheads="1"/>
          </p:cNvSpPr>
          <p:nvPr/>
        </p:nvSpPr>
        <p:spPr bwMode="auto">
          <a:xfrm>
            <a:off x="3976688" y="5208588"/>
            <a:ext cx="1109662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not Proneural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6" name="Rectangle 43"/>
          <p:cNvSpPr>
            <a:spLocks noChangeArrowheads="1"/>
          </p:cNvSpPr>
          <p:nvPr/>
        </p:nvSpPr>
        <p:spPr bwMode="auto">
          <a:xfrm>
            <a:off x="6661150" y="5208588"/>
            <a:ext cx="796925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Proneural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7" name="Rectangle 44"/>
          <p:cNvSpPr>
            <a:spLocks noChangeArrowheads="1"/>
          </p:cNvSpPr>
          <p:nvPr/>
        </p:nvSpPr>
        <p:spPr bwMode="auto">
          <a:xfrm>
            <a:off x="4573588" y="5540375"/>
            <a:ext cx="1071562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Proneural?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8" name="Rectangle 48"/>
          <p:cNvSpPr>
            <a:spLocks noChangeArrowheads="1"/>
          </p:cNvSpPr>
          <p:nvPr/>
        </p:nvSpPr>
        <p:spPr bwMode="auto">
          <a:xfrm>
            <a:off x="1784350" y="1390650"/>
            <a:ext cx="106363" cy="37941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39" name="Rectangle 51"/>
          <p:cNvSpPr>
            <a:spLocks noChangeArrowheads="1"/>
          </p:cNvSpPr>
          <p:nvPr/>
        </p:nvSpPr>
        <p:spPr bwMode="auto">
          <a:xfrm>
            <a:off x="1795463" y="1400175"/>
            <a:ext cx="84137" cy="3446463"/>
          </a:xfrm>
          <a:prstGeom prst="rect">
            <a:avLst/>
          </a:prstGeom>
          <a:solidFill>
            <a:srgbClr val="406FD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0" name="Rectangle 46"/>
          <p:cNvSpPr>
            <a:spLocks noChangeArrowheads="1"/>
          </p:cNvSpPr>
          <p:nvPr/>
        </p:nvSpPr>
        <p:spPr bwMode="auto">
          <a:xfrm>
            <a:off x="1336675" y="4921250"/>
            <a:ext cx="34766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&lt;5%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1" name="Rectangle 47"/>
          <p:cNvSpPr>
            <a:spLocks noChangeArrowheads="1"/>
          </p:cNvSpPr>
          <p:nvPr/>
        </p:nvSpPr>
        <p:spPr bwMode="auto">
          <a:xfrm>
            <a:off x="1336675" y="3024188"/>
            <a:ext cx="34766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&gt;5%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2" name="Rectangle 49"/>
          <p:cNvSpPr>
            <a:spLocks noChangeArrowheads="1"/>
          </p:cNvSpPr>
          <p:nvPr/>
        </p:nvSpPr>
        <p:spPr bwMode="auto">
          <a:xfrm>
            <a:off x="1795463" y="4868863"/>
            <a:ext cx="84137" cy="304800"/>
          </a:xfrm>
          <a:prstGeom prst="rect">
            <a:avLst/>
          </a:prstGeom>
          <a:solidFill>
            <a:srgbClr val="D5485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3" name="Rectangle 50"/>
          <p:cNvSpPr>
            <a:spLocks noChangeArrowheads="1"/>
          </p:cNvSpPr>
          <p:nvPr/>
        </p:nvSpPr>
        <p:spPr bwMode="auto">
          <a:xfrm>
            <a:off x="1800225" y="4873625"/>
            <a:ext cx="74613" cy="2952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4" name="Rectangle 52"/>
          <p:cNvSpPr>
            <a:spLocks noChangeArrowheads="1"/>
          </p:cNvSpPr>
          <p:nvPr/>
        </p:nvSpPr>
        <p:spPr bwMode="auto">
          <a:xfrm>
            <a:off x="1800225" y="1404938"/>
            <a:ext cx="74613" cy="343693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945" name="Rectangle 34"/>
          <p:cNvSpPr>
            <a:spLocks noChangeArrowheads="1"/>
          </p:cNvSpPr>
          <p:nvPr/>
        </p:nvSpPr>
        <p:spPr bwMode="auto">
          <a:xfrm>
            <a:off x="2497138" y="1416050"/>
            <a:ext cx="4090987" cy="3697288"/>
          </a:xfrm>
          <a:prstGeom prst="rect">
            <a:avLst/>
          </a:prstGeom>
          <a:solidFill>
            <a:srgbClr val="406FD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8946" name="Content Placeholder 2"/>
          <p:cNvSpPr>
            <a:spLocks noGrp="1"/>
          </p:cNvSpPr>
          <p:nvPr>
            <p:ph sz="half" idx="1"/>
          </p:nvPr>
        </p:nvSpPr>
        <p:spPr>
          <a:xfrm>
            <a:off x="2535238" y="1562100"/>
            <a:ext cx="3979862" cy="3470275"/>
          </a:xfrm>
        </p:spPr>
        <p:txBody>
          <a:bodyPr/>
          <a:lstStyle/>
          <a:p>
            <a:r>
              <a:rPr lang="en-US" sz="2000" b="1" dirty="0"/>
              <a:t>Fisher’s exact test</a:t>
            </a:r>
          </a:p>
          <a:p>
            <a:r>
              <a:rPr lang="en-US" sz="2000" b="1" dirty="0"/>
              <a:t>Association between minimal </a:t>
            </a:r>
            <a:r>
              <a:rPr lang="en-US" sz="2000" b="1"/>
              <a:t>enhancing </a:t>
            </a:r>
            <a:r>
              <a:rPr lang="en-US" sz="2000" b="1" smtClean="0"/>
              <a:t>tumor  </a:t>
            </a:r>
            <a:r>
              <a:rPr lang="en-US" sz="2000" b="1" dirty="0"/>
              <a:t>(&lt; 5%) and Proneural classification</a:t>
            </a:r>
          </a:p>
          <a:p>
            <a:r>
              <a:rPr lang="en-US" sz="2000" b="1" dirty="0"/>
              <a:t>p=0.0006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06"/>
          <p:cNvSpPr>
            <a:spLocks noGrp="1"/>
          </p:cNvSpPr>
          <p:nvPr>
            <p:ph type="title"/>
          </p:nvPr>
        </p:nvSpPr>
        <p:spPr>
          <a:xfrm>
            <a:off x="732156" y="228600"/>
            <a:ext cx="8229600" cy="93228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a typeface="+mj-ea"/>
                <a:cs typeface="+mj-cs"/>
              </a:rPr>
              <a:t>Microvascular</a:t>
            </a:r>
            <a:r>
              <a:rPr lang="en-US" b="1" dirty="0" smtClean="0">
                <a:ea typeface="+mj-ea"/>
                <a:cs typeface="+mj-cs"/>
              </a:rPr>
              <a:t> Hyperplasia</a:t>
            </a:r>
            <a:endParaRPr lang="en-US" b="1" dirty="0">
              <a:ea typeface="+mj-ea"/>
              <a:cs typeface="+mj-cs"/>
            </a:endParaRPr>
          </a:p>
        </p:txBody>
      </p:sp>
      <p:sp>
        <p:nvSpPr>
          <p:cNvPr id="40968" name="Rectangle 61"/>
          <p:cNvSpPr>
            <a:spLocks noChangeArrowheads="1"/>
          </p:cNvSpPr>
          <p:nvPr/>
        </p:nvSpPr>
        <p:spPr bwMode="auto">
          <a:xfrm rot="16200000">
            <a:off x="-542410" y="3124826"/>
            <a:ext cx="2264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Necrosis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969" name="Rectangle 70"/>
          <p:cNvSpPr>
            <a:spLocks noChangeArrowheads="1"/>
          </p:cNvSpPr>
          <p:nvPr/>
        </p:nvSpPr>
        <p:spPr bwMode="auto">
          <a:xfrm>
            <a:off x="1722657" y="5189847"/>
            <a:ext cx="6729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1" name="Rectangle 72"/>
          <p:cNvSpPr>
            <a:spLocks noChangeArrowheads="1"/>
          </p:cNvSpPr>
          <p:nvPr/>
        </p:nvSpPr>
        <p:spPr bwMode="auto">
          <a:xfrm>
            <a:off x="1722657" y="4277044"/>
            <a:ext cx="6729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3" name="Rectangle 74"/>
          <p:cNvSpPr>
            <a:spLocks noChangeArrowheads="1"/>
          </p:cNvSpPr>
          <p:nvPr/>
        </p:nvSpPr>
        <p:spPr bwMode="auto">
          <a:xfrm>
            <a:off x="1722657" y="3324959"/>
            <a:ext cx="6729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0.50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4" name="Rectangle 76"/>
          <p:cNvSpPr>
            <a:spLocks noChangeArrowheads="1"/>
          </p:cNvSpPr>
          <p:nvPr/>
        </p:nvSpPr>
        <p:spPr bwMode="auto">
          <a:xfrm>
            <a:off x="1722657" y="2333593"/>
            <a:ext cx="6729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0.75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5" name="Rectangle 78"/>
          <p:cNvSpPr>
            <a:spLocks noChangeArrowheads="1"/>
          </p:cNvSpPr>
          <p:nvPr/>
        </p:nvSpPr>
        <p:spPr bwMode="auto">
          <a:xfrm>
            <a:off x="1722657" y="1407696"/>
            <a:ext cx="6729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1.00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8" name="Rectangle 92"/>
          <p:cNvSpPr>
            <a:spLocks noChangeArrowheads="1"/>
          </p:cNvSpPr>
          <p:nvPr/>
        </p:nvSpPr>
        <p:spPr bwMode="auto">
          <a:xfrm>
            <a:off x="2887856" y="5912139"/>
            <a:ext cx="41029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Microvascular Hyperplasia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979" name="Rectangle 95"/>
          <p:cNvSpPr>
            <a:spLocks noChangeArrowheads="1"/>
          </p:cNvSpPr>
          <p:nvPr/>
        </p:nvSpPr>
        <p:spPr bwMode="auto">
          <a:xfrm>
            <a:off x="743570" y="4728407"/>
            <a:ext cx="7036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&lt;5%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0" name="Rectangle 96"/>
          <p:cNvSpPr>
            <a:spLocks noChangeArrowheads="1"/>
          </p:cNvSpPr>
          <p:nvPr/>
        </p:nvSpPr>
        <p:spPr bwMode="auto">
          <a:xfrm>
            <a:off x="743570" y="2798049"/>
            <a:ext cx="7036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&gt;5%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1" name="Rectangle 97"/>
          <p:cNvSpPr>
            <a:spLocks noChangeArrowheads="1"/>
          </p:cNvSpPr>
          <p:nvPr/>
        </p:nvSpPr>
        <p:spPr bwMode="auto">
          <a:xfrm>
            <a:off x="1252334" y="1544471"/>
            <a:ext cx="240334" cy="3881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2" name="Rectangle 98"/>
          <p:cNvSpPr>
            <a:spLocks noChangeArrowheads="1"/>
          </p:cNvSpPr>
          <p:nvPr/>
        </p:nvSpPr>
        <p:spPr bwMode="auto">
          <a:xfrm>
            <a:off x="1288865" y="4470769"/>
            <a:ext cx="171117" cy="922880"/>
          </a:xfrm>
          <a:prstGeom prst="rect">
            <a:avLst/>
          </a:prstGeom>
          <a:solidFill>
            <a:srgbClr val="D54857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3" name="Rectangle 100"/>
          <p:cNvSpPr>
            <a:spLocks noChangeArrowheads="1"/>
          </p:cNvSpPr>
          <p:nvPr/>
        </p:nvSpPr>
        <p:spPr bwMode="auto">
          <a:xfrm>
            <a:off x="1288865" y="1575233"/>
            <a:ext cx="171117" cy="2853237"/>
          </a:xfrm>
          <a:prstGeom prst="rect">
            <a:avLst/>
          </a:prstGeom>
          <a:solidFill>
            <a:srgbClr val="406FD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2" name="Rectangle 90"/>
          <p:cNvSpPr>
            <a:spLocks noChangeArrowheads="1"/>
          </p:cNvSpPr>
          <p:nvPr/>
        </p:nvSpPr>
        <p:spPr bwMode="auto">
          <a:xfrm>
            <a:off x="2604305" y="5426334"/>
            <a:ext cx="10340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None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3" name="Rectangle 79"/>
          <p:cNvSpPr>
            <a:spLocks noChangeArrowheads="1"/>
          </p:cNvSpPr>
          <p:nvPr/>
        </p:nvSpPr>
        <p:spPr bwMode="auto">
          <a:xfrm>
            <a:off x="2326326" y="1502172"/>
            <a:ext cx="6183283" cy="38933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4" name="Rectangle 86"/>
          <p:cNvSpPr>
            <a:spLocks noChangeArrowheads="1"/>
          </p:cNvSpPr>
          <p:nvPr/>
        </p:nvSpPr>
        <p:spPr bwMode="auto">
          <a:xfrm>
            <a:off x="3443232" y="1542547"/>
            <a:ext cx="5034137" cy="3326213"/>
          </a:xfrm>
          <a:prstGeom prst="rect">
            <a:avLst/>
          </a:prstGeom>
          <a:solidFill>
            <a:srgbClr val="406FD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5" name="Rectangle 82"/>
          <p:cNvSpPr>
            <a:spLocks noChangeArrowheads="1"/>
          </p:cNvSpPr>
          <p:nvPr/>
        </p:nvSpPr>
        <p:spPr bwMode="auto">
          <a:xfrm>
            <a:off x="2367778" y="1542547"/>
            <a:ext cx="1024789" cy="730613"/>
          </a:xfrm>
          <a:prstGeom prst="rect">
            <a:avLst/>
          </a:prstGeom>
          <a:solidFill>
            <a:srgbClr val="406FD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6" name="Rectangle 80"/>
          <p:cNvSpPr>
            <a:spLocks noChangeArrowheads="1"/>
          </p:cNvSpPr>
          <p:nvPr/>
        </p:nvSpPr>
        <p:spPr bwMode="auto">
          <a:xfrm>
            <a:off x="2367778" y="2315459"/>
            <a:ext cx="1024789" cy="3045504"/>
          </a:xfrm>
          <a:prstGeom prst="rect">
            <a:avLst/>
          </a:prstGeom>
          <a:solidFill>
            <a:srgbClr val="D54857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67" name="Rectangle 84"/>
          <p:cNvSpPr>
            <a:spLocks noChangeArrowheads="1"/>
          </p:cNvSpPr>
          <p:nvPr/>
        </p:nvSpPr>
        <p:spPr bwMode="auto">
          <a:xfrm>
            <a:off x="3443232" y="4911059"/>
            <a:ext cx="5034137" cy="449904"/>
          </a:xfrm>
          <a:prstGeom prst="rect">
            <a:avLst/>
          </a:prstGeom>
          <a:solidFill>
            <a:srgbClr val="D54857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70" name="Line 71"/>
          <p:cNvSpPr>
            <a:spLocks noChangeShapeType="1"/>
          </p:cNvSpPr>
          <p:nvPr/>
        </p:nvSpPr>
        <p:spPr bwMode="auto">
          <a:xfrm flipH="1">
            <a:off x="2199666" y="4416935"/>
            <a:ext cx="147386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72" name="Line 73"/>
          <p:cNvSpPr>
            <a:spLocks noChangeShapeType="1"/>
          </p:cNvSpPr>
          <p:nvPr/>
        </p:nvSpPr>
        <p:spPr bwMode="auto">
          <a:xfrm flipH="1">
            <a:off x="2204271" y="3451756"/>
            <a:ext cx="13587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76" name="Line 89"/>
          <p:cNvSpPr>
            <a:spLocks noChangeShapeType="1"/>
          </p:cNvSpPr>
          <p:nvPr/>
        </p:nvSpPr>
        <p:spPr bwMode="auto">
          <a:xfrm>
            <a:off x="3417900" y="5360963"/>
            <a:ext cx="0" cy="128819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77" name="Rectangle 91"/>
          <p:cNvSpPr>
            <a:spLocks noChangeArrowheads="1"/>
          </p:cNvSpPr>
          <p:nvPr/>
        </p:nvSpPr>
        <p:spPr bwMode="auto">
          <a:xfrm>
            <a:off x="5545496" y="5426334"/>
            <a:ext cx="152221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Present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984" name="Line 71"/>
          <p:cNvSpPr>
            <a:spLocks noChangeShapeType="1"/>
          </p:cNvSpPr>
          <p:nvPr/>
        </p:nvSpPr>
        <p:spPr bwMode="auto">
          <a:xfrm flipH="1" flipV="1">
            <a:off x="2208878" y="5362887"/>
            <a:ext cx="140477" cy="192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85" name="Line 71"/>
          <p:cNvSpPr>
            <a:spLocks noChangeShapeType="1"/>
          </p:cNvSpPr>
          <p:nvPr/>
        </p:nvSpPr>
        <p:spPr bwMode="auto">
          <a:xfrm flipH="1" flipV="1">
            <a:off x="2213483" y="1532935"/>
            <a:ext cx="15429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86" name="Line 71"/>
          <p:cNvSpPr>
            <a:spLocks noChangeShapeType="1"/>
          </p:cNvSpPr>
          <p:nvPr/>
        </p:nvSpPr>
        <p:spPr bwMode="auto">
          <a:xfrm flipH="1" flipV="1">
            <a:off x="2213483" y="2478887"/>
            <a:ext cx="149689" cy="192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88" name="Content Placeholder 2"/>
          <p:cNvSpPr txBox="1">
            <a:spLocks/>
          </p:cNvSpPr>
          <p:nvPr/>
        </p:nvSpPr>
        <p:spPr bwMode="auto">
          <a:xfrm>
            <a:off x="3513186" y="1622470"/>
            <a:ext cx="4918868" cy="322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Fisher’s exact test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</a:pPr>
            <a:r>
              <a:rPr lang="en-US" sz="2000">
                <a:solidFill>
                  <a:schemeClr val="bg1"/>
                </a:solidFill>
              </a:rPr>
              <a:t>Association </a:t>
            </a:r>
            <a:r>
              <a:rPr lang="en-US" sz="2000" smtClean="0">
                <a:solidFill>
                  <a:schemeClr val="bg1"/>
                </a:solidFill>
              </a:rPr>
              <a:t>between </a:t>
            </a:r>
            <a:r>
              <a:rPr lang="en-US" sz="2000" dirty="0">
                <a:solidFill>
                  <a:schemeClr val="bg1"/>
                </a:solidFill>
              </a:rPr>
              <a:t>&gt;5% proportion of necrosis and presence of microvascular hyperplasia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p=</a:t>
            </a:r>
            <a:r>
              <a:rPr lang="en-US" sz="2000" dirty="0" smtClean="0">
                <a:solidFill>
                  <a:schemeClr val="bg1"/>
                </a:solidFill>
              </a:rPr>
              <a:t>0.008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Supports the observation that hypoxia related to necrosis induces microvascular hyperplasia.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ChangeArrowheads="1"/>
          </p:cNvSpPr>
          <p:nvPr/>
        </p:nvSpPr>
        <p:spPr bwMode="auto">
          <a:xfrm>
            <a:off x="-447675" y="-203200"/>
            <a:ext cx="12700" cy="12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1" name="Rectangle 34"/>
          <p:cNvSpPr>
            <a:spLocks noChangeArrowheads="1"/>
          </p:cNvSpPr>
          <p:nvPr/>
        </p:nvSpPr>
        <p:spPr bwMode="auto">
          <a:xfrm rot="-5400000">
            <a:off x="-1370012" y="3257550"/>
            <a:ext cx="36385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Maximum tumor dimension (mm)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12" name="Line 8"/>
          <p:cNvSpPr>
            <a:spLocks noChangeShapeType="1"/>
          </p:cNvSpPr>
          <p:nvPr/>
        </p:nvSpPr>
        <p:spPr bwMode="auto">
          <a:xfrm flipH="1">
            <a:off x="1081088" y="536575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3" name="Rectangle 9"/>
          <p:cNvSpPr>
            <a:spLocks noChangeArrowheads="1"/>
          </p:cNvSpPr>
          <p:nvPr/>
        </p:nvSpPr>
        <p:spPr bwMode="auto">
          <a:xfrm>
            <a:off x="823913" y="525621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40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14" name="Line 10"/>
          <p:cNvSpPr>
            <a:spLocks noChangeShapeType="1"/>
          </p:cNvSpPr>
          <p:nvPr/>
        </p:nvSpPr>
        <p:spPr bwMode="auto">
          <a:xfrm flipH="1">
            <a:off x="1111250" y="511492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5" name="Line 11"/>
          <p:cNvSpPr>
            <a:spLocks noChangeShapeType="1"/>
          </p:cNvSpPr>
          <p:nvPr/>
        </p:nvSpPr>
        <p:spPr bwMode="auto">
          <a:xfrm flipH="1">
            <a:off x="1081088" y="486410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6" name="Rectangle 12"/>
          <p:cNvSpPr>
            <a:spLocks noChangeArrowheads="1"/>
          </p:cNvSpPr>
          <p:nvPr/>
        </p:nvSpPr>
        <p:spPr bwMode="auto">
          <a:xfrm>
            <a:off x="823913" y="475456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50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17" name="Line 13"/>
          <p:cNvSpPr>
            <a:spLocks noChangeShapeType="1"/>
          </p:cNvSpPr>
          <p:nvPr/>
        </p:nvSpPr>
        <p:spPr bwMode="auto">
          <a:xfrm flipH="1">
            <a:off x="1111250" y="461327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 flipH="1">
            <a:off x="1081088" y="436245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19" name="Rectangle 15"/>
          <p:cNvSpPr>
            <a:spLocks noChangeArrowheads="1"/>
          </p:cNvSpPr>
          <p:nvPr/>
        </p:nvSpPr>
        <p:spPr bwMode="auto">
          <a:xfrm>
            <a:off x="823913" y="425291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60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20" name="Line 16"/>
          <p:cNvSpPr>
            <a:spLocks noChangeShapeType="1"/>
          </p:cNvSpPr>
          <p:nvPr/>
        </p:nvSpPr>
        <p:spPr bwMode="auto">
          <a:xfrm flipH="1">
            <a:off x="1111250" y="411162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1" name="Line 17"/>
          <p:cNvSpPr>
            <a:spLocks noChangeShapeType="1"/>
          </p:cNvSpPr>
          <p:nvPr/>
        </p:nvSpPr>
        <p:spPr bwMode="auto">
          <a:xfrm flipH="1">
            <a:off x="1081088" y="386080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2" name="Rectangle 18"/>
          <p:cNvSpPr>
            <a:spLocks noChangeArrowheads="1"/>
          </p:cNvSpPr>
          <p:nvPr/>
        </p:nvSpPr>
        <p:spPr bwMode="auto">
          <a:xfrm>
            <a:off x="823913" y="375126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70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23" name="Line 19"/>
          <p:cNvSpPr>
            <a:spLocks noChangeShapeType="1"/>
          </p:cNvSpPr>
          <p:nvPr/>
        </p:nvSpPr>
        <p:spPr bwMode="auto">
          <a:xfrm flipH="1">
            <a:off x="1111250" y="360997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4" name="Line 20"/>
          <p:cNvSpPr>
            <a:spLocks noChangeShapeType="1"/>
          </p:cNvSpPr>
          <p:nvPr/>
        </p:nvSpPr>
        <p:spPr bwMode="auto">
          <a:xfrm flipH="1">
            <a:off x="1081088" y="335915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5" name="Rectangle 21"/>
          <p:cNvSpPr>
            <a:spLocks noChangeArrowheads="1"/>
          </p:cNvSpPr>
          <p:nvPr/>
        </p:nvSpPr>
        <p:spPr bwMode="auto">
          <a:xfrm>
            <a:off x="823913" y="324961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80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26" name="Line 22"/>
          <p:cNvSpPr>
            <a:spLocks noChangeShapeType="1"/>
          </p:cNvSpPr>
          <p:nvPr/>
        </p:nvSpPr>
        <p:spPr bwMode="auto">
          <a:xfrm flipH="1">
            <a:off x="1111250" y="310832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7" name="Line 23"/>
          <p:cNvSpPr>
            <a:spLocks noChangeShapeType="1"/>
          </p:cNvSpPr>
          <p:nvPr/>
        </p:nvSpPr>
        <p:spPr bwMode="auto">
          <a:xfrm flipH="1">
            <a:off x="1081088" y="285750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28" name="Rectangle 24"/>
          <p:cNvSpPr>
            <a:spLocks noChangeArrowheads="1"/>
          </p:cNvSpPr>
          <p:nvPr/>
        </p:nvSpPr>
        <p:spPr bwMode="auto">
          <a:xfrm>
            <a:off x="823913" y="2747963"/>
            <a:ext cx="2270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90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29" name="Line 25"/>
          <p:cNvSpPr>
            <a:spLocks noChangeShapeType="1"/>
          </p:cNvSpPr>
          <p:nvPr/>
        </p:nvSpPr>
        <p:spPr bwMode="auto">
          <a:xfrm flipH="1">
            <a:off x="1111250" y="260667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0" name="Line 26"/>
          <p:cNvSpPr>
            <a:spLocks noChangeShapeType="1"/>
          </p:cNvSpPr>
          <p:nvPr/>
        </p:nvSpPr>
        <p:spPr bwMode="auto">
          <a:xfrm flipH="1">
            <a:off x="1081088" y="235585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1" name="Rectangle 27"/>
          <p:cNvSpPr>
            <a:spLocks noChangeArrowheads="1"/>
          </p:cNvSpPr>
          <p:nvPr/>
        </p:nvSpPr>
        <p:spPr bwMode="auto">
          <a:xfrm>
            <a:off x="733425" y="2246313"/>
            <a:ext cx="3413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100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32" name="Line 28"/>
          <p:cNvSpPr>
            <a:spLocks noChangeShapeType="1"/>
          </p:cNvSpPr>
          <p:nvPr/>
        </p:nvSpPr>
        <p:spPr bwMode="auto">
          <a:xfrm flipH="1">
            <a:off x="1111250" y="210502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3" name="Line 29"/>
          <p:cNvSpPr>
            <a:spLocks noChangeShapeType="1"/>
          </p:cNvSpPr>
          <p:nvPr/>
        </p:nvSpPr>
        <p:spPr bwMode="auto">
          <a:xfrm flipH="1">
            <a:off x="1081088" y="185420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4" name="Rectangle 30"/>
          <p:cNvSpPr>
            <a:spLocks noChangeArrowheads="1"/>
          </p:cNvSpPr>
          <p:nvPr/>
        </p:nvSpPr>
        <p:spPr bwMode="auto">
          <a:xfrm>
            <a:off x="733425" y="1744663"/>
            <a:ext cx="3302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110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35" name="Line 31"/>
          <p:cNvSpPr>
            <a:spLocks noChangeShapeType="1"/>
          </p:cNvSpPr>
          <p:nvPr/>
        </p:nvSpPr>
        <p:spPr bwMode="auto">
          <a:xfrm flipH="1">
            <a:off x="1111250" y="1603375"/>
            <a:ext cx="30163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6" name="Line 32"/>
          <p:cNvSpPr>
            <a:spLocks noChangeShapeType="1"/>
          </p:cNvSpPr>
          <p:nvPr/>
        </p:nvSpPr>
        <p:spPr bwMode="auto">
          <a:xfrm flipH="1">
            <a:off x="1081088" y="1352550"/>
            <a:ext cx="6032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37" name="Rectangle 33"/>
          <p:cNvSpPr>
            <a:spLocks noChangeArrowheads="1"/>
          </p:cNvSpPr>
          <p:nvPr/>
        </p:nvSpPr>
        <p:spPr bwMode="auto">
          <a:xfrm>
            <a:off x="733425" y="1243013"/>
            <a:ext cx="3413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120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38" name="Rectangle 49"/>
          <p:cNvSpPr>
            <a:spLocks noChangeArrowheads="1"/>
          </p:cNvSpPr>
          <p:nvPr/>
        </p:nvSpPr>
        <p:spPr bwMode="auto">
          <a:xfrm>
            <a:off x="1141413" y="1352550"/>
            <a:ext cx="4306887" cy="40132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39" name="Line 50"/>
          <p:cNvSpPr>
            <a:spLocks noChangeShapeType="1"/>
          </p:cNvSpPr>
          <p:nvPr/>
        </p:nvSpPr>
        <p:spPr bwMode="auto">
          <a:xfrm flipV="1">
            <a:off x="1141413" y="3276600"/>
            <a:ext cx="4287837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0" name="Line 51"/>
          <p:cNvSpPr>
            <a:spLocks noChangeShapeType="1"/>
          </p:cNvSpPr>
          <p:nvPr/>
        </p:nvSpPr>
        <p:spPr bwMode="auto">
          <a:xfrm>
            <a:off x="1141413" y="4332288"/>
            <a:ext cx="711200" cy="1587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1" name="Line 52"/>
          <p:cNvSpPr>
            <a:spLocks noChangeShapeType="1"/>
          </p:cNvSpPr>
          <p:nvPr/>
        </p:nvSpPr>
        <p:spPr bwMode="auto">
          <a:xfrm>
            <a:off x="1141413" y="4332288"/>
            <a:ext cx="361950" cy="812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2" name="Line 53"/>
          <p:cNvSpPr>
            <a:spLocks noChangeShapeType="1"/>
          </p:cNvSpPr>
          <p:nvPr/>
        </p:nvSpPr>
        <p:spPr bwMode="auto">
          <a:xfrm flipV="1">
            <a:off x="1503363" y="4332288"/>
            <a:ext cx="349250" cy="812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3" name="Line 54"/>
          <p:cNvSpPr>
            <a:spLocks noChangeShapeType="1"/>
          </p:cNvSpPr>
          <p:nvPr/>
        </p:nvSpPr>
        <p:spPr bwMode="auto">
          <a:xfrm flipH="1" flipV="1">
            <a:off x="1503363" y="3519488"/>
            <a:ext cx="349250" cy="812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4" name="Line 55"/>
          <p:cNvSpPr>
            <a:spLocks noChangeShapeType="1"/>
          </p:cNvSpPr>
          <p:nvPr/>
        </p:nvSpPr>
        <p:spPr bwMode="auto">
          <a:xfrm flipH="1">
            <a:off x="1141413" y="3519488"/>
            <a:ext cx="361950" cy="812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5" name="Line 56"/>
          <p:cNvSpPr>
            <a:spLocks noChangeShapeType="1"/>
          </p:cNvSpPr>
          <p:nvPr/>
        </p:nvSpPr>
        <p:spPr bwMode="auto">
          <a:xfrm>
            <a:off x="1392238" y="3751263"/>
            <a:ext cx="211137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6" name="Line 57"/>
          <p:cNvSpPr>
            <a:spLocks noChangeShapeType="1"/>
          </p:cNvSpPr>
          <p:nvPr/>
        </p:nvSpPr>
        <p:spPr bwMode="auto">
          <a:xfrm>
            <a:off x="1392238" y="4903788"/>
            <a:ext cx="211137" cy="1587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7" name="Line 58"/>
          <p:cNvSpPr>
            <a:spLocks noChangeShapeType="1"/>
          </p:cNvSpPr>
          <p:nvPr/>
        </p:nvSpPr>
        <p:spPr bwMode="auto">
          <a:xfrm>
            <a:off x="2119313" y="3048000"/>
            <a:ext cx="3298825" cy="1588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8" name="Line 59"/>
          <p:cNvSpPr>
            <a:spLocks noChangeShapeType="1"/>
          </p:cNvSpPr>
          <p:nvPr/>
        </p:nvSpPr>
        <p:spPr bwMode="auto">
          <a:xfrm>
            <a:off x="2119313" y="3048000"/>
            <a:ext cx="1655762" cy="3810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49" name="Line 60"/>
          <p:cNvSpPr>
            <a:spLocks noChangeShapeType="1"/>
          </p:cNvSpPr>
          <p:nvPr/>
        </p:nvSpPr>
        <p:spPr bwMode="auto">
          <a:xfrm flipV="1">
            <a:off x="3775075" y="3048000"/>
            <a:ext cx="1643063" cy="3810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0" name="Line 61"/>
          <p:cNvSpPr>
            <a:spLocks noChangeShapeType="1"/>
          </p:cNvSpPr>
          <p:nvPr/>
        </p:nvSpPr>
        <p:spPr bwMode="auto">
          <a:xfrm flipH="1" flipV="1">
            <a:off x="3775075" y="2676525"/>
            <a:ext cx="1643063" cy="37147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1" name="Line 62"/>
          <p:cNvSpPr>
            <a:spLocks noChangeShapeType="1"/>
          </p:cNvSpPr>
          <p:nvPr/>
        </p:nvSpPr>
        <p:spPr bwMode="auto">
          <a:xfrm flipH="1">
            <a:off x="2119313" y="2676525"/>
            <a:ext cx="1655762" cy="37147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2" name="Line 63"/>
          <p:cNvSpPr>
            <a:spLocks noChangeShapeType="1"/>
          </p:cNvSpPr>
          <p:nvPr/>
        </p:nvSpPr>
        <p:spPr bwMode="auto">
          <a:xfrm>
            <a:off x="3286125" y="2787650"/>
            <a:ext cx="963613" cy="1588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3" name="Line 64"/>
          <p:cNvSpPr>
            <a:spLocks noChangeShapeType="1"/>
          </p:cNvSpPr>
          <p:nvPr/>
        </p:nvSpPr>
        <p:spPr bwMode="auto">
          <a:xfrm>
            <a:off x="3286125" y="3319463"/>
            <a:ext cx="963613" cy="1587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4" name="Freeform 65"/>
          <p:cNvSpPr>
            <a:spLocks/>
          </p:cNvSpPr>
          <p:nvPr/>
        </p:nvSpPr>
        <p:spPr bwMode="auto">
          <a:xfrm>
            <a:off x="3738563" y="2998788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5" name="Freeform 66"/>
          <p:cNvSpPr>
            <a:spLocks/>
          </p:cNvSpPr>
          <p:nvPr/>
        </p:nvSpPr>
        <p:spPr bwMode="auto">
          <a:xfrm>
            <a:off x="3738563" y="223520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6" name="Freeform 67"/>
          <p:cNvSpPr>
            <a:spLocks/>
          </p:cNvSpPr>
          <p:nvPr/>
        </p:nvSpPr>
        <p:spPr bwMode="auto">
          <a:xfrm>
            <a:off x="3738563" y="3440113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7" name="Freeform 68"/>
          <p:cNvSpPr>
            <a:spLocks/>
          </p:cNvSpPr>
          <p:nvPr/>
        </p:nvSpPr>
        <p:spPr bwMode="auto">
          <a:xfrm>
            <a:off x="3738563" y="3609975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8" name="Freeform 69"/>
          <p:cNvSpPr>
            <a:spLocks/>
          </p:cNvSpPr>
          <p:nvPr/>
        </p:nvSpPr>
        <p:spPr bwMode="auto">
          <a:xfrm>
            <a:off x="3738563" y="199390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59" name="Freeform 70"/>
          <p:cNvSpPr>
            <a:spLocks/>
          </p:cNvSpPr>
          <p:nvPr/>
        </p:nvSpPr>
        <p:spPr bwMode="auto">
          <a:xfrm>
            <a:off x="3738563" y="3148013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0" name="Freeform 71"/>
          <p:cNvSpPr>
            <a:spLocks/>
          </p:cNvSpPr>
          <p:nvPr/>
        </p:nvSpPr>
        <p:spPr bwMode="auto">
          <a:xfrm>
            <a:off x="3738563" y="3338513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1" name="Freeform 72"/>
          <p:cNvSpPr>
            <a:spLocks/>
          </p:cNvSpPr>
          <p:nvPr/>
        </p:nvSpPr>
        <p:spPr bwMode="auto">
          <a:xfrm>
            <a:off x="3738563" y="5126038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2" name="Freeform 73"/>
          <p:cNvSpPr>
            <a:spLocks/>
          </p:cNvSpPr>
          <p:nvPr/>
        </p:nvSpPr>
        <p:spPr bwMode="auto">
          <a:xfrm>
            <a:off x="3738563" y="1963738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3" name="Freeform 74"/>
          <p:cNvSpPr>
            <a:spLocks/>
          </p:cNvSpPr>
          <p:nvPr/>
        </p:nvSpPr>
        <p:spPr bwMode="auto">
          <a:xfrm>
            <a:off x="3738563" y="354965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4" name="Freeform 75"/>
          <p:cNvSpPr>
            <a:spLocks/>
          </p:cNvSpPr>
          <p:nvPr/>
        </p:nvSpPr>
        <p:spPr bwMode="auto">
          <a:xfrm>
            <a:off x="3738563" y="3189288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5" name="Freeform 76"/>
          <p:cNvSpPr>
            <a:spLocks/>
          </p:cNvSpPr>
          <p:nvPr/>
        </p:nvSpPr>
        <p:spPr bwMode="auto">
          <a:xfrm>
            <a:off x="3738563" y="3941763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6" name="Freeform 77"/>
          <p:cNvSpPr>
            <a:spLocks/>
          </p:cNvSpPr>
          <p:nvPr/>
        </p:nvSpPr>
        <p:spPr bwMode="auto">
          <a:xfrm>
            <a:off x="3738563" y="4041775"/>
            <a:ext cx="49212" cy="49213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7" name="Freeform 78"/>
          <p:cNvSpPr>
            <a:spLocks/>
          </p:cNvSpPr>
          <p:nvPr/>
        </p:nvSpPr>
        <p:spPr bwMode="auto">
          <a:xfrm>
            <a:off x="3738563" y="2676525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8" name="Freeform 79"/>
          <p:cNvSpPr>
            <a:spLocks/>
          </p:cNvSpPr>
          <p:nvPr/>
        </p:nvSpPr>
        <p:spPr bwMode="auto">
          <a:xfrm>
            <a:off x="3738563" y="3679825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69" name="Freeform 80"/>
          <p:cNvSpPr>
            <a:spLocks/>
          </p:cNvSpPr>
          <p:nvPr/>
        </p:nvSpPr>
        <p:spPr bwMode="auto">
          <a:xfrm>
            <a:off x="3738563" y="4162425"/>
            <a:ext cx="49212" cy="49213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0" name="Freeform 81"/>
          <p:cNvSpPr>
            <a:spLocks/>
          </p:cNvSpPr>
          <p:nvPr/>
        </p:nvSpPr>
        <p:spPr bwMode="auto">
          <a:xfrm>
            <a:off x="3738563" y="285750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1" name="Freeform 82"/>
          <p:cNvSpPr>
            <a:spLocks/>
          </p:cNvSpPr>
          <p:nvPr/>
        </p:nvSpPr>
        <p:spPr bwMode="auto">
          <a:xfrm>
            <a:off x="3738563" y="1712913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2" name="Freeform 83"/>
          <p:cNvSpPr>
            <a:spLocks/>
          </p:cNvSpPr>
          <p:nvPr/>
        </p:nvSpPr>
        <p:spPr bwMode="auto">
          <a:xfrm>
            <a:off x="3738563" y="1373188"/>
            <a:ext cx="49212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3" name="Freeform 84"/>
          <p:cNvSpPr>
            <a:spLocks/>
          </p:cNvSpPr>
          <p:nvPr/>
        </p:nvSpPr>
        <p:spPr bwMode="auto">
          <a:xfrm>
            <a:off x="3738563" y="261620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4" name="Freeform 85"/>
          <p:cNvSpPr>
            <a:spLocks/>
          </p:cNvSpPr>
          <p:nvPr/>
        </p:nvSpPr>
        <p:spPr bwMode="auto">
          <a:xfrm>
            <a:off x="3738563" y="2425700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5" name="Freeform 86"/>
          <p:cNvSpPr>
            <a:spLocks/>
          </p:cNvSpPr>
          <p:nvPr/>
        </p:nvSpPr>
        <p:spPr bwMode="auto">
          <a:xfrm>
            <a:off x="3738563" y="1603375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6" name="Freeform 87"/>
          <p:cNvSpPr>
            <a:spLocks/>
          </p:cNvSpPr>
          <p:nvPr/>
        </p:nvSpPr>
        <p:spPr bwMode="auto">
          <a:xfrm>
            <a:off x="3738563" y="3830638"/>
            <a:ext cx="49212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7" name="Freeform 88"/>
          <p:cNvSpPr>
            <a:spLocks/>
          </p:cNvSpPr>
          <p:nvPr/>
        </p:nvSpPr>
        <p:spPr bwMode="auto">
          <a:xfrm>
            <a:off x="1473200" y="4241800"/>
            <a:ext cx="49213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8" name="Freeform 89"/>
          <p:cNvSpPr>
            <a:spLocks/>
          </p:cNvSpPr>
          <p:nvPr/>
        </p:nvSpPr>
        <p:spPr bwMode="auto">
          <a:xfrm>
            <a:off x="1473200" y="4352925"/>
            <a:ext cx="49213" cy="49213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79" name="Freeform 90"/>
          <p:cNvSpPr>
            <a:spLocks/>
          </p:cNvSpPr>
          <p:nvPr/>
        </p:nvSpPr>
        <p:spPr bwMode="auto">
          <a:xfrm>
            <a:off x="1473200" y="4975225"/>
            <a:ext cx="49213" cy="49213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80" name="Freeform 91"/>
          <p:cNvSpPr>
            <a:spLocks/>
          </p:cNvSpPr>
          <p:nvPr/>
        </p:nvSpPr>
        <p:spPr bwMode="auto">
          <a:xfrm>
            <a:off x="1473200" y="4192588"/>
            <a:ext cx="49213" cy="49212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81" name="Freeform 92"/>
          <p:cNvSpPr>
            <a:spLocks/>
          </p:cNvSpPr>
          <p:nvPr/>
        </p:nvSpPr>
        <p:spPr bwMode="auto">
          <a:xfrm>
            <a:off x="1473200" y="3730625"/>
            <a:ext cx="49213" cy="50800"/>
          </a:xfrm>
          <a:custGeom>
            <a:avLst/>
            <a:gdLst>
              <a:gd name="T0" fmla="*/ 2147483647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0 w 40"/>
              <a:gd name="T9" fmla="*/ 2147483647 h 40"/>
              <a:gd name="T10" fmla="*/ 2147483647 w 40"/>
              <a:gd name="T11" fmla="*/ 2147483647 h 40"/>
              <a:gd name="T12" fmla="*/ 2147483647 w 40"/>
              <a:gd name="T13" fmla="*/ 0 h 40"/>
              <a:gd name="T14" fmla="*/ 2147483647 w 40"/>
              <a:gd name="T15" fmla="*/ 2147483647 h 40"/>
              <a:gd name="T16" fmla="*/ 2147483647 w 40"/>
              <a:gd name="T17" fmla="*/ 2147483647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40"/>
              <a:gd name="T29" fmla="*/ 40 w 40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40">
                <a:moveTo>
                  <a:pt x="40" y="24"/>
                </a:moveTo>
                <a:lnTo>
                  <a:pt x="32" y="32"/>
                </a:lnTo>
                <a:lnTo>
                  <a:pt x="24" y="40"/>
                </a:lnTo>
                <a:lnTo>
                  <a:pt x="8" y="32"/>
                </a:lnTo>
                <a:lnTo>
                  <a:pt x="0" y="24"/>
                </a:lnTo>
                <a:lnTo>
                  <a:pt x="8" y="8"/>
                </a:lnTo>
                <a:lnTo>
                  <a:pt x="24" y="0"/>
                </a:lnTo>
                <a:lnTo>
                  <a:pt x="32" y="8"/>
                </a:lnTo>
                <a:lnTo>
                  <a:pt x="40" y="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82" name="Rectangle 93"/>
          <p:cNvSpPr>
            <a:spLocks noChangeArrowheads="1"/>
          </p:cNvSpPr>
          <p:nvPr/>
        </p:nvSpPr>
        <p:spPr bwMode="auto">
          <a:xfrm>
            <a:off x="1146175" y="1357313"/>
            <a:ext cx="4292600" cy="40036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83" name="Line 94"/>
          <p:cNvSpPr>
            <a:spLocks noChangeShapeType="1"/>
          </p:cNvSpPr>
          <p:nvPr/>
        </p:nvSpPr>
        <p:spPr bwMode="auto">
          <a:xfrm>
            <a:off x="1852613" y="5365750"/>
            <a:ext cx="1587" cy="50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084" name="Rectangle 95"/>
          <p:cNvSpPr>
            <a:spLocks noChangeArrowheads="1"/>
          </p:cNvSpPr>
          <p:nvPr/>
        </p:nvSpPr>
        <p:spPr bwMode="auto">
          <a:xfrm>
            <a:off x="1301750" y="5376863"/>
            <a:ext cx="5111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None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85" name="Rectangle 96"/>
          <p:cNvSpPr>
            <a:spLocks noChangeArrowheads="1"/>
          </p:cNvSpPr>
          <p:nvPr/>
        </p:nvSpPr>
        <p:spPr bwMode="auto">
          <a:xfrm>
            <a:off x="3208338" y="5376863"/>
            <a:ext cx="7508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Present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086" name="Rectangle 97"/>
          <p:cNvSpPr>
            <a:spLocks noChangeArrowheads="1"/>
          </p:cNvSpPr>
          <p:nvPr/>
        </p:nvSpPr>
        <p:spPr bwMode="auto">
          <a:xfrm>
            <a:off x="1512888" y="5683250"/>
            <a:ext cx="33353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Microvascular Hyperplasia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2" name="Title 111"/>
          <p:cNvSpPr>
            <a:spLocks noGrp="1"/>
          </p:cNvSpPr>
          <p:nvPr>
            <p:ph type="title"/>
          </p:nvPr>
        </p:nvSpPr>
        <p:spPr>
          <a:xfrm>
            <a:off x="323850" y="150813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ea typeface="+mj-ea"/>
                <a:cs typeface="+mj-cs"/>
              </a:rPr>
              <a:t>Tumor Size and Microvascular Hyperplasia</a:t>
            </a:r>
            <a:endParaRPr lang="en-US" sz="3200" b="1" dirty="0">
              <a:ea typeface="+mj-ea"/>
              <a:cs typeface="+mj-cs"/>
            </a:endParaRPr>
          </a:p>
        </p:txBody>
      </p:sp>
      <p:sp>
        <p:nvSpPr>
          <p:cNvPr id="113" name="Content Placeholder 2"/>
          <p:cNvSpPr txBox="1">
            <a:spLocks/>
          </p:cNvSpPr>
          <p:nvPr/>
        </p:nvSpPr>
        <p:spPr>
          <a:xfrm>
            <a:off x="1209675" y="1362075"/>
            <a:ext cx="2609850" cy="78105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b="1" kern="0" dirty="0">
                <a:solidFill>
                  <a:schemeClr val="bg1"/>
                </a:solidFill>
                <a:latin typeface="+mn-lt"/>
              </a:rPr>
              <a:t>p = 0.007</a:t>
            </a:r>
          </a:p>
        </p:txBody>
      </p:sp>
      <p:sp>
        <p:nvSpPr>
          <p:cNvPr id="114" name="Content Placeholder 2"/>
          <p:cNvSpPr txBox="1">
            <a:spLocks/>
          </p:cNvSpPr>
          <p:nvPr/>
        </p:nvSpPr>
        <p:spPr>
          <a:xfrm>
            <a:off x="1824038" y="4165600"/>
            <a:ext cx="1014412" cy="32861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sz="1600" kern="0" dirty="0">
                <a:solidFill>
                  <a:schemeClr val="bg1"/>
                </a:solidFill>
                <a:latin typeface="+mn-lt"/>
              </a:rPr>
              <a:t>61 mm</a:t>
            </a:r>
          </a:p>
        </p:txBody>
      </p:sp>
      <p:sp>
        <p:nvSpPr>
          <p:cNvPr id="115" name="Content Placeholder 2"/>
          <p:cNvSpPr txBox="1">
            <a:spLocks/>
          </p:cNvSpPr>
          <p:nvPr/>
        </p:nvSpPr>
        <p:spPr>
          <a:xfrm>
            <a:off x="1392238" y="2852738"/>
            <a:ext cx="914400" cy="319087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sz="1600" kern="0" dirty="0">
                <a:solidFill>
                  <a:schemeClr val="bg1"/>
                </a:solidFill>
                <a:latin typeface="+mn-lt"/>
              </a:rPr>
              <a:t>86 mm</a:t>
            </a:r>
          </a:p>
        </p:txBody>
      </p:sp>
      <p:sp>
        <p:nvSpPr>
          <p:cNvPr id="83" name="Content Placeholder 2"/>
          <p:cNvSpPr txBox="1">
            <a:spLocks/>
          </p:cNvSpPr>
          <p:nvPr/>
        </p:nvSpPr>
        <p:spPr bwMode="auto">
          <a:xfrm>
            <a:off x="5600700" y="1333500"/>
            <a:ext cx="3162300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Significant difference in the means of lesion size of tumors without versus tumors with microvascular hyperplasia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Ongoing Work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Quantitative image analysis</a:t>
            </a:r>
          </a:p>
          <a:p>
            <a:pPr lvl="1"/>
            <a:r>
              <a:rPr lang="en-US" dirty="0"/>
              <a:t>Volumes</a:t>
            </a:r>
          </a:p>
          <a:p>
            <a:pPr lvl="1"/>
            <a:r>
              <a:rPr lang="en-US" dirty="0"/>
              <a:t>Morphology</a:t>
            </a:r>
            <a:endParaRPr lang="en-US" dirty="0" smtClean="0"/>
          </a:p>
          <a:p>
            <a:pPr lvl="1"/>
            <a:r>
              <a:rPr lang="en-US" dirty="0" smtClean="0"/>
              <a:t>Perfusion</a:t>
            </a:r>
          </a:p>
          <a:p>
            <a:pPr lvl="1"/>
            <a:r>
              <a:rPr lang="en-US" dirty="0"/>
              <a:t>DTI</a:t>
            </a:r>
          </a:p>
          <a:p>
            <a:r>
              <a:rPr lang="en-US" dirty="0"/>
              <a:t>Analysis of more images and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409700"/>
            <a:ext cx="8229600" cy="4114800"/>
          </a:xfrm>
        </p:spPr>
        <p:txBody>
          <a:bodyPr/>
          <a:lstStyle/>
          <a:p>
            <a:r>
              <a:rPr lang="en-US" sz="2400" dirty="0" smtClean="0"/>
              <a:t>Association between Proneural subtype of glioblastoma and a smaller proportion of tumor enhancement</a:t>
            </a:r>
          </a:p>
          <a:p>
            <a:endParaRPr lang="en-US" sz="2400" dirty="0" smtClean="0"/>
          </a:p>
          <a:p>
            <a:r>
              <a:rPr lang="en-US" sz="2400" dirty="0" smtClean="0"/>
              <a:t>Larger tumor size and larger proportion of necrosis (derived from MR images) may be predictive of microvascular hyperplasia. </a:t>
            </a:r>
          </a:p>
          <a:p>
            <a:pPr lvl="1"/>
            <a:r>
              <a:rPr lang="en-US" sz="2000" dirty="0" smtClean="0"/>
              <a:t>Supports the observation that hypoxia related to necrosis induces </a:t>
            </a:r>
            <a:r>
              <a:rPr lang="en-US" sz="2000" dirty="0" err="1" smtClean="0"/>
              <a:t>microvascular</a:t>
            </a:r>
            <a:r>
              <a:rPr lang="en-US" sz="2000" dirty="0" smtClean="0"/>
              <a:t> hyperplasia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MRI may provide a noninvasive means of assessing gene expression subtype and histopathologic features for predicting prognosis and response to 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TCGA </a:t>
            </a:r>
            <a:r>
              <a:rPr lang="en-US" dirty="0" err="1" smtClean="0"/>
              <a:t>Glioma</a:t>
            </a:r>
            <a:r>
              <a:rPr lang="en-US" dirty="0" smtClean="0"/>
              <a:t> Research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Tuesday, 3:46 pm, Ballroom 6 B/C</a:t>
            </a:r>
          </a:p>
          <a:p>
            <a:pPr lvl="1"/>
            <a:r>
              <a:rPr lang="en-US" sz="2400" dirty="0" smtClean="0"/>
              <a:t>Methodology for </a:t>
            </a:r>
            <a:r>
              <a:rPr lang="en-US" sz="2400" dirty="0" err="1" smtClean="0"/>
              <a:t>Multireader</a:t>
            </a:r>
            <a:r>
              <a:rPr lang="en-US" sz="2400" dirty="0" smtClean="0"/>
              <a:t> Assessment of MR Imaging Features of </a:t>
            </a:r>
            <a:r>
              <a:rPr lang="en-US" sz="2400" dirty="0" err="1" smtClean="0"/>
              <a:t>Gliomas</a:t>
            </a:r>
            <a:r>
              <a:rPr lang="en-US" sz="2400" dirty="0" smtClean="0"/>
              <a:t> in Clinical Trials</a:t>
            </a:r>
          </a:p>
          <a:p>
            <a:r>
              <a:rPr lang="en-US" sz="2800" dirty="0" smtClean="0"/>
              <a:t>Thursday, 1:39 pm, Ballroom 6 B/C</a:t>
            </a:r>
          </a:p>
          <a:p>
            <a:pPr lvl="1"/>
            <a:r>
              <a:rPr lang="en-US" sz="2400" dirty="0" smtClean="0"/>
              <a:t>Prediction of Glioblastoma </a:t>
            </a:r>
            <a:r>
              <a:rPr lang="en-US" sz="2400" dirty="0" err="1" smtClean="0"/>
              <a:t>Multiforme</a:t>
            </a:r>
            <a:r>
              <a:rPr lang="en-US" sz="2400" dirty="0" smtClean="0"/>
              <a:t> Patient Survival Using MR Image Features and Gene Expression</a:t>
            </a:r>
          </a:p>
          <a:p>
            <a:r>
              <a:rPr lang="en-US" sz="2800" dirty="0" smtClean="0"/>
              <a:t>Thursday, 2:11 pm, Room 606-609</a:t>
            </a:r>
          </a:p>
          <a:p>
            <a:pPr lvl="1"/>
            <a:r>
              <a:rPr lang="en-US" sz="2400" dirty="0" smtClean="0"/>
              <a:t>Associations between MR Imaging and Genomic Features of Glioblastomas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0225" y="7635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Associations between MR Imaging Features, Gene Expression Subtype, and Histopathologic Features of Glioblastomas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0483" name="Content Placeholder 6"/>
          <p:cNvSpPr>
            <a:spLocks noGrp="1"/>
          </p:cNvSpPr>
          <p:nvPr>
            <p:ph idx="1"/>
          </p:nvPr>
        </p:nvSpPr>
        <p:spPr>
          <a:xfrm>
            <a:off x="495300" y="2593975"/>
            <a:ext cx="8224838" cy="3894138"/>
          </a:xfrm>
        </p:spPr>
        <p:txBody>
          <a:bodyPr/>
          <a:lstStyle/>
          <a:p>
            <a:r>
              <a:rPr lang="en-US" sz="2000" dirty="0" smtClean="0"/>
              <a:t>Emory University </a:t>
            </a:r>
          </a:p>
          <a:p>
            <a:pPr lvl="1"/>
            <a:r>
              <a:rPr lang="en-US" sz="1800" dirty="0" smtClean="0"/>
              <a:t>Department of Radiology and Imaging Sciences</a:t>
            </a:r>
          </a:p>
          <a:p>
            <a:pPr lvl="1"/>
            <a:r>
              <a:rPr lang="en-US" sz="1800" dirty="0" smtClean="0"/>
              <a:t>Department of Pathology</a:t>
            </a:r>
          </a:p>
          <a:p>
            <a:pPr lvl="1"/>
            <a:r>
              <a:rPr lang="en-US" sz="1800" dirty="0" smtClean="0"/>
              <a:t>Department of Biomedical Informatics</a:t>
            </a:r>
          </a:p>
          <a:p>
            <a:r>
              <a:rPr lang="en-US" sz="2000" dirty="0" smtClean="0"/>
              <a:t>Thomas Jefferson University, Department of Radiology </a:t>
            </a:r>
          </a:p>
          <a:p>
            <a:r>
              <a:rPr lang="en-US" sz="2000" dirty="0" smtClean="0"/>
              <a:t>University of Virginia, Department of Radiology and Medical Imaging</a:t>
            </a:r>
          </a:p>
          <a:p>
            <a:r>
              <a:rPr lang="en-US" sz="2000" dirty="0" smtClean="0"/>
              <a:t>NCI / NIH</a:t>
            </a:r>
          </a:p>
          <a:p>
            <a:r>
              <a:rPr lang="en-US" sz="2000" dirty="0" smtClean="0"/>
              <a:t>SAIC-Frederick, Inc.</a:t>
            </a:r>
          </a:p>
          <a:p>
            <a:r>
              <a:rPr lang="en-US" sz="2000" dirty="0" smtClean="0"/>
              <a:t>Boston University, Department of Radiology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TCGA Glioma Research Group</a:t>
            </a:r>
            <a:endParaRPr lang="en-US" dirty="0"/>
          </a:p>
        </p:txBody>
      </p:sp>
      <p:sp>
        <p:nvSpPr>
          <p:cNvPr id="2150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358899"/>
            <a:ext cx="4829196" cy="4481391"/>
          </a:xfrm>
        </p:spPr>
        <p:txBody>
          <a:bodyPr/>
          <a:lstStyle/>
          <a:p>
            <a:r>
              <a:rPr lang="en-US" sz="1800" dirty="0" smtClean="0"/>
              <a:t>Hwang, S.N.</a:t>
            </a:r>
            <a:r>
              <a:rPr lang="en-US" sz="1800" baseline="30000" dirty="0" smtClean="0"/>
              <a:t>1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Holder, C.A.</a:t>
            </a:r>
            <a:r>
              <a:rPr lang="en-US" sz="1800" baseline="30000" dirty="0" smtClean="0"/>
              <a:t>1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Clifford, R.J.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Huang, E.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Hammoud, D.</a:t>
            </a:r>
            <a:r>
              <a:rPr lang="en-US" sz="1800" baseline="30000" dirty="0" smtClean="0"/>
              <a:t> 3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Nicolasjilwan, M.</a:t>
            </a:r>
            <a:r>
              <a:rPr lang="en-US" sz="1800" baseline="30000" dirty="0" smtClean="0"/>
              <a:t>4</a:t>
            </a:r>
            <a:endParaRPr lang="en-US" sz="1800" dirty="0" smtClean="0"/>
          </a:p>
          <a:p>
            <a:r>
              <a:rPr lang="en-US" sz="1800" dirty="0" smtClean="0"/>
              <a:t>Raghavan, P.</a:t>
            </a:r>
            <a:r>
              <a:rPr lang="en-US" sz="1800" baseline="30000" dirty="0" smtClean="0"/>
              <a:t>4</a:t>
            </a:r>
            <a:endParaRPr lang="en-US" sz="1800" dirty="0" smtClean="0"/>
          </a:p>
          <a:p>
            <a:r>
              <a:rPr lang="en-US" sz="1800" dirty="0" smtClean="0"/>
              <a:t>Wintermark, M.</a:t>
            </a:r>
            <a:r>
              <a:rPr lang="en-US" sz="1800" baseline="30000" dirty="0" smtClean="0"/>
              <a:t>4</a:t>
            </a:r>
            <a:endParaRPr lang="en-US" sz="1800" dirty="0" smtClean="0"/>
          </a:p>
          <a:p>
            <a:r>
              <a:rPr lang="en-US" sz="1800" dirty="0" smtClean="0"/>
              <a:t>Gutman, D.A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Moreno, C.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Cooper, L.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Freymann, J.</a:t>
            </a:r>
            <a:r>
              <a:rPr lang="en-US" sz="1800" baseline="30000" dirty="0" smtClean="0"/>
              <a:t>5</a:t>
            </a:r>
            <a:endParaRPr lang="en-US" sz="1800" dirty="0" smtClean="0"/>
          </a:p>
          <a:p>
            <a:r>
              <a:rPr lang="en-US" sz="1800" dirty="0" smtClean="0"/>
              <a:t>Kirby, J.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</a:t>
            </a:r>
          </a:p>
        </p:txBody>
      </p:sp>
      <p:sp>
        <p:nvSpPr>
          <p:cNvPr id="21508" name="Content Placeholder 7"/>
          <p:cNvSpPr>
            <a:spLocks noGrp="1"/>
          </p:cNvSpPr>
          <p:nvPr>
            <p:ph sz="half" idx="2"/>
          </p:nvPr>
        </p:nvSpPr>
        <p:spPr>
          <a:xfrm>
            <a:off x="2809875" y="1368425"/>
            <a:ext cx="2593975" cy="4114800"/>
          </a:xfrm>
        </p:spPr>
        <p:txBody>
          <a:bodyPr/>
          <a:lstStyle/>
          <a:p>
            <a:r>
              <a:rPr lang="en-US" sz="1800" dirty="0" smtClean="0"/>
              <a:t>Krishnan, A.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Dehkharghani, S.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Jaffe, C.C.</a:t>
            </a:r>
            <a:r>
              <a:rPr lang="en-US" sz="1800" baseline="30000" dirty="0" smtClean="0"/>
              <a:t>6</a:t>
            </a:r>
            <a:endParaRPr lang="en-US" sz="1800" dirty="0" smtClean="0"/>
          </a:p>
          <a:p>
            <a:r>
              <a:rPr lang="en-US" sz="1800" dirty="0" smtClean="0"/>
              <a:t>Saltz, J.H.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Flanders, A.E.</a:t>
            </a:r>
            <a:r>
              <a:rPr lang="en-US" sz="1800" baseline="30000" dirty="0" smtClean="0"/>
              <a:t> 7</a:t>
            </a:r>
            <a:endParaRPr lang="en-US" sz="1800" dirty="0" smtClean="0"/>
          </a:p>
          <a:p>
            <a:r>
              <a:rPr lang="en-US" sz="1800" dirty="0" smtClean="0"/>
              <a:t>Brat, D.J.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Buetow, K.H.</a:t>
            </a:r>
            <a:r>
              <a:rPr lang="en-US" sz="1800" baseline="30000" dirty="0" smtClean="0"/>
              <a:t>2</a:t>
            </a:r>
            <a:endParaRPr lang="en-US" sz="1800" dirty="0" smtClean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 bwMode="auto">
          <a:xfrm>
            <a:off x="5648325" y="1393825"/>
            <a:ext cx="38639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1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Emory University</a:t>
            </a:r>
            <a:endParaRPr lang="en-US" kern="0" baseline="30000" dirty="0">
              <a:solidFill>
                <a:schemeClr val="bg1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2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National Cancer Institute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3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National Institute of Health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4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University of Virginia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5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SAIC-Frederick, Inc.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6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Boston University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baseline="300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7</a:t>
            </a:r>
            <a:r>
              <a:rPr lang="en-US" kern="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Thomas Jefferson University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FF00"/>
              </a:buClr>
              <a:defRPr/>
            </a:pPr>
            <a:endParaRPr lang="en-US" kern="0" dirty="0">
              <a:solidFill>
                <a:schemeClr val="bg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2115" descr="SOM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1171" y="4151467"/>
            <a:ext cx="19859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5191" y="4190467"/>
            <a:ext cx="35941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1404" y="5069878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17305" y="5858334"/>
            <a:ext cx="1422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6344" y="5807167"/>
            <a:ext cx="248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240" y="5336458"/>
            <a:ext cx="17018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/>
              <a:t>Disclosures</a:t>
            </a:r>
            <a:endParaRPr lang="en-US" sz="4000" dirty="0"/>
          </a:p>
        </p:txBody>
      </p:sp>
      <p:sp>
        <p:nvSpPr>
          <p:cNvPr id="23555" name="Content Placeholder 7"/>
          <p:cNvSpPr>
            <a:spLocks noGrp="1"/>
          </p:cNvSpPr>
          <p:nvPr>
            <p:ph idx="1"/>
          </p:nvPr>
        </p:nvSpPr>
        <p:spPr>
          <a:xfrm>
            <a:off x="939800" y="1625600"/>
            <a:ext cx="7658100" cy="4114800"/>
          </a:xfrm>
        </p:spPr>
        <p:txBody>
          <a:bodyPr/>
          <a:lstStyle/>
          <a:p>
            <a:r>
              <a:rPr lang="en-US" dirty="0" smtClean="0"/>
              <a:t>No conflicts of interest to disclose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Specific Aims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4114800"/>
          </a:xfrm>
        </p:spPr>
        <p:txBody>
          <a:bodyPr/>
          <a:lstStyle/>
          <a:p>
            <a:r>
              <a:rPr lang="en-US" sz="2800" dirty="0" smtClean="0"/>
              <a:t>TCGA has accumulated a wealth of genomic, histopathologic, and imaging data for glioblastomas.</a:t>
            </a:r>
          </a:p>
          <a:p>
            <a:r>
              <a:rPr lang="en-US" sz="2800" dirty="0" smtClean="0"/>
              <a:t>Imaging findings may predict genomic and histopathologic features, providing noninvasive assessment of prognosis and response to therapy.</a:t>
            </a:r>
          </a:p>
          <a:p>
            <a:r>
              <a:rPr lang="en-US" sz="2800" dirty="0" smtClean="0"/>
              <a:t>Specific hypotheses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Imaging features predict gene expression subtype</a:t>
            </a:r>
          </a:p>
          <a:p>
            <a:pPr lvl="1"/>
            <a:r>
              <a:rPr lang="en-US" sz="2400" dirty="0"/>
              <a:t>Imaging features predict microvascularity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1800" y="261938"/>
            <a:ext cx="8229600" cy="881062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Background – TCGA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5603" name="Content Placeholder 5"/>
          <p:cNvSpPr>
            <a:spLocks noGrp="1"/>
          </p:cNvSpPr>
          <p:nvPr>
            <p:ph idx="1"/>
          </p:nvPr>
        </p:nvSpPr>
        <p:spPr>
          <a:xfrm>
            <a:off x="457200" y="2593975"/>
            <a:ext cx="8229600" cy="3590925"/>
          </a:xfrm>
        </p:spPr>
        <p:txBody>
          <a:bodyPr/>
          <a:lstStyle/>
          <a:p>
            <a:r>
              <a:rPr lang="en-US" sz="2400" dirty="0" smtClean="0"/>
              <a:t>Joint effort of the National Cancer Institute (NCI) and the National Human Genome Research Institute (NHGRI)</a:t>
            </a:r>
          </a:p>
          <a:p>
            <a:r>
              <a:rPr lang="en-US" sz="2400" dirty="0" smtClean="0"/>
              <a:t>Publicly available database for multiple types of tumors from different anatomic sites</a:t>
            </a:r>
          </a:p>
          <a:p>
            <a:pPr lvl="1"/>
            <a:r>
              <a:rPr lang="en-US" sz="2000" dirty="0" smtClean="0"/>
              <a:t>Pathology specimens</a:t>
            </a:r>
          </a:p>
          <a:p>
            <a:pPr lvl="1"/>
            <a:r>
              <a:rPr lang="en-US" sz="2000" dirty="0" smtClean="0"/>
              <a:t>Imaging</a:t>
            </a:r>
          </a:p>
          <a:p>
            <a:r>
              <a:rPr lang="en-US" sz="2400" dirty="0" smtClean="0"/>
              <a:t>Purpose: Advance the understanding of the molecular basis of cancer through the application of genome analysis technologies, histopathology, and imaging. </a:t>
            </a:r>
          </a:p>
        </p:txBody>
      </p:sp>
      <p:pic>
        <p:nvPicPr>
          <p:cNvPr id="2560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1168400"/>
            <a:ext cx="7673975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Gene Expression Subtype of Glioblastomas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TCGA analysis included classifying glioblastomas into four subtypes based on gene expression pattern (Verhaak et al., Cancer Cell, 17:98-110, 2010)</a:t>
            </a:r>
          </a:p>
          <a:p>
            <a:pPr lvl="1"/>
            <a:r>
              <a:rPr lang="en-US" sz="2000" dirty="0" smtClean="0"/>
              <a:t>Proneural</a:t>
            </a:r>
          </a:p>
          <a:p>
            <a:pPr lvl="1"/>
            <a:r>
              <a:rPr lang="en-US" sz="2000" dirty="0" smtClean="0"/>
              <a:t>Neural</a:t>
            </a:r>
          </a:p>
          <a:p>
            <a:pPr lvl="1"/>
            <a:r>
              <a:rPr lang="en-US" sz="2000" dirty="0" smtClean="0"/>
              <a:t>Classical</a:t>
            </a:r>
          </a:p>
          <a:p>
            <a:pPr lvl="1"/>
            <a:r>
              <a:rPr lang="en-US" sz="2000" dirty="0" smtClean="0"/>
              <a:t>Mesenchymal</a:t>
            </a:r>
          </a:p>
          <a:p>
            <a:r>
              <a:rPr lang="en-US" sz="2400" dirty="0" smtClean="0"/>
              <a:t>Proneural classification associated with longer survival although less responsive to aggressive therapy</a:t>
            </a:r>
          </a:p>
          <a:p>
            <a:r>
              <a:rPr lang="en-US" sz="2400" dirty="0" smtClean="0"/>
              <a:t>Gene expression subtype available for 69 of the tumors with imaging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Histopathology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114800"/>
          </a:xfrm>
        </p:spPr>
        <p:txBody>
          <a:bodyPr/>
          <a:lstStyle/>
          <a:p>
            <a:r>
              <a:rPr lang="en-US" sz="2400" dirty="0" smtClean="0"/>
              <a:t>Data for 18 histopathologic features (e.g. microvascular hyperplasia) available for the TCGA tumors</a:t>
            </a:r>
          </a:p>
          <a:p>
            <a:r>
              <a:rPr lang="en-US" sz="2400" dirty="0" smtClean="0"/>
              <a:t>Slides rated by 2 neuropathologists from a panel of 8</a:t>
            </a:r>
          </a:p>
          <a:p>
            <a:pPr lvl="1"/>
            <a:r>
              <a:rPr lang="en-US" sz="2000" dirty="0" smtClean="0"/>
              <a:t>Features rated </a:t>
            </a:r>
            <a:r>
              <a:rPr lang="en-US" sz="2000" dirty="0"/>
              <a:t>as absent, present, </a:t>
            </a:r>
            <a:r>
              <a:rPr lang="en-US" sz="2000" dirty="0" smtClean="0"/>
              <a:t>or abundant. </a:t>
            </a:r>
          </a:p>
          <a:p>
            <a:pPr lvl="1"/>
            <a:r>
              <a:rPr lang="en-US" sz="2000" dirty="0"/>
              <a:t>For initial assessment,</a:t>
            </a:r>
            <a:r>
              <a:rPr lang="en-US" sz="2000" dirty="0" smtClean="0"/>
              <a:t> ratings </a:t>
            </a:r>
            <a:r>
              <a:rPr lang="en-US" sz="2000" dirty="0"/>
              <a:t>were reduced to 2 groups – “absent” versus “present/abundant”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For the current work, we focused on the presence or absence of microvascular hyperplasia.</a:t>
            </a:r>
          </a:p>
          <a:p>
            <a:r>
              <a:rPr lang="en-US" sz="2400" dirty="0" smtClean="0"/>
              <a:t>Data available for 28 of the tumors with imaging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7691</TotalTime>
  <Words>1273</Words>
  <Application>Microsoft Macintosh PowerPoint</Application>
  <PresentationFormat>On-screen Show (4:3)</PresentationFormat>
  <Paragraphs>266</Paragraphs>
  <Slides>29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Slide 1</vt:lpstr>
      <vt:lpstr>Associations between MR Imaging Features, Gene Expression Subtype, and Histopathologic Features of Glioblastomas</vt:lpstr>
      <vt:lpstr>Associations between MR Imaging Features, Gene Expression Subtype, and Histopathologic Features of Glioblastomas</vt:lpstr>
      <vt:lpstr>TCGA Glioma Research Group</vt:lpstr>
      <vt:lpstr>Disclosures</vt:lpstr>
      <vt:lpstr>Specific Aims</vt:lpstr>
      <vt:lpstr>Background – TCGA</vt:lpstr>
      <vt:lpstr>Gene Expression Subtype of Glioblastomas</vt:lpstr>
      <vt:lpstr>Histopathology</vt:lpstr>
      <vt:lpstr>Methodology - Overview</vt:lpstr>
      <vt:lpstr>MRI</vt:lpstr>
      <vt:lpstr>Imaging Assessment</vt:lpstr>
      <vt:lpstr>Lesion Dimensions</vt:lpstr>
      <vt:lpstr>Tumor Proportions</vt:lpstr>
      <vt:lpstr>Proportion Enhancing Tumor</vt:lpstr>
      <vt:lpstr>Proportion Nonenhancing Tumor</vt:lpstr>
      <vt:lpstr>Proportion Edema</vt:lpstr>
      <vt:lpstr>Proportion Necrosis</vt:lpstr>
      <vt:lpstr>Other VASARI Features</vt:lpstr>
      <vt:lpstr>Data Reduction</vt:lpstr>
      <vt:lpstr>Gene Expression Subtype of Glioblastomas</vt:lpstr>
      <vt:lpstr>Histopathology</vt:lpstr>
      <vt:lpstr>Statistical Analysis</vt:lpstr>
      <vt:lpstr>Results – Gene Expression Subtype</vt:lpstr>
      <vt:lpstr>Microvascular Hyperplasia</vt:lpstr>
      <vt:lpstr>Tumor Size and Microvascular Hyperplasia</vt:lpstr>
      <vt:lpstr>Ongoing Work</vt:lpstr>
      <vt:lpstr>Conclusions</vt:lpstr>
      <vt:lpstr>TCGA Glioma Research Group</vt:lpstr>
    </vt:vector>
  </TitlesOfParts>
  <Company>Emory Healthcare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EMORY</dc:title>
  <dc:creator>Uxr7jex</dc:creator>
  <cp:lastModifiedBy>Scott</cp:lastModifiedBy>
  <cp:revision>620</cp:revision>
  <dcterms:created xsi:type="dcterms:W3CDTF">2011-06-07T21:04:44Z</dcterms:created>
  <dcterms:modified xsi:type="dcterms:W3CDTF">2011-06-07T21:10:47Z</dcterms:modified>
</cp:coreProperties>
</file>