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8"/>
  </p:notesMasterIdLst>
  <p:sldIdLst>
    <p:sldId id="256" r:id="rId2"/>
    <p:sldId id="257" r:id="rId3"/>
    <p:sldId id="364" r:id="rId4"/>
    <p:sldId id="300" r:id="rId5"/>
    <p:sldId id="314" r:id="rId6"/>
    <p:sldId id="315" r:id="rId7"/>
    <p:sldId id="309" r:id="rId8"/>
    <p:sldId id="308" r:id="rId9"/>
    <p:sldId id="312" r:id="rId10"/>
    <p:sldId id="307" r:id="rId11"/>
    <p:sldId id="305" r:id="rId12"/>
    <p:sldId id="306" r:id="rId13"/>
    <p:sldId id="319" r:id="rId14"/>
    <p:sldId id="320" r:id="rId15"/>
    <p:sldId id="321" r:id="rId16"/>
    <p:sldId id="322" r:id="rId17"/>
    <p:sldId id="317" r:id="rId18"/>
    <p:sldId id="304" r:id="rId19"/>
    <p:sldId id="363" r:id="rId20"/>
    <p:sldId id="316" r:id="rId21"/>
    <p:sldId id="355" r:id="rId22"/>
    <p:sldId id="329" r:id="rId23"/>
    <p:sldId id="330" r:id="rId24"/>
    <p:sldId id="331" r:id="rId25"/>
    <p:sldId id="332" r:id="rId26"/>
    <p:sldId id="333" r:id="rId27"/>
    <p:sldId id="334" r:id="rId28"/>
    <p:sldId id="335" r:id="rId29"/>
    <p:sldId id="336" r:id="rId30"/>
    <p:sldId id="337" r:id="rId31"/>
    <p:sldId id="338" r:id="rId32"/>
    <p:sldId id="339" r:id="rId33"/>
    <p:sldId id="340" r:id="rId34"/>
    <p:sldId id="341" r:id="rId35"/>
    <p:sldId id="342" r:id="rId36"/>
    <p:sldId id="343" r:id="rId37"/>
    <p:sldId id="345" r:id="rId38"/>
    <p:sldId id="346" r:id="rId39"/>
    <p:sldId id="347" r:id="rId40"/>
    <p:sldId id="348" r:id="rId41"/>
    <p:sldId id="349" r:id="rId42"/>
    <p:sldId id="350" r:id="rId43"/>
    <p:sldId id="351" r:id="rId44"/>
    <p:sldId id="352" r:id="rId45"/>
    <p:sldId id="353" r:id="rId46"/>
    <p:sldId id="354" r:id="rId47"/>
    <p:sldId id="328" r:id="rId48"/>
    <p:sldId id="327" r:id="rId49"/>
    <p:sldId id="271" r:id="rId50"/>
    <p:sldId id="357" r:id="rId51"/>
    <p:sldId id="358" r:id="rId52"/>
    <p:sldId id="361" r:id="rId53"/>
    <p:sldId id="264" r:id="rId54"/>
    <p:sldId id="310" r:id="rId55"/>
    <p:sldId id="299" r:id="rId56"/>
    <p:sldId id="362" r:id="rId57"/>
    <p:sldId id="368" r:id="rId58"/>
    <p:sldId id="367" r:id="rId59"/>
    <p:sldId id="369" r:id="rId60"/>
    <p:sldId id="260" r:id="rId61"/>
    <p:sldId id="262" r:id="rId62"/>
    <p:sldId id="302" r:id="rId63"/>
    <p:sldId id="303" r:id="rId64"/>
    <p:sldId id="365" r:id="rId65"/>
    <p:sldId id="366" r:id="rId66"/>
    <p:sldId id="263"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54" d="100"/>
          <a:sy n="154" d="100"/>
        </p:scale>
        <p:origin x="-1160" y="-96"/>
      </p:cViewPr>
      <p:guideLst>
        <p:guide orient="horz" pos="2160"/>
        <p:guide pos="2880"/>
      </p:guideLst>
    </p:cSldViewPr>
  </p:slideViewPr>
  <p:notesTextViewPr>
    <p:cViewPr>
      <p:scale>
        <a:sx n="100" d="100"/>
        <a:sy n="100" d="100"/>
      </p:scale>
      <p:origin x="0" y="0"/>
    </p:cViewPr>
  </p:notesTextViewPr>
  <p:sorterViewPr>
    <p:cViewPr>
      <p:scale>
        <a:sx n="128" d="100"/>
        <a:sy n="128" d="100"/>
      </p:scale>
      <p:origin x="0" y="1148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notesMaster" Target="notesMasters/notesMaster1.xml"/><Relationship Id="rId69" Type="http://schemas.openxmlformats.org/officeDocument/2006/relationships/printerSettings" Target="printerSettings/printerSettings1.bin"/><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presProps" Target="presProps.xml"/><Relationship Id="rId71" Type="http://schemas.openxmlformats.org/officeDocument/2006/relationships/viewProps" Target="viewProps.xml"/><Relationship Id="rId72"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86D369-6540-C642-A90A-B5B323FB106A}" type="doc">
      <dgm:prSet loTypeId="urn:microsoft.com/office/officeart/2005/8/layout/venn1" loCatId="relationship" qsTypeId="urn:microsoft.com/office/officeart/2005/8/quickstyle/simple4" qsCatId="simple" csTypeId="urn:microsoft.com/office/officeart/2005/8/colors/accent1_2" csCatId="accent1" phldr="1"/>
      <dgm:spPr/>
    </dgm:pt>
    <dgm:pt modelId="{61599C9F-5257-9646-9BE0-06FC08090A12}">
      <dgm:prSet phldrT="[Text]"/>
      <dgm:spPr>
        <a:solidFill>
          <a:schemeClr val="accent6"/>
        </a:solidFill>
      </dgm:spPr>
      <dgm:t>
        <a:bodyPr/>
        <a:lstStyle/>
        <a:p>
          <a:r>
            <a:rPr lang="en-US" dirty="0" smtClean="0"/>
            <a:t>Genomic Features</a:t>
          </a:r>
          <a:endParaRPr lang="en-US" dirty="0"/>
        </a:p>
      </dgm:t>
    </dgm:pt>
    <dgm:pt modelId="{C71978C9-B77A-9B4C-9016-6801BE339B0D}" type="parTrans" cxnId="{E156A940-FEA3-7842-BFA9-5A2309DF0E1F}">
      <dgm:prSet/>
      <dgm:spPr/>
      <dgm:t>
        <a:bodyPr/>
        <a:lstStyle/>
        <a:p>
          <a:endParaRPr lang="en-US"/>
        </a:p>
      </dgm:t>
    </dgm:pt>
    <dgm:pt modelId="{ED868CB0-B939-9249-9276-598FB9969D7A}" type="sibTrans" cxnId="{E156A940-FEA3-7842-BFA9-5A2309DF0E1F}">
      <dgm:prSet/>
      <dgm:spPr/>
      <dgm:t>
        <a:bodyPr/>
        <a:lstStyle/>
        <a:p>
          <a:endParaRPr lang="en-US"/>
        </a:p>
      </dgm:t>
    </dgm:pt>
    <dgm:pt modelId="{AB77DAD5-CA70-044F-BA2B-35A22C0B164D}">
      <dgm:prSet phldrT="[Text]"/>
      <dgm:spPr>
        <a:solidFill>
          <a:schemeClr val="accent3">
            <a:alpha val="50000"/>
          </a:schemeClr>
        </a:solidFill>
      </dgm:spPr>
      <dgm:t>
        <a:bodyPr/>
        <a:lstStyle/>
        <a:p>
          <a:r>
            <a:rPr lang="en-US" dirty="0" smtClean="0"/>
            <a:t>Pathologic Features</a:t>
          </a:r>
          <a:endParaRPr lang="en-US" dirty="0"/>
        </a:p>
      </dgm:t>
    </dgm:pt>
    <dgm:pt modelId="{82F9C666-7BD8-9D4B-9966-9AEEADB20D6B}" type="parTrans" cxnId="{DD531804-5503-BE4E-9FE2-EEBCDB1AFFDE}">
      <dgm:prSet/>
      <dgm:spPr/>
      <dgm:t>
        <a:bodyPr/>
        <a:lstStyle/>
        <a:p>
          <a:endParaRPr lang="en-US"/>
        </a:p>
      </dgm:t>
    </dgm:pt>
    <dgm:pt modelId="{6927F64C-0A85-CE4F-A4AA-42BE8FC5DE0C}" type="sibTrans" cxnId="{DD531804-5503-BE4E-9FE2-EEBCDB1AFFDE}">
      <dgm:prSet/>
      <dgm:spPr/>
      <dgm:t>
        <a:bodyPr/>
        <a:lstStyle/>
        <a:p>
          <a:endParaRPr lang="en-US"/>
        </a:p>
      </dgm:t>
    </dgm:pt>
    <dgm:pt modelId="{95ACFE18-7236-1F4F-9025-1A0F600E7FAD}">
      <dgm:prSet/>
      <dgm:spPr>
        <a:solidFill>
          <a:schemeClr val="accent2"/>
        </a:solidFill>
      </dgm:spPr>
      <dgm:t>
        <a:bodyPr/>
        <a:lstStyle/>
        <a:p>
          <a:r>
            <a:rPr lang="en-US" dirty="0" smtClean="0"/>
            <a:t>Clinical Features</a:t>
          </a:r>
          <a:endParaRPr lang="en-US" dirty="0"/>
        </a:p>
      </dgm:t>
    </dgm:pt>
    <dgm:pt modelId="{F1A151A6-BD28-5D41-A969-A54ACE191534}" type="parTrans" cxnId="{487E8B5B-C65A-8044-AB79-B08C7DF29F75}">
      <dgm:prSet/>
      <dgm:spPr/>
      <dgm:t>
        <a:bodyPr/>
        <a:lstStyle/>
        <a:p>
          <a:endParaRPr lang="en-US"/>
        </a:p>
      </dgm:t>
    </dgm:pt>
    <dgm:pt modelId="{A1D0475C-35DF-B14B-91F5-4B4E66275355}" type="sibTrans" cxnId="{487E8B5B-C65A-8044-AB79-B08C7DF29F75}">
      <dgm:prSet/>
      <dgm:spPr/>
      <dgm:t>
        <a:bodyPr/>
        <a:lstStyle/>
        <a:p>
          <a:endParaRPr lang="en-US"/>
        </a:p>
      </dgm:t>
    </dgm:pt>
    <dgm:pt modelId="{D25FB625-2DFB-4FEF-8976-1FAB39B253A8}">
      <dgm:prSet phldrT="[Text]"/>
      <dgm:spPr>
        <a:solidFill>
          <a:srgbClr val="002060">
            <a:alpha val="50000"/>
          </a:srgbClr>
        </a:solidFill>
      </dgm:spPr>
      <dgm:t>
        <a:bodyPr/>
        <a:lstStyle/>
        <a:p>
          <a:r>
            <a:rPr lang="en-US" dirty="0" smtClean="0"/>
            <a:t>Imaging Features</a:t>
          </a:r>
          <a:endParaRPr lang="en-US" dirty="0"/>
        </a:p>
      </dgm:t>
    </dgm:pt>
    <dgm:pt modelId="{54CC4F47-49B4-46A1-98E2-B41DC4F0326A}" type="parTrans" cxnId="{FB4A2076-CBF8-4412-BED0-B6FAE35E124B}">
      <dgm:prSet/>
      <dgm:spPr/>
      <dgm:t>
        <a:bodyPr/>
        <a:lstStyle/>
        <a:p>
          <a:endParaRPr lang="en-US"/>
        </a:p>
      </dgm:t>
    </dgm:pt>
    <dgm:pt modelId="{9CE7CD05-AD42-4CEF-AB95-130083686BF1}" type="sibTrans" cxnId="{FB4A2076-CBF8-4412-BED0-B6FAE35E124B}">
      <dgm:prSet/>
      <dgm:spPr/>
      <dgm:t>
        <a:bodyPr/>
        <a:lstStyle/>
        <a:p>
          <a:endParaRPr lang="en-US"/>
        </a:p>
      </dgm:t>
    </dgm:pt>
    <dgm:pt modelId="{9D3DFDC1-B1BF-CF4E-99FA-10E95655E689}" type="pres">
      <dgm:prSet presAssocID="{D286D369-6540-C642-A90A-B5B323FB106A}" presName="compositeShape" presStyleCnt="0">
        <dgm:presLayoutVars>
          <dgm:chMax val="7"/>
          <dgm:dir/>
          <dgm:resizeHandles val="exact"/>
        </dgm:presLayoutVars>
      </dgm:prSet>
      <dgm:spPr/>
    </dgm:pt>
    <dgm:pt modelId="{84A70664-01A8-D343-A1E7-426790C7530A}" type="pres">
      <dgm:prSet presAssocID="{95ACFE18-7236-1F4F-9025-1A0F600E7FAD}" presName="circ1" presStyleLbl="vennNode1" presStyleIdx="0" presStyleCnt="4" custLinFactNeighborX="-2730" custLinFactNeighborY="3071"/>
      <dgm:spPr/>
      <dgm:t>
        <a:bodyPr/>
        <a:lstStyle/>
        <a:p>
          <a:endParaRPr lang="en-US"/>
        </a:p>
      </dgm:t>
    </dgm:pt>
    <dgm:pt modelId="{41198F65-9982-E242-AE8E-B86A04D67CE7}" type="pres">
      <dgm:prSet presAssocID="{95ACFE18-7236-1F4F-9025-1A0F600E7FAD}" presName="circ1Tx" presStyleLbl="revTx" presStyleIdx="0" presStyleCnt="0">
        <dgm:presLayoutVars>
          <dgm:chMax val="0"/>
          <dgm:chPref val="0"/>
          <dgm:bulletEnabled val="1"/>
        </dgm:presLayoutVars>
      </dgm:prSet>
      <dgm:spPr/>
      <dgm:t>
        <a:bodyPr/>
        <a:lstStyle/>
        <a:p>
          <a:endParaRPr lang="en-US"/>
        </a:p>
      </dgm:t>
    </dgm:pt>
    <dgm:pt modelId="{03A2A200-0B83-624D-892E-8F30560625AD}" type="pres">
      <dgm:prSet presAssocID="{61599C9F-5257-9646-9BE0-06FC08090A12}" presName="circ2" presStyleLbl="vennNode1" presStyleIdx="1" presStyleCnt="4"/>
      <dgm:spPr/>
      <dgm:t>
        <a:bodyPr/>
        <a:lstStyle/>
        <a:p>
          <a:endParaRPr lang="en-US"/>
        </a:p>
      </dgm:t>
    </dgm:pt>
    <dgm:pt modelId="{3E37B01F-A6A2-BF46-A463-D5DCB665A0C6}" type="pres">
      <dgm:prSet presAssocID="{61599C9F-5257-9646-9BE0-06FC08090A12}" presName="circ2Tx" presStyleLbl="revTx" presStyleIdx="0" presStyleCnt="0">
        <dgm:presLayoutVars>
          <dgm:chMax val="0"/>
          <dgm:chPref val="0"/>
          <dgm:bulletEnabled val="1"/>
        </dgm:presLayoutVars>
      </dgm:prSet>
      <dgm:spPr/>
      <dgm:t>
        <a:bodyPr/>
        <a:lstStyle/>
        <a:p>
          <a:endParaRPr lang="en-US"/>
        </a:p>
      </dgm:t>
    </dgm:pt>
    <dgm:pt modelId="{55FAA0E2-4BCB-3847-B84F-D697623A7DAC}" type="pres">
      <dgm:prSet presAssocID="{AB77DAD5-CA70-044F-BA2B-35A22C0B164D}" presName="circ3" presStyleLbl="vennNode1" presStyleIdx="2" presStyleCnt="4"/>
      <dgm:spPr/>
      <dgm:t>
        <a:bodyPr/>
        <a:lstStyle/>
        <a:p>
          <a:endParaRPr lang="en-US"/>
        </a:p>
      </dgm:t>
    </dgm:pt>
    <dgm:pt modelId="{9EC69FFD-D685-8048-A87A-AB1263A67059}" type="pres">
      <dgm:prSet presAssocID="{AB77DAD5-CA70-044F-BA2B-35A22C0B164D}" presName="circ3Tx" presStyleLbl="revTx" presStyleIdx="0" presStyleCnt="0">
        <dgm:presLayoutVars>
          <dgm:chMax val="0"/>
          <dgm:chPref val="0"/>
          <dgm:bulletEnabled val="1"/>
        </dgm:presLayoutVars>
      </dgm:prSet>
      <dgm:spPr/>
      <dgm:t>
        <a:bodyPr/>
        <a:lstStyle/>
        <a:p>
          <a:endParaRPr lang="en-US"/>
        </a:p>
      </dgm:t>
    </dgm:pt>
    <dgm:pt modelId="{6CE5B969-0ED8-4986-9963-3A7DDFA3514F}" type="pres">
      <dgm:prSet presAssocID="{D25FB625-2DFB-4FEF-8976-1FAB39B253A8}" presName="circ4" presStyleLbl="vennNode1" presStyleIdx="3" presStyleCnt="4"/>
      <dgm:spPr/>
      <dgm:t>
        <a:bodyPr/>
        <a:lstStyle/>
        <a:p>
          <a:endParaRPr lang="en-US"/>
        </a:p>
      </dgm:t>
    </dgm:pt>
    <dgm:pt modelId="{DBCA651D-3CB8-49D3-BF93-E64CF61F72F3}" type="pres">
      <dgm:prSet presAssocID="{D25FB625-2DFB-4FEF-8976-1FAB39B253A8}" presName="circ4Tx" presStyleLbl="revTx" presStyleIdx="0" presStyleCnt="0">
        <dgm:presLayoutVars>
          <dgm:chMax val="0"/>
          <dgm:chPref val="0"/>
          <dgm:bulletEnabled val="1"/>
        </dgm:presLayoutVars>
      </dgm:prSet>
      <dgm:spPr/>
      <dgm:t>
        <a:bodyPr/>
        <a:lstStyle/>
        <a:p>
          <a:endParaRPr lang="en-US"/>
        </a:p>
      </dgm:t>
    </dgm:pt>
  </dgm:ptLst>
  <dgm:cxnLst>
    <dgm:cxn modelId="{D41987C1-38D8-374F-B893-5058AFF98053}" type="presOf" srcId="{95ACFE18-7236-1F4F-9025-1A0F600E7FAD}" destId="{41198F65-9982-E242-AE8E-B86A04D67CE7}" srcOrd="1" destOrd="0" presId="urn:microsoft.com/office/officeart/2005/8/layout/venn1"/>
    <dgm:cxn modelId="{23B9273A-3918-6D46-A8E3-ACA76435DABE}" type="presOf" srcId="{AB77DAD5-CA70-044F-BA2B-35A22C0B164D}" destId="{9EC69FFD-D685-8048-A87A-AB1263A67059}" srcOrd="1" destOrd="0" presId="urn:microsoft.com/office/officeart/2005/8/layout/venn1"/>
    <dgm:cxn modelId="{35854153-7941-2441-B3E0-921D62CC97E4}" type="presOf" srcId="{D286D369-6540-C642-A90A-B5B323FB106A}" destId="{9D3DFDC1-B1BF-CF4E-99FA-10E95655E689}" srcOrd="0" destOrd="0" presId="urn:microsoft.com/office/officeart/2005/8/layout/venn1"/>
    <dgm:cxn modelId="{FB4A2076-CBF8-4412-BED0-B6FAE35E124B}" srcId="{D286D369-6540-C642-A90A-B5B323FB106A}" destId="{D25FB625-2DFB-4FEF-8976-1FAB39B253A8}" srcOrd="3" destOrd="0" parTransId="{54CC4F47-49B4-46A1-98E2-B41DC4F0326A}" sibTransId="{9CE7CD05-AD42-4CEF-AB95-130083686BF1}"/>
    <dgm:cxn modelId="{0B79CA48-1552-DC40-9DAF-DC63BEC11EEE}" type="presOf" srcId="{AB77DAD5-CA70-044F-BA2B-35A22C0B164D}" destId="{55FAA0E2-4BCB-3847-B84F-D697623A7DAC}" srcOrd="0" destOrd="0" presId="urn:microsoft.com/office/officeart/2005/8/layout/venn1"/>
    <dgm:cxn modelId="{507EE8EE-DBDE-464E-9F88-13B88E09C1A7}" type="presOf" srcId="{D25FB625-2DFB-4FEF-8976-1FAB39B253A8}" destId="{6CE5B969-0ED8-4986-9963-3A7DDFA3514F}" srcOrd="0" destOrd="0" presId="urn:microsoft.com/office/officeart/2005/8/layout/venn1"/>
    <dgm:cxn modelId="{DD531804-5503-BE4E-9FE2-EEBCDB1AFFDE}" srcId="{D286D369-6540-C642-A90A-B5B323FB106A}" destId="{AB77DAD5-CA70-044F-BA2B-35A22C0B164D}" srcOrd="2" destOrd="0" parTransId="{82F9C666-7BD8-9D4B-9966-9AEEADB20D6B}" sibTransId="{6927F64C-0A85-CE4F-A4AA-42BE8FC5DE0C}"/>
    <dgm:cxn modelId="{F184EFBA-FD9B-AF47-AE64-E5D805BAC19C}" type="presOf" srcId="{61599C9F-5257-9646-9BE0-06FC08090A12}" destId="{3E37B01F-A6A2-BF46-A463-D5DCB665A0C6}" srcOrd="1" destOrd="0" presId="urn:microsoft.com/office/officeart/2005/8/layout/venn1"/>
    <dgm:cxn modelId="{5A13A2B6-74DD-1E45-8782-71126B291965}" type="presOf" srcId="{D25FB625-2DFB-4FEF-8976-1FAB39B253A8}" destId="{DBCA651D-3CB8-49D3-BF93-E64CF61F72F3}" srcOrd="1" destOrd="0" presId="urn:microsoft.com/office/officeart/2005/8/layout/venn1"/>
    <dgm:cxn modelId="{E156A940-FEA3-7842-BFA9-5A2309DF0E1F}" srcId="{D286D369-6540-C642-A90A-B5B323FB106A}" destId="{61599C9F-5257-9646-9BE0-06FC08090A12}" srcOrd="1" destOrd="0" parTransId="{C71978C9-B77A-9B4C-9016-6801BE339B0D}" sibTransId="{ED868CB0-B939-9249-9276-598FB9969D7A}"/>
    <dgm:cxn modelId="{73F80A9F-9DE2-2042-AAFE-974F6DB6B445}" type="presOf" srcId="{61599C9F-5257-9646-9BE0-06FC08090A12}" destId="{03A2A200-0B83-624D-892E-8F30560625AD}" srcOrd="0" destOrd="0" presId="urn:microsoft.com/office/officeart/2005/8/layout/venn1"/>
    <dgm:cxn modelId="{0B705AF9-9A10-E64C-9BAE-BE26A03B7B89}" type="presOf" srcId="{95ACFE18-7236-1F4F-9025-1A0F600E7FAD}" destId="{84A70664-01A8-D343-A1E7-426790C7530A}" srcOrd="0" destOrd="0" presId="urn:microsoft.com/office/officeart/2005/8/layout/venn1"/>
    <dgm:cxn modelId="{487E8B5B-C65A-8044-AB79-B08C7DF29F75}" srcId="{D286D369-6540-C642-A90A-B5B323FB106A}" destId="{95ACFE18-7236-1F4F-9025-1A0F600E7FAD}" srcOrd="0" destOrd="0" parTransId="{F1A151A6-BD28-5D41-A969-A54ACE191534}" sibTransId="{A1D0475C-35DF-B14B-91F5-4B4E66275355}"/>
    <dgm:cxn modelId="{E7546837-030A-E443-814A-E16ED3DE2A7D}" type="presParOf" srcId="{9D3DFDC1-B1BF-CF4E-99FA-10E95655E689}" destId="{84A70664-01A8-D343-A1E7-426790C7530A}" srcOrd="0" destOrd="0" presId="urn:microsoft.com/office/officeart/2005/8/layout/venn1"/>
    <dgm:cxn modelId="{0D5312CE-1E3D-7D4B-88ED-A27879491A1F}" type="presParOf" srcId="{9D3DFDC1-B1BF-CF4E-99FA-10E95655E689}" destId="{41198F65-9982-E242-AE8E-B86A04D67CE7}" srcOrd="1" destOrd="0" presId="urn:microsoft.com/office/officeart/2005/8/layout/venn1"/>
    <dgm:cxn modelId="{C02D6118-5F0E-2A47-AAE2-94315C4CA2A1}" type="presParOf" srcId="{9D3DFDC1-B1BF-CF4E-99FA-10E95655E689}" destId="{03A2A200-0B83-624D-892E-8F30560625AD}" srcOrd="2" destOrd="0" presId="urn:microsoft.com/office/officeart/2005/8/layout/venn1"/>
    <dgm:cxn modelId="{9F723F1F-454C-CB44-A1F3-9F8CCA05ADAF}" type="presParOf" srcId="{9D3DFDC1-B1BF-CF4E-99FA-10E95655E689}" destId="{3E37B01F-A6A2-BF46-A463-D5DCB665A0C6}" srcOrd="3" destOrd="0" presId="urn:microsoft.com/office/officeart/2005/8/layout/venn1"/>
    <dgm:cxn modelId="{ED25F1EF-1C40-6D40-A8FF-6350AE39F146}" type="presParOf" srcId="{9D3DFDC1-B1BF-CF4E-99FA-10E95655E689}" destId="{55FAA0E2-4BCB-3847-B84F-D697623A7DAC}" srcOrd="4" destOrd="0" presId="urn:microsoft.com/office/officeart/2005/8/layout/venn1"/>
    <dgm:cxn modelId="{DAF8A8F3-48DE-DD4D-B671-D93DBD30081B}" type="presParOf" srcId="{9D3DFDC1-B1BF-CF4E-99FA-10E95655E689}" destId="{9EC69FFD-D685-8048-A87A-AB1263A67059}" srcOrd="5" destOrd="0" presId="urn:microsoft.com/office/officeart/2005/8/layout/venn1"/>
    <dgm:cxn modelId="{CB8BFC6B-F6ED-FB48-B5D8-7621031D5252}" type="presParOf" srcId="{9D3DFDC1-B1BF-CF4E-99FA-10E95655E689}" destId="{6CE5B969-0ED8-4986-9963-3A7DDFA3514F}" srcOrd="6" destOrd="0" presId="urn:microsoft.com/office/officeart/2005/8/layout/venn1"/>
    <dgm:cxn modelId="{5D71E5B5-4D1E-FD4D-A0B3-7310033D62BD}" type="presParOf" srcId="{9D3DFDC1-B1BF-CF4E-99FA-10E95655E689}" destId="{DBCA651D-3CB8-49D3-BF93-E64CF61F72F3}"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A70664-01A8-D343-A1E7-426790C7530A}">
      <dsp:nvSpPr>
        <dsp:cNvPr id="0" name=""/>
        <dsp:cNvSpPr/>
      </dsp:nvSpPr>
      <dsp:spPr>
        <a:xfrm>
          <a:off x="1081933" y="120699"/>
          <a:ext cx="2416850" cy="2416850"/>
        </a:xfrm>
        <a:prstGeom prst="ellipse">
          <a:avLst/>
        </a:prstGeom>
        <a:solidFill>
          <a:schemeClr val="accent2"/>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n-US" sz="1900" kern="1200" dirty="0" smtClean="0"/>
            <a:t>Clinical Features</a:t>
          </a:r>
          <a:endParaRPr lang="en-US" sz="1900" kern="1200" dirty="0"/>
        </a:p>
      </dsp:txBody>
      <dsp:txXfrm>
        <a:off x="1360800" y="446044"/>
        <a:ext cx="1859115" cy="766885"/>
      </dsp:txXfrm>
    </dsp:sp>
    <dsp:sp modelId="{03A2A200-0B83-624D-892E-8F30560625AD}">
      <dsp:nvSpPr>
        <dsp:cNvPr id="0" name=""/>
        <dsp:cNvSpPr/>
      </dsp:nvSpPr>
      <dsp:spPr>
        <a:xfrm>
          <a:off x="2216904" y="1115469"/>
          <a:ext cx="2416850" cy="2416850"/>
        </a:xfrm>
        <a:prstGeom prst="ellipse">
          <a:avLst/>
        </a:prstGeom>
        <a:solidFill>
          <a:schemeClr val="accent6"/>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n-US" sz="1900" kern="1200" dirty="0" smtClean="0"/>
            <a:t>Genomic Features</a:t>
          </a:r>
          <a:endParaRPr lang="en-US" sz="1900" kern="1200" dirty="0"/>
        </a:p>
      </dsp:txBody>
      <dsp:txXfrm>
        <a:off x="3518285" y="1394336"/>
        <a:ext cx="929557" cy="1859115"/>
      </dsp:txXfrm>
    </dsp:sp>
    <dsp:sp modelId="{55FAA0E2-4BCB-3847-B84F-D697623A7DAC}">
      <dsp:nvSpPr>
        <dsp:cNvPr id="0" name=""/>
        <dsp:cNvSpPr/>
      </dsp:nvSpPr>
      <dsp:spPr>
        <a:xfrm>
          <a:off x="1147913" y="2184460"/>
          <a:ext cx="2416850" cy="2416850"/>
        </a:xfrm>
        <a:prstGeom prst="ellipse">
          <a:avLst/>
        </a:prstGeom>
        <a:solidFill>
          <a:schemeClr val="accent3">
            <a:alpha val="5000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n-US" sz="1900" kern="1200" dirty="0" smtClean="0"/>
            <a:t>Pathologic Features</a:t>
          </a:r>
          <a:endParaRPr lang="en-US" sz="1900" kern="1200" dirty="0"/>
        </a:p>
      </dsp:txBody>
      <dsp:txXfrm>
        <a:off x="1426780" y="3509080"/>
        <a:ext cx="1859115" cy="766885"/>
      </dsp:txXfrm>
    </dsp:sp>
    <dsp:sp modelId="{6CE5B969-0ED8-4986-9963-3A7DDFA3514F}">
      <dsp:nvSpPr>
        <dsp:cNvPr id="0" name=""/>
        <dsp:cNvSpPr/>
      </dsp:nvSpPr>
      <dsp:spPr>
        <a:xfrm>
          <a:off x="78921" y="1115469"/>
          <a:ext cx="2416850" cy="2416850"/>
        </a:xfrm>
        <a:prstGeom prst="ellipse">
          <a:avLst/>
        </a:prstGeom>
        <a:solidFill>
          <a:srgbClr val="002060">
            <a:alpha val="50000"/>
          </a:srgb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n-US" sz="1900" kern="1200" dirty="0" smtClean="0"/>
            <a:t>Imaging Features</a:t>
          </a:r>
          <a:endParaRPr lang="en-US" sz="1900" kern="1200" dirty="0"/>
        </a:p>
      </dsp:txBody>
      <dsp:txXfrm>
        <a:off x="264833" y="1394336"/>
        <a:ext cx="929557" cy="185911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BF5DBC-33CD-4846-A0CD-14111ED6CEF0}" type="datetimeFigureOut">
              <a:rPr lang="en-US" smtClean="0"/>
              <a:t>3/22/12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A9EB9F-5A4C-384B-B057-9E6338D6065C}" type="slidenum">
              <a:rPr lang="en-US" smtClean="0"/>
              <a:t>‹#›</a:t>
            </a:fld>
            <a:endParaRPr lang="en-US"/>
          </a:p>
        </p:txBody>
      </p:sp>
    </p:spTree>
    <p:extLst>
      <p:ext uri="{BB962C8B-B14F-4D97-AF65-F5344CB8AC3E}">
        <p14:creationId xmlns:p14="http://schemas.microsoft.com/office/powerpoint/2010/main" val="24635483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latin typeface="Arial"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1DCA1E81-7FAF-7248-8E6A-5750C7ED5508}" type="slidenum">
              <a:rPr lang="en-US" sz="1200"/>
              <a:pPr/>
              <a:t>30</a:t>
            </a:fld>
            <a:endParaRPr 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Cases 30 - yes</a:t>
            </a:r>
          </a:p>
          <a:p>
            <a:pPr eaLnBrk="1" hangingPunct="1"/>
            <a:r>
              <a:rPr lang="en-US">
                <a:latin typeface="Arial" charset="0"/>
                <a:ea typeface="ＭＳ Ｐゴシック" charset="0"/>
                <a:cs typeface="ＭＳ Ｐゴシック" charset="0"/>
              </a:rPr>
              <a:t>Case 26 - No</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75DE7371-441C-0C49-9188-893A2484BA3D}" type="slidenum">
              <a:rPr lang="en-US" sz="1200"/>
              <a:pPr/>
              <a:t>31</a:t>
            </a:fld>
            <a:endParaRPr 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Gliomatosis - #8</a:t>
            </a:r>
          </a:p>
          <a:p>
            <a:pPr eaLnBrk="1" hangingPunct="1"/>
            <a:r>
              <a:rPr lang="en-US">
                <a:latin typeface="Arial" charset="0"/>
                <a:ea typeface="ＭＳ Ｐゴシック" charset="0"/>
                <a:cs typeface="ＭＳ Ｐゴシック" charset="0"/>
              </a:rPr>
              <a:t>Multicentric - #30</a:t>
            </a:r>
          </a:p>
          <a:p>
            <a:pPr eaLnBrk="1" hangingPunct="1"/>
            <a:r>
              <a:rPr lang="en-US">
                <a:latin typeface="Arial" charset="0"/>
                <a:ea typeface="ＭＳ Ｐゴシック" charset="0"/>
                <a:cs typeface="ＭＳ Ｐゴシック" charset="0"/>
              </a:rPr>
              <a:t>Multifocal - #12</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D251CACA-B997-4944-8FBC-41A3505EA8E6}" type="slidenum">
              <a:rPr lang="en-US" sz="1200"/>
              <a:pPr/>
              <a:t>32</a:t>
            </a:fld>
            <a:endParaRPr 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Expansive = #52</a:t>
            </a:r>
          </a:p>
          <a:p>
            <a:pPr eaLnBrk="1" hangingPunct="1"/>
            <a:r>
              <a:rPr lang="en-US">
                <a:latin typeface="Arial" charset="0"/>
                <a:ea typeface="ＭＳ Ｐゴシック" charset="0"/>
                <a:cs typeface="ＭＳ Ｐゴシック" charset="0"/>
              </a:rPr>
              <a:t>Mixed - #27</a:t>
            </a:r>
          </a:p>
          <a:p>
            <a:pPr eaLnBrk="1" hangingPunct="1"/>
            <a:r>
              <a:rPr lang="en-US">
                <a:latin typeface="Arial" charset="0"/>
                <a:ea typeface="ＭＳ Ｐゴシック" charset="0"/>
                <a:cs typeface="ＭＳ Ｐゴシック" charset="0"/>
              </a:rPr>
              <a:t>Infiltrative - #8</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06292BDB-E9DD-D144-BAC7-F66E22D6F3DA}" type="slidenum">
              <a:rPr lang="en-US" sz="1200"/>
              <a:pPr/>
              <a:t>33</a:t>
            </a:fld>
            <a:endParaRPr 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Thin - #3, 14</a:t>
            </a:r>
          </a:p>
          <a:p>
            <a:pPr eaLnBrk="1" hangingPunct="1"/>
            <a:r>
              <a:rPr lang="en-US">
                <a:latin typeface="Arial" charset="0"/>
                <a:ea typeface="ＭＳ Ｐゴシック" charset="0"/>
                <a:cs typeface="ＭＳ Ｐゴシック" charset="0"/>
              </a:rPr>
              <a:t>Thick/nodular - #21</a:t>
            </a:r>
          </a:p>
          <a:p>
            <a:pPr eaLnBrk="1" hangingPunct="1"/>
            <a:r>
              <a:rPr lang="en-US">
                <a:latin typeface="Arial" charset="0"/>
                <a:ea typeface="ＭＳ Ｐゴシック" charset="0"/>
                <a:cs typeface="ＭＳ Ｐゴシック" charset="0"/>
              </a:rPr>
              <a:t>Solid - #29</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633555B6-F964-154C-8C0F-F684C652D321}" type="slidenum">
              <a:rPr lang="en-US" sz="1200"/>
              <a:pPr/>
              <a:t>34</a:t>
            </a:fld>
            <a:endParaRPr 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Well defined - #10, 12</a:t>
            </a:r>
          </a:p>
          <a:p>
            <a:pPr eaLnBrk="1" hangingPunct="1"/>
            <a:r>
              <a:rPr lang="en-US">
                <a:latin typeface="Arial" charset="0"/>
                <a:ea typeface="ＭＳ Ｐゴシック" charset="0"/>
                <a:cs typeface="ＭＳ Ｐゴシック" charset="0"/>
              </a:rPr>
              <a:t>Poorly definted - #18</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3CF77B0A-6E16-FF44-9FAA-1DA879C0F869}" type="slidenum">
              <a:rPr lang="en-US" sz="1200"/>
              <a:pPr/>
              <a:t>35</a:t>
            </a:fld>
            <a:endParaRPr lang="en-US"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smooth - #9 (chage to well defined)</a:t>
            </a:r>
          </a:p>
          <a:p>
            <a:pPr eaLnBrk="1" hangingPunct="1"/>
            <a:r>
              <a:rPr lang="en-US">
                <a:latin typeface="Arial" charset="0"/>
                <a:ea typeface="ＭＳ Ｐゴシック" charset="0"/>
                <a:cs typeface="ＭＳ Ｐゴシック" charset="0"/>
              </a:rPr>
              <a:t>Irregular - #32 (change to poorly defined)</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8996A4B4-CB00-F84D-9882-3B8B8D76653A}" type="slidenum">
              <a:rPr lang="en-US" sz="1200"/>
              <a:pPr/>
              <a:t>36</a:t>
            </a:fld>
            <a:endParaRPr lang="en-US" sz="120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None - #28</a:t>
            </a:r>
          </a:p>
          <a:p>
            <a:pPr eaLnBrk="1" hangingPunct="1"/>
            <a:r>
              <a:rPr lang="en-US">
                <a:latin typeface="Arial" charset="0"/>
                <a:ea typeface="ＭＳ Ｐゴシック" charset="0"/>
                <a:cs typeface="ＭＳ Ｐゴシック" charset="0"/>
              </a:rPr>
              <a:t>&lt;5% - #13</a:t>
            </a:r>
          </a:p>
          <a:p>
            <a:pPr eaLnBrk="1" hangingPunct="1"/>
            <a:r>
              <a:rPr lang="en-US">
                <a:latin typeface="Arial" charset="0"/>
                <a:ea typeface="ＭＳ Ｐゴシック" charset="0"/>
                <a:cs typeface="ＭＳ Ｐゴシック" charset="0"/>
              </a:rPr>
              <a:t>6-33% - #7</a:t>
            </a:r>
          </a:p>
          <a:p>
            <a:pPr eaLnBrk="1" hangingPunct="1"/>
            <a:r>
              <a:rPr lang="en-US">
                <a:latin typeface="Arial" charset="0"/>
                <a:ea typeface="ＭＳ Ｐゴシック" charset="0"/>
                <a:cs typeface="ＭＳ Ｐゴシック" charset="0"/>
              </a:rPr>
              <a:t>34-67% - #19</a:t>
            </a:r>
          </a:p>
          <a:p>
            <a:pPr eaLnBrk="1" hangingPunct="1"/>
            <a:r>
              <a:rPr lang="en-US">
                <a:latin typeface="Arial" charset="0"/>
                <a:ea typeface="ＭＳ Ｐゴシック" charset="0"/>
                <a:cs typeface="ＭＳ Ｐゴシック" charset="0"/>
              </a:rPr>
              <a:t>68-95% - #</a:t>
            </a:r>
          </a:p>
          <a:p>
            <a:pPr eaLnBrk="1" hangingPunct="1"/>
            <a:r>
              <a:rPr lang="en-US">
                <a:latin typeface="Arial" charset="0"/>
                <a:ea typeface="ＭＳ Ｐゴシック" charset="0"/>
                <a:cs typeface="ＭＳ Ｐゴシック" charset="0"/>
              </a:rPr>
              <a:t>&gt;95% - #</a:t>
            </a:r>
          </a:p>
          <a:p>
            <a:pPr eaLnBrk="1" hangingPunct="1"/>
            <a:r>
              <a:rPr lang="en-US">
                <a:latin typeface="Arial" charset="0"/>
                <a:ea typeface="ＭＳ Ｐゴシック" charset="0"/>
                <a:cs typeface="ＭＳ Ｐゴシック" charset="0"/>
              </a:rPr>
              <a:t>All - #</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3D40102D-4D80-DF47-931E-016CD4C0C49E}" type="slidenum">
              <a:rPr lang="en-US" sz="1200"/>
              <a:pPr/>
              <a:t>37</a:t>
            </a:fld>
            <a:endParaRPr lang="en-US" sz="12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Yes - #19, 7</a:t>
            </a:r>
          </a:p>
          <a:p>
            <a:pPr eaLnBrk="1" hangingPunct="1"/>
            <a:r>
              <a:rPr lang="en-US">
                <a:latin typeface="Arial" charset="0"/>
                <a:ea typeface="ＭＳ Ｐゴシック" charset="0"/>
                <a:cs typeface="ＭＳ Ｐゴシック" charset="0"/>
              </a:rPr>
              <a:t>No - #26</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AEE3A3CD-075B-4041-BC68-53A57FDBD621}" type="slidenum">
              <a:rPr lang="en-US" sz="1200"/>
              <a:pPr/>
              <a:t>38</a:t>
            </a:fld>
            <a:endParaRPr lang="en-US"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Facilitated - #31</a:t>
            </a:r>
          </a:p>
          <a:p>
            <a:pPr eaLnBrk="1" hangingPunct="1"/>
            <a:r>
              <a:rPr lang="en-US">
                <a:latin typeface="Arial" charset="0"/>
                <a:ea typeface="ＭＳ Ｐゴシック" charset="0"/>
                <a:cs typeface="ＭＳ Ｐゴシック" charset="0"/>
              </a:rPr>
              <a:t>Restricted - #27</a:t>
            </a:r>
          </a:p>
          <a:p>
            <a:pPr eaLnBrk="1" hangingPunct="1"/>
            <a:r>
              <a:rPr lang="en-US">
                <a:latin typeface="Arial" charset="0"/>
                <a:ea typeface="ＭＳ Ｐゴシック" charset="0"/>
                <a:cs typeface="ＭＳ Ｐゴシック" charset="0"/>
              </a:rPr>
              <a:t>Neither - #11</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3B5F0ABB-FDC8-A34E-B28E-E8FF2BA1202C}" type="slidenum">
              <a:rPr lang="en-US" sz="1200"/>
              <a:pPr/>
              <a:t>39</a:t>
            </a:fld>
            <a:endParaRPr lang="en-U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No - #11, 9</a:t>
            </a:r>
          </a:p>
          <a:p>
            <a:pPr eaLnBrk="1" hangingPunct="1"/>
            <a:r>
              <a:rPr lang="en-US">
                <a:latin typeface="Arial" charset="0"/>
                <a:ea typeface="ＭＳ Ｐゴシック" charset="0"/>
                <a:cs typeface="ＭＳ Ｐゴシック" charset="0"/>
              </a:rPr>
              <a:t>Yes - #17, 52, 26, 21</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437403-6CFF-1D4C-BF45-4239A05F8F93}" type="slidenum">
              <a:rPr lang="en-US"/>
              <a:pPr/>
              <a:t>10</a:t>
            </a:fld>
            <a:endParaRPr lang="en-US"/>
          </a:p>
        </p:txBody>
      </p:sp>
      <p:sp>
        <p:nvSpPr>
          <p:cNvPr id="7464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4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EC7DC881-8840-0A46-99BB-07D4F15A043A}" type="slidenum">
              <a:rPr lang="en-US" sz="1200"/>
              <a:pPr/>
              <a:t>40</a:t>
            </a:fld>
            <a:endParaRPr lang="en-US" sz="120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No - #51, 52</a:t>
            </a:r>
          </a:p>
          <a:p>
            <a:pPr eaLnBrk="1" hangingPunct="1"/>
            <a:r>
              <a:rPr lang="en-US">
                <a:latin typeface="Arial" charset="0"/>
                <a:ea typeface="ＭＳ Ｐゴシック" charset="0"/>
                <a:cs typeface="ＭＳ Ｐゴシック" charset="0"/>
              </a:rPr>
              <a:t>Yes - #10, 16, 17, 32</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3BB6C959-F647-3A40-BDB1-3F102D19A558}" type="slidenum">
              <a:rPr lang="en-US" sz="1200"/>
              <a:pPr/>
              <a:t>41</a:t>
            </a:fld>
            <a:endParaRPr lang="en-US" sz="120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No - #27</a:t>
            </a:r>
          </a:p>
          <a:p>
            <a:pPr eaLnBrk="1" hangingPunct="1"/>
            <a:r>
              <a:rPr lang="en-US">
                <a:latin typeface="Arial" charset="0"/>
                <a:ea typeface="ＭＳ Ｐゴシック" charset="0"/>
                <a:cs typeface="ＭＳ Ｐゴシック" charset="0"/>
              </a:rPr>
              <a:t>Yes - #1, 2, 28</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6E5CB870-1C13-6E40-AE28-7135E97029F3}" type="slidenum">
              <a:rPr lang="en-US" sz="1200"/>
              <a:pPr/>
              <a:t>42</a:t>
            </a:fld>
            <a:endParaRPr lang="en-US" sz="120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No - #</a:t>
            </a:r>
          </a:p>
          <a:p>
            <a:pPr eaLnBrk="1" hangingPunct="1"/>
            <a:r>
              <a:rPr lang="en-US">
                <a:latin typeface="Arial" charset="0"/>
                <a:ea typeface="ＭＳ Ｐゴシック" charset="0"/>
                <a:cs typeface="ＭＳ Ｐゴシック" charset="0"/>
              </a:rPr>
              <a:t>Yes - #</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5690B17F-A587-1E49-9AAF-861D85C59195}" type="slidenum">
              <a:rPr lang="en-US" sz="1200"/>
              <a:pPr/>
              <a:t>43</a:t>
            </a:fld>
            <a:endParaRPr lang="en-US" sz="120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No - #</a:t>
            </a:r>
          </a:p>
          <a:p>
            <a:pPr eaLnBrk="1" hangingPunct="1"/>
            <a:r>
              <a:rPr lang="en-US">
                <a:latin typeface="Arial" charset="0"/>
                <a:ea typeface="ＭＳ Ｐゴシック" charset="0"/>
                <a:cs typeface="ＭＳ Ｐゴシック" charset="0"/>
              </a:rPr>
              <a:t>Yes - #23</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28DA92D7-3F64-3747-85CC-9A7D3A5D661B}" type="slidenum">
              <a:rPr lang="en-US" sz="1200"/>
              <a:pPr/>
              <a:t>44</a:t>
            </a:fld>
            <a:endParaRPr lang="en-US" sz="120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No - #15</a:t>
            </a:r>
          </a:p>
          <a:p>
            <a:pPr eaLnBrk="1" hangingPunct="1"/>
            <a:r>
              <a:rPr lang="en-US">
                <a:latin typeface="Arial" charset="0"/>
                <a:ea typeface="ＭＳ Ｐゴシック" charset="0"/>
                <a:cs typeface="ＭＳ Ｐゴシック" charset="0"/>
              </a:rPr>
              <a:t>Yes - #27,29</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045A29E2-0B1E-0746-9B3B-83ED9823F869}" type="slidenum">
              <a:rPr lang="en-US" sz="1200"/>
              <a:pPr/>
              <a:t>45</a:t>
            </a:fld>
            <a:endParaRPr lang="en-US" sz="120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No - #</a:t>
            </a:r>
          </a:p>
          <a:p>
            <a:pPr eaLnBrk="1" hangingPunct="1"/>
            <a:r>
              <a:rPr lang="en-US">
                <a:latin typeface="Arial" charset="0"/>
                <a:ea typeface="ＭＳ Ｐゴシック" charset="0"/>
                <a:cs typeface="ＭＳ Ｐゴシック" charset="0"/>
              </a:rPr>
              <a:t>Yes - #15, 12</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D7F0B5F0-BD9D-DB47-B68A-219474F145C0}" type="slidenum">
              <a:rPr lang="en-US" sz="1200"/>
              <a:pPr/>
              <a:t>46</a:t>
            </a:fld>
            <a:endParaRPr lang="en-US" sz="12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No - #</a:t>
            </a:r>
          </a:p>
          <a:p>
            <a:pPr eaLnBrk="1" hangingPunct="1"/>
            <a:r>
              <a:rPr lang="en-US">
                <a:latin typeface="Arial" charset="0"/>
                <a:ea typeface="ＭＳ Ｐゴシック" charset="0"/>
                <a:cs typeface="ＭＳ Ｐゴシック" charset="0"/>
              </a:rPr>
              <a:t>Yes - #30</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ea typeface="ＭＳ Ｐゴシック" pitchFamily="34" charset="-128"/>
            </a:endParaRP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pPr fontAlgn="base">
              <a:spcBef>
                <a:spcPct val="0"/>
              </a:spcBef>
              <a:spcAft>
                <a:spcPct val="0"/>
              </a:spcAft>
            </a:pPr>
            <a:fld id="{1C54A863-8876-4502-B352-B1FA91CF45CA}" type="slidenum">
              <a:rPr lang="en-US">
                <a:latin typeface="Calibri" pitchFamily="34" charset="0"/>
              </a:rPr>
              <a:pPr fontAlgn="base">
                <a:spcBef>
                  <a:spcPct val="0"/>
                </a:spcBef>
                <a:spcAft>
                  <a:spcPct val="0"/>
                </a:spcAft>
              </a:pPr>
              <a:t>20</a:t>
            </a:fld>
            <a:endParaRPr lang="en-US">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EFD9D046-042E-7941-8708-C64C1BB8A2BD}" type="slidenum">
              <a:rPr lang="en-US" sz="1200"/>
              <a:pPr/>
              <a:t>23</a:t>
            </a:fld>
            <a:endParaRPr lang="en-US" sz="120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2 – cases 32</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02CAAEC-DDA5-9C4C-8E11-C3C2302063C7}" type="slidenum">
              <a:rPr lang="en-US" sz="1200"/>
              <a:pPr/>
              <a:t>28</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ea typeface="ＭＳ Ｐゴシック" charset="0"/>
                <a:cs typeface="ＭＳ Ｐゴシック" charset="0"/>
              </a:rPr>
              <a:t>8 – case 28</a:t>
            </a:r>
          </a:p>
          <a:p>
            <a:pPr eaLnBrk="1" hangingPunct="1"/>
            <a:endParaRPr lang="en-US">
              <a:latin typeface="Arial"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chor="t">
            <a:normAutofit/>
          </a:bodyPr>
          <a:lstStyle>
            <a:lvl1pPr marL="0" indent="0" algn="ctr">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3/22/12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transition xmlns:p14="http://schemas.microsoft.com/office/powerpoint/2010/mai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36636D-D922-432D-A958-524484B5923D}" type="datetimeFigureOut">
              <a:rPr lang="en-US" smtClean="0"/>
              <a:pPr/>
              <a:t>3/22/12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transition xmlns:p14="http://schemas.microsoft.com/office/powerpoint/2010/mai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3/22/12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transition xmlns:p14="http://schemas.microsoft.com/office/powerpoint/2010/mai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3/22/12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transition xmlns:p14="http://schemas.microsoft.com/office/powerpoint/2010/mai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US" smtClean="0"/>
              <a:pPr/>
              <a:t>3/22/12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transition xmlns:p14="http://schemas.microsoft.com/office/powerpoint/2010/mai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36636D-D922-432D-A958-524484B5923D}" type="datetimeFigureOut">
              <a:rPr lang="en-US" smtClean="0"/>
              <a:pPr/>
              <a:t>3/22/12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transition xmlns:p14="http://schemas.microsoft.com/office/powerpoint/2010/mai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36636D-D922-432D-A958-524484B5923D}" type="datetimeFigureOut">
              <a:rPr lang="en-US" smtClean="0"/>
              <a:pPr/>
              <a:t>3/22/12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transition xmlns:p14="http://schemas.microsoft.com/office/powerpoint/2010/mai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36636D-D922-432D-A958-524484B5923D}" type="datetimeFigureOut">
              <a:rPr lang="en-US" smtClean="0"/>
              <a:pPr/>
              <a:t>3/22/12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transition xmlns:p14="http://schemas.microsoft.com/office/powerpoint/2010/mai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36636D-D922-432D-A958-524484B5923D}" type="datetimeFigureOut">
              <a:rPr lang="en-US" smtClean="0"/>
              <a:pPr/>
              <a:t>3/22/12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transition xmlns:p14="http://schemas.microsoft.com/office/powerpoint/2010/mai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3/22/12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transition xmlns:p14="http://schemas.microsoft.com/office/powerpoint/2010/mai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nchor="t"/>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3/22/12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transition xmlns:p14="http://schemas.microsoft.com/office/powerpoint/2010/main" spd="slow">
    <p:wip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11430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36636D-D922-432D-A958-524484B5923D}" type="datetimeFigureOut">
              <a:rPr lang="en-US" smtClean="0"/>
              <a:pPr/>
              <a:t>3/22/12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28FB93-0A08-4E7D-8E63-9EFA29F1E09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xmlns:p14="http://schemas.microsoft.com/office/powerpoint/2010/main" spd="slow">
    <p:wipe/>
  </p:transition>
  <p:txStyles>
    <p:titleStyle>
      <a:lvl1pPr algn="ctr" defTabSz="914400" rtl="0" eaLnBrk="1" latinLnBrk="0" hangingPunct="1">
        <a:spcBef>
          <a:spcPct val="0"/>
        </a:spcBef>
        <a:buNone/>
        <a:defRPr sz="50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50000"/>
        </a:lnSpc>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lnSpc>
          <a:spcPct val="150000"/>
        </a:lnSpc>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50000"/>
        </a:lnSpc>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13.emf"/><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13.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14.png"/><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15.png"/><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5.png"/><Relationship Id="rId8"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5.png"/><Relationship Id="rId6"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1" Type="http://schemas.openxmlformats.org/officeDocument/2006/relationships/slideLayout" Target="../slideLayouts/slideLayout6.xml"/><Relationship Id="rId2"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6.xml"/><Relationship Id="rId2"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png"/><Relationship Id="rId7" Type="http://schemas.openxmlformats.org/officeDocument/2006/relationships/image" Target="../media/image40.png"/><Relationship Id="rId8" Type="http://schemas.openxmlformats.org/officeDocument/2006/relationships/image" Target="../media/image41.png"/><Relationship Id="rId9" Type="http://schemas.openxmlformats.org/officeDocument/2006/relationships/image" Target="../media/image42.png"/><Relationship Id="rId1" Type="http://schemas.openxmlformats.org/officeDocument/2006/relationships/slideLayout" Target="../slideLayouts/slideLayout6.xml"/><Relationship Id="rId2"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7.png"/><Relationship Id="rId7" Type="http://schemas.openxmlformats.org/officeDocument/2006/relationships/image" Target="../media/image48.png"/><Relationship Id="rId8" Type="http://schemas.openxmlformats.org/officeDocument/2006/relationships/image" Target="../media/image49.png"/><Relationship Id="rId9" Type="http://schemas.openxmlformats.org/officeDocument/2006/relationships/image" Target="../media/image50.png"/><Relationship Id="rId1" Type="http://schemas.openxmlformats.org/officeDocument/2006/relationships/slideLayout" Target="../slideLayouts/slideLayout6.xml"/><Relationship Id="rId2"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5" Type="http://schemas.openxmlformats.org/officeDocument/2006/relationships/image" Target="../media/image53.png"/><Relationship Id="rId6" Type="http://schemas.openxmlformats.org/officeDocument/2006/relationships/image" Target="../media/image54.png"/><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5" Type="http://schemas.openxmlformats.org/officeDocument/2006/relationships/image" Target="../media/image58.png"/><Relationship Id="rId6" Type="http://schemas.openxmlformats.org/officeDocument/2006/relationships/image" Target="../media/image59.png"/><Relationship Id="rId7" Type="http://schemas.openxmlformats.org/officeDocument/2006/relationships/image" Target="../media/image60.png"/><Relationship Id="rId8" Type="http://schemas.openxmlformats.org/officeDocument/2006/relationships/image" Target="../media/image61.png"/><Relationship Id="rId9" Type="http://schemas.openxmlformats.org/officeDocument/2006/relationships/image" Target="../media/image62.png"/><Relationship Id="rId10" Type="http://schemas.openxmlformats.org/officeDocument/2006/relationships/image" Target="../media/image63.png"/><Relationship Id="rId11" Type="http://schemas.openxmlformats.org/officeDocument/2006/relationships/image" Target="../media/image64.png"/><Relationship Id="rId1" Type="http://schemas.openxmlformats.org/officeDocument/2006/relationships/slideLayout" Target="../slideLayouts/slideLayout6.xml"/><Relationship Id="rId2" Type="http://schemas.openxmlformats.org/officeDocument/2006/relationships/image" Target="../media/image5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5" Type="http://schemas.openxmlformats.org/officeDocument/2006/relationships/image" Target="../media/image67.png"/><Relationship Id="rId6" Type="http://schemas.openxmlformats.org/officeDocument/2006/relationships/image" Target="../media/image50.png"/><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7.png"/><Relationship Id="rId5" Type="http://schemas.openxmlformats.org/officeDocument/2006/relationships/image" Target="../media/image68.png"/><Relationship Id="rId6" Type="http://schemas.openxmlformats.org/officeDocument/2006/relationships/image" Target="../media/image69.png"/><Relationship Id="rId7" Type="http://schemas.openxmlformats.org/officeDocument/2006/relationships/image" Target="../media/image70.png"/><Relationship Id="rId8" Type="http://schemas.openxmlformats.org/officeDocument/2006/relationships/image" Target="../media/image71.png"/><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5" Type="http://schemas.openxmlformats.org/officeDocument/2006/relationships/image" Target="../media/image74.png"/><Relationship Id="rId6" Type="http://schemas.openxmlformats.org/officeDocument/2006/relationships/image" Target="../media/image26.png"/><Relationship Id="rId7" Type="http://schemas.openxmlformats.org/officeDocument/2006/relationships/image" Target="../media/image75.png"/><Relationship Id="rId8" Type="http://schemas.openxmlformats.org/officeDocument/2006/relationships/image" Target="../media/image76.png"/><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33.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5" Type="http://schemas.openxmlformats.org/officeDocument/2006/relationships/image" Target="../media/image79.png"/><Relationship Id="rId6" Type="http://schemas.openxmlformats.org/officeDocument/2006/relationships/image" Target="../media/image80.png"/><Relationship Id="rId7" Type="http://schemas.openxmlformats.org/officeDocument/2006/relationships/image" Target="../media/image81.png"/><Relationship Id="rId8" Type="http://schemas.openxmlformats.org/officeDocument/2006/relationships/image" Target="../media/image33.png"/><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34.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5" Type="http://schemas.openxmlformats.org/officeDocument/2006/relationships/image" Target="../media/image84.png"/><Relationship Id="rId6" Type="http://schemas.openxmlformats.org/officeDocument/2006/relationships/image" Target="../media/image71.png"/><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35.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86.png"/><Relationship Id="rId5" Type="http://schemas.openxmlformats.org/officeDocument/2006/relationships/image" Target="../media/image87.png"/><Relationship Id="rId6" Type="http://schemas.openxmlformats.org/officeDocument/2006/relationships/image" Target="../media/image88.png"/><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36.xml.rels><?xml version="1.0" encoding="UTF-8" standalone="yes"?>
<Relationships xmlns="http://schemas.openxmlformats.org/package/2006/relationships"><Relationship Id="rId11" Type="http://schemas.openxmlformats.org/officeDocument/2006/relationships/image" Target="../media/image95.png"/><Relationship Id="rId12" Type="http://schemas.openxmlformats.org/officeDocument/2006/relationships/image" Target="../media/image96.png"/><Relationship Id="rId13" Type="http://schemas.openxmlformats.org/officeDocument/2006/relationships/image" Target="../media/image97.png"/><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53.png"/><Relationship Id="rId4" Type="http://schemas.openxmlformats.org/officeDocument/2006/relationships/image" Target="../media/image89.png"/><Relationship Id="rId5" Type="http://schemas.openxmlformats.org/officeDocument/2006/relationships/image" Target="../media/image52.png"/><Relationship Id="rId6" Type="http://schemas.openxmlformats.org/officeDocument/2006/relationships/image" Target="../media/image90.png"/><Relationship Id="rId7" Type="http://schemas.openxmlformats.org/officeDocument/2006/relationships/image" Target="../media/image91.png"/><Relationship Id="rId8" Type="http://schemas.openxmlformats.org/officeDocument/2006/relationships/image" Target="../media/image92.png"/><Relationship Id="rId9" Type="http://schemas.openxmlformats.org/officeDocument/2006/relationships/image" Target="../media/image93.png"/><Relationship Id="rId10" Type="http://schemas.openxmlformats.org/officeDocument/2006/relationships/image" Target="../media/image94.png"/></Relationships>
</file>

<file path=ppt/slides/_rels/slide37.xml.rels><?xml version="1.0" encoding="UTF-8" standalone="yes"?>
<Relationships xmlns="http://schemas.openxmlformats.org/package/2006/relationships"><Relationship Id="rId3" Type="http://schemas.openxmlformats.org/officeDocument/2006/relationships/image" Target="../media/image98.png"/><Relationship Id="rId4" Type="http://schemas.openxmlformats.org/officeDocument/2006/relationships/image" Target="../media/image99.png"/><Relationship Id="rId5" Type="http://schemas.openxmlformats.org/officeDocument/2006/relationships/image" Target="../media/image100.png"/><Relationship Id="rId6" Type="http://schemas.openxmlformats.org/officeDocument/2006/relationships/image" Target="../media/image101.png"/><Relationship Id="rId7" Type="http://schemas.openxmlformats.org/officeDocument/2006/relationships/image" Target="../media/image102.png"/><Relationship Id="rId8" Type="http://schemas.openxmlformats.org/officeDocument/2006/relationships/image" Target="../media/image92.png"/><Relationship Id="rId9" Type="http://schemas.openxmlformats.org/officeDocument/2006/relationships/image" Target="../media/image103.png"/><Relationship Id="rId10" Type="http://schemas.openxmlformats.org/officeDocument/2006/relationships/image" Target="../media/image104.png"/><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38.xml.rels><?xml version="1.0" encoding="UTF-8" standalone="yes"?>
<Relationships xmlns="http://schemas.openxmlformats.org/package/2006/relationships"><Relationship Id="rId11" Type="http://schemas.openxmlformats.org/officeDocument/2006/relationships/image" Target="../media/image113.png"/><Relationship Id="rId12" Type="http://schemas.openxmlformats.org/officeDocument/2006/relationships/image" Target="../media/image114.png"/><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105.png"/><Relationship Id="rId4" Type="http://schemas.openxmlformats.org/officeDocument/2006/relationships/image" Target="../media/image106.png"/><Relationship Id="rId5" Type="http://schemas.openxmlformats.org/officeDocument/2006/relationships/image" Target="../media/image107.png"/><Relationship Id="rId6" Type="http://schemas.openxmlformats.org/officeDocument/2006/relationships/image" Target="../media/image108.png"/><Relationship Id="rId7" Type="http://schemas.openxmlformats.org/officeDocument/2006/relationships/image" Target="../media/image109.png"/><Relationship Id="rId8" Type="http://schemas.openxmlformats.org/officeDocument/2006/relationships/image" Target="../media/image110.png"/><Relationship Id="rId9" Type="http://schemas.openxmlformats.org/officeDocument/2006/relationships/image" Target="../media/image111.png"/><Relationship Id="rId10" Type="http://schemas.openxmlformats.org/officeDocument/2006/relationships/image" Target="../media/image112.png"/></Relationships>
</file>

<file path=ppt/slides/_rels/slide39.xml.rels><?xml version="1.0" encoding="UTF-8" standalone="yes"?>
<Relationships xmlns="http://schemas.openxmlformats.org/package/2006/relationships"><Relationship Id="rId3" Type="http://schemas.openxmlformats.org/officeDocument/2006/relationships/image" Target="../media/image115.png"/><Relationship Id="rId4" Type="http://schemas.openxmlformats.org/officeDocument/2006/relationships/image" Target="../media/image116.png"/><Relationship Id="rId5" Type="http://schemas.openxmlformats.org/officeDocument/2006/relationships/image" Target="../media/image50.png"/><Relationship Id="rId6" Type="http://schemas.openxmlformats.org/officeDocument/2006/relationships/image" Target="../media/image117.png"/><Relationship Id="rId7" Type="http://schemas.openxmlformats.org/officeDocument/2006/relationships/image" Target="../media/image118.png"/><Relationship Id="rId8" Type="http://schemas.openxmlformats.org/officeDocument/2006/relationships/image" Target="../media/image119.png"/><Relationship Id="rId9" Type="http://schemas.openxmlformats.org/officeDocument/2006/relationships/image" Target="../media/image120.png"/><Relationship Id="rId10" Type="http://schemas.openxmlformats.org/officeDocument/2006/relationships/image" Target="../media/image121.png"/><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2.png"/><Relationship Id="rId4" Type="http://schemas.openxmlformats.org/officeDocument/2006/relationships/image" Target="../media/image123.png"/><Relationship Id="rId5" Type="http://schemas.openxmlformats.org/officeDocument/2006/relationships/image" Target="../media/image124.png"/><Relationship Id="rId6" Type="http://schemas.openxmlformats.org/officeDocument/2006/relationships/image" Target="../media/image125.png"/><Relationship Id="rId7" Type="http://schemas.openxmlformats.org/officeDocument/2006/relationships/image" Target="../media/image126.png"/><Relationship Id="rId8" Type="http://schemas.openxmlformats.org/officeDocument/2006/relationships/image" Target="../media/image127.png"/><Relationship Id="rId9" Type="http://schemas.openxmlformats.org/officeDocument/2006/relationships/image" Target="../media/image59.png"/><Relationship Id="rId10" Type="http://schemas.openxmlformats.org/officeDocument/2006/relationships/image" Target="../media/image60.png"/><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41.xml.rels><?xml version="1.0" encoding="UTF-8" standalone="yes"?>
<Relationships xmlns="http://schemas.openxmlformats.org/package/2006/relationships"><Relationship Id="rId3" Type="http://schemas.openxmlformats.org/officeDocument/2006/relationships/image" Target="../media/image128.png"/><Relationship Id="rId4" Type="http://schemas.openxmlformats.org/officeDocument/2006/relationships/image" Target="../media/image129.png"/><Relationship Id="rId5" Type="http://schemas.openxmlformats.org/officeDocument/2006/relationships/image" Target="../media/image130.png"/><Relationship Id="rId6" Type="http://schemas.openxmlformats.org/officeDocument/2006/relationships/image" Target="../media/image89.png"/><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131.png"/><Relationship Id="rId5" Type="http://schemas.openxmlformats.org/officeDocument/2006/relationships/image" Target="../media/image132.png"/><Relationship Id="rId6" Type="http://schemas.openxmlformats.org/officeDocument/2006/relationships/image" Target="../media/image133.png"/><Relationship Id="rId7" Type="http://schemas.openxmlformats.org/officeDocument/2006/relationships/image" Target="../media/image134.png"/><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43.xml.rels><?xml version="1.0" encoding="UTF-8" standalone="yes"?>
<Relationships xmlns="http://schemas.openxmlformats.org/package/2006/relationships"><Relationship Id="rId3" Type="http://schemas.openxmlformats.org/officeDocument/2006/relationships/image" Target="../media/image132.png"/><Relationship Id="rId4" Type="http://schemas.openxmlformats.org/officeDocument/2006/relationships/image" Target="../media/image26.png"/><Relationship Id="rId5" Type="http://schemas.openxmlformats.org/officeDocument/2006/relationships/image" Target="../media/image135.png"/><Relationship Id="rId6" Type="http://schemas.openxmlformats.org/officeDocument/2006/relationships/image" Target="../media/image136.png"/><Relationship Id="rId7" Type="http://schemas.openxmlformats.org/officeDocument/2006/relationships/image" Target="../media/image137.png"/><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44.xml.rels><?xml version="1.0" encoding="UTF-8" standalone="yes"?>
<Relationships xmlns="http://schemas.openxmlformats.org/package/2006/relationships"><Relationship Id="rId3" Type="http://schemas.openxmlformats.org/officeDocument/2006/relationships/image" Target="../media/image138.png"/><Relationship Id="rId4" Type="http://schemas.openxmlformats.org/officeDocument/2006/relationships/image" Target="../media/image139.png"/><Relationship Id="rId5" Type="http://schemas.openxmlformats.org/officeDocument/2006/relationships/image" Target="../media/image140.png"/><Relationship Id="rId6" Type="http://schemas.openxmlformats.org/officeDocument/2006/relationships/image" Target="../media/image141.png"/><Relationship Id="rId7" Type="http://schemas.openxmlformats.org/officeDocument/2006/relationships/image" Target="../media/image142.png"/><Relationship Id="rId8" Type="http://schemas.openxmlformats.org/officeDocument/2006/relationships/image" Target="../media/image37.png"/><Relationship Id="rId9" Type="http://schemas.openxmlformats.org/officeDocument/2006/relationships/image" Target="../media/image143.png"/><Relationship Id="rId10" Type="http://schemas.openxmlformats.org/officeDocument/2006/relationships/image" Target="../media/image134.png"/><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45.xml.rels><?xml version="1.0" encoding="UTF-8" standalone="yes"?>
<Relationships xmlns="http://schemas.openxmlformats.org/package/2006/relationships"><Relationship Id="rId3" Type="http://schemas.openxmlformats.org/officeDocument/2006/relationships/image" Target="../media/image144.png"/><Relationship Id="rId4" Type="http://schemas.openxmlformats.org/officeDocument/2006/relationships/image" Target="../media/image145.png"/><Relationship Id="rId5" Type="http://schemas.openxmlformats.org/officeDocument/2006/relationships/image" Target="../media/image70.png"/><Relationship Id="rId6" Type="http://schemas.openxmlformats.org/officeDocument/2006/relationships/image" Target="../media/image146.png"/><Relationship Id="rId7" Type="http://schemas.openxmlformats.org/officeDocument/2006/relationships/image" Target="../media/image134.png"/><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46.xml.rels><?xml version="1.0" encoding="UTF-8" standalone="yes"?>
<Relationships xmlns="http://schemas.openxmlformats.org/package/2006/relationships"><Relationship Id="rId3" Type="http://schemas.openxmlformats.org/officeDocument/2006/relationships/image" Target="../media/image147.png"/><Relationship Id="rId4" Type="http://schemas.openxmlformats.org/officeDocument/2006/relationships/image" Target="../media/image148.png"/><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8.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152.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3.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0.png"/></Relationships>
</file>

<file path=ppt/slides/_rels/slide56.xml.rels><?xml version="1.0" encoding="UTF-8" standalone="yes"?>
<Relationships xmlns="http://schemas.openxmlformats.org/package/2006/relationships"><Relationship Id="rId3" Type="http://schemas.openxmlformats.org/officeDocument/2006/relationships/image" Target="../media/image155.wmf"/><Relationship Id="rId4" Type="http://schemas.openxmlformats.org/officeDocument/2006/relationships/image" Target="../media/image156.jpeg"/><Relationship Id="rId1" Type="http://schemas.openxmlformats.org/officeDocument/2006/relationships/slideLayout" Target="../slideLayouts/slideLayout6.xml"/><Relationship Id="rId2" Type="http://schemas.openxmlformats.org/officeDocument/2006/relationships/image" Target="../media/image154.png"/></Relationships>
</file>

<file path=ppt/slides/_rels/slide57.xml.rels><?xml version="1.0" encoding="UTF-8" standalone="yes"?>
<Relationships xmlns="http://schemas.openxmlformats.org/package/2006/relationships"><Relationship Id="rId3" Type="http://schemas.openxmlformats.org/officeDocument/2006/relationships/image" Target="../media/image158.png"/><Relationship Id="rId4" Type="http://schemas.openxmlformats.org/officeDocument/2006/relationships/image" Target="../media/image159.tiff"/><Relationship Id="rId5" Type="http://schemas.openxmlformats.org/officeDocument/2006/relationships/image" Target="../media/image160.png"/><Relationship Id="rId1" Type="http://schemas.openxmlformats.org/officeDocument/2006/relationships/slideLayout" Target="../slideLayouts/slideLayout2.xml"/><Relationship Id="rId2" Type="http://schemas.openxmlformats.org/officeDocument/2006/relationships/image" Target="../media/image157.tif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1.png"/><Relationship Id="rId3" Type="http://schemas.openxmlformats.org/officeDocument/2006/relationships/image" Target="../media/image16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1" Type="http://schemas.openxmlformats.org/officeDocument/2006/relationships/image" Target="../media/image171.png"/><Relationship Id="rId12" Type="http://schemas.openxmlformats.org/officeDocument/2006/relationships/image" Target="../media/image172.png"/><Relationship Id="rId13" Type="http://schemas.openxmlformats.org/officeDocument/2006/relationships/image" Target="../media/image173.png"/><Relationship Id="rId1" Type="http://schemas.openxmlformats.org/officeDocument/2006/relationships/slideLayout" Target="../slideLayouts/slideLayout4.xml"/><Relationship Id="rId2" Type="http://schemas.openxmlformats.org/officeDocument/2006/relationships/image" Target="../media/image163.png"/><Relationship Id="rId3" Type="http://schemas.openxmlformats.org/officeDocument/2006/relationships/image" Target="../media/image164.png"/><Relationship Id="rId4" Type="http://schemas.openxmlformats.org/officeDocument/2006/relationships/image" Target="../media/image165.png"/><Relationship Id="rId5" Type="http://schemas.openxmlformats.org/officeDocument/2006/relationships/image" Target="../media/image166.png"/><Relationship Id="rId6" Type="http://schemas.openxmlformats.org/officeDocument/2006/relationships/image" Target="../media/image167.png"/><Relationship Id="rId7" Type="http://schemas.openxmlformats.org/officeDocument/2006/relationships/image" Target="../media/image168.png"/><Relationship Id="rId8" Type="http://schemas.openxmlformats.org/officeDocument/2006/relationships/image" Target="../media/image2.png"/><Relationship Id="rId9" Type="http://schemas.openxmlformats.org/officeDocument/2006/relationships/image" Target="../media/image169.png"/><Relationship Id="rId10" Type="http://schemas.openxmlformats.org/officeDocument/2006/relationships/image" Target="../media/image170.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48422"/>
            <a:ext cx="7772400" cy="1470025"/>
          </a:xfrm>
        </p:spPr>
        <p:txBody>
          <a:bodyPr>
            <a:noAutofit/>
          </a:bodyPr>
          <a:lstStyle/>
          <a:p>
            <a:r>
              <a:rPr lang="en-US" sz="4400" dirty="0"/>
              <a:t>Genomic Imaging: Creation of a Uniformed Terminology to Describe the Morphologic MR Imaging Features of </a:t>
            </a:r>
            <a:r>
              <a:rPr lang="en-US" sz="4400" dirty="0" err="1"/>
              <a:t>Gliomas</a:t>
            </a:r>
            <a:r>
              <a:rPr lang="en-US" sz="4400" dirty="0"/>
              <a:t> to</a:t>
            </a:r>
            <a:br>
              <a:rPr lang="en-US" sz="4400" dirty="0"/>
            </a:br>
            <a:r>
              <a:rPr lang="en-US" sz="4400" dirty="0"/>
              <a:t>Augment Clinical Research in the Genomics of Cancer.</a:t>
            </a:r>
          </a:p>
        </p:txBody>
      </p:sp>
      <p:sp>
        <p:nvSpPr>
          <p:cNvPr id="3" name="Subtitle 2"/>
          <p:cNvSpPr>
            <a:spLocks noGrp="1"/>
          </p:cNvSpPr>
          <p:nvPr>
            <p:ph type="subTitle" idx="1"/>
          </p:nvPr>
        </p:nvSpPr>
        <p:spPr>
          <a:xfrm>
            <a:off x="1467656" y="4616214"/>
            <a:ext cx="6400800" cy="692396"/>
          </a:xfrm>
        </p:spPr>
        <p:txBody>
          <a:bodyPr>
            <a:normAutofit lnSpcReduction="10000"/>
          </a:bodyPr>
          <a:lstStyle/>
          <a:p>
            <a:r>
              <a:rPr lang="en-US" dirty="0" smtClean="0"/>
              <a:t>Tracking Number: 12</a:t>
            </a:r>
            <a:r>
              <a:rPr lang="en-US" dirty="0"/>
              <a:t>-eEdE-1044-ASNR</a:t>
            </a:r>
          </a:p>
        </p:txBody>
      </p:sp>
      <p:pic>
        <p:nvPicPr>
          <p:cNvPr id="4" name="Picture 3"/>
          <p:cNvPicPr>
            <a:picLocks noChangeAspect="1"/>
          </p:cNvPicPr>
          <p:nvPr/>
        </p:nvPicPr>
        <p:blipFill>
          <a:blip r:embed="rId2"/>
          <a:stretch>
            <a:fillRect/>
          </a:stretch>
        </p:blipFill>
        <p:spPr>
          <a:xfrm>
            <a:off x="3410227" y="5566580"/>
            <a:ext cx="2348036" cy="1291420"/>
          </a:xfrm>
          <a:prstGeom prst="rect">
            <a:avLst/>
          </a:prstGeom>
        </p:spPr>
      </p:pic>
      <p:pic>
        <p:nvPicPr>
          <p:cNvPr id="5" name="Picture 4" desc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3038" y="5931711"/>
            <a:ext cx="2368984" cy="513280"/>
          </a:xfrm>
          <a:prstGeom prst="rect">
            <a:avLst/>
          </a:prstGeom>
        </p:spPr>
      </p:pic>
      <p:pic>
        <p:nvPicPr>
          <p:cNvPr id="6" name="Picture 2" descr="http://cancergenome.nih.gov/PublishedContent/Images/SharedItems/Images/tcga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789" y="6026656"/>
            <a:ext cx="2955458" cy="38549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299479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818" name="Rectangle 2"/>
          <p:cNvSpPr>
            <a:spLocks noGrp="1" noChangeArrowheads="1"/>
          </p:cNvSpPr>
          <p:nvPr>
            <p:ph type="title"/>
          </p:nvPr>
        </p:nvSpPr>
        <p:spPr>
          <a:xfrm>
            <a:off x="76199" y="269524"/>
            <a:ext cx="8686801" cy="1559276"/>
          </a:xfrm>
        </p:spPr>
        <p:txBody>
          <a:bodyPr>
            <a:noAutofit/>
          </a:bodyPr>
          <a:lstStyle/>
          <a:p>
            <a:r>
              <a:rPr lang="en-US" sz="3600" dirty="0" smtClean="0"/>
              <a:t>How Does One Effectively Marry Imaging Findings of a Tumor to its Genomics?</a:t>
            </a:r>
            <a:endParaRPr lang="en-US" sz="3600" dirty="0"/>
          </a:p>
        </p:txBody>
      </p:sp>
      <p:pic>
        <p:nvPicPr>
          <p:cNvPr id="674819" name="Picture 3" descr="cag_43_microarray_dna"/>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424004" y="1905000"/>
            <a:ext cx="2436813" cy="2825750"/>
          </a:xfrm>
        </p:spPr>
      </p:pic>
      <p:grpSp>
        <p:nvGrpSpPr>
          <p:cNvPr id="674820" name="Group 4"/>
          <p:cNvGrpSpPr>
            <a:grpSpLocks/>
          </p:cNvGrpSpPr>
          <p:nvPr/>
        </p:nvGrpSpPr>
        <p:grpSpPr bwMode="auto">
          <a:xfrm>
            <a:off x="5257800" y="1905000"/>
            <a:ext cx="3505200" cy="3810000"/>
            <a:chOff x="3168" y="816"/>
            <a:chExt cx="2112" cy="2352"/>
          </a:xfrm>
        </p:grpSpPr>
        <p:pic>
          <p:nvPicPr>
            <p:cNvPr id="674821" name="Picture 5" descr="t2brain"/>
            <p:cNvPicPr>
              <a:picLocks noChangeAspect="1" noChangeArrowheads="1"/>
            </p:cNvPicPr>
            <p:nvPr/>
          </p:nvPicPr>
          <p:blipFill>
            <a:blip r:embed="rId4">
              <a:extLst>
                <a:ext uri="{28A0092B-C50C-407E-A947-70E740481C1C}">
                  <a14:useLocalDpi xmlns:a14="http://schemas.microsoft.com/office/drawing/2010/main" val="0"/>
                </a:ext>
              </a:extLst>
            </a:blip>
            <a:srcRect l="12183" t="9746" r="14720" b="2538"/>
            <a:stretch>
              <a:fillRect/>
            </a:stretch>
          </p:blipFill>
          <p:spPr bwMode="auto">
            <a:xfrm>
              <a:off x="3168" y="816"/>
              <a:ext cx="1320" cy="1584"/>
            </a:xfrm>
            <a:prstGeom prst="rect">
              <a:avLst/>
            </a:prstGeom>
          </p:spPr>
        </p:pic>
        <p:sp>
          <p:nvSpPr>
            <p:cNvPr id="674822" name="Document"/>
            <p:cNvSpPr>
              <a:spLocks noEditPoints="1" noChangeArrowheads="1"/>
            </p:cNvSpPr>
            <p:nvPr/>
          </p:nvSpPr>
          <p:spPr bwMode="auto">
            <a:xfrm>
              <a:off x="4128" y="1776"/>
              <a:ext cx="1152" cy="1392"/>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chemeClr val="accent4">
                <a:lumMod val="50000"/>
              </a:schemeClr>
            </a:solidFill>
            <a:ln w="9525">
              <a:solidFill>
                <a:schemeClr val="hlink"/>
              </a:solidFill>
              <a:miter lim="800000"/>
              <a:headEnd/>
              <a:tailEnd/>
            </a:ln>
            <a:effectLst>
              <a:outerShdw blurRad="63500" dist="107763" dir="2700000" algn="ctr" rotWithShape="0">
                <a:srgbClr val="000000">
                  <a:alpha val="74998"/>
                </a:srgbClr>
              </a:outerShdw>
            </a:effectLst>
          </p:spPr>
          <p:txBody>
            <a:bodyPr/>
            <a:lstStyle/>
            <a:p>
              <a:pPr marL="342900" indent="-342900" eaLnBrk="1" hangingPunct="1"/>
              <a:r>
                <a:rPr lang="en-US" sz="1400" b="1"/>
                <a:t>MRI Featureset</a:t>
              </a:r>
            </a:p>
            <a:p>
              <a:pPr marL="342900" indent="-342900" eaLnBrk="1" hangingPunct="1">
                <a:buFontTx/>
                <a:buAutoNum type="arabicPeriod"/>
              </a:pPr>
              <a:r>
                <a:rPr lang="en-US" sz="1400"/>
                <a:t>Infiltration</a:t>
              </a:r>
            </a:p>
            <a:p>
              <a:pPr marL="342900" indent="-342900" eaLnBrk="1" hangingPunct="1">
                <a:buFontTx/>
                <a:buAutoNum type="arabicPeriod"/>
              </a:pPr>
              <a:r>
                <a:rPr lang="en-US" sz="1400"/>
                <a:t>Enhancement</a:t>
              </a:r>
            </a:p>
            <a:p>
              <a:pPr marL="342900" indent="-342900" eaLnBrk="1" hangingPunct="1">
                <a:buFontTx/>
                <a:buAutoNum type="arabicPeriod"/>
              </a:pPr>
              <a:r>
                <a:rPr lang="en-US" sz="1400"/>
                <a:t>Nodularity</a:t>
              </a:r>
            </a:p>
            <a:p>
              <a:pPr marL="342900" indent="-342900" eaLnBrk="1" hangingPunct="1">
                <a:buFontTx/>
                <a:buAutoNum type="arabicPeriod"/>
              </a:pPr>
              <a:r>
                <a:rPr lang="en-US" sz="1400"/>
                <a:t>Necrosis</a:t>
              </a:r>
            </a:p>
            <a:p>
              <a:pPr marL="342900" indent="-342900" eaLnBrk="1" hangingPunct="1">
                <a:buFontTx/>
                <a:buAutoNum type="arabicPeriod"/>
              </a:pPr>
              <a:r>
                <a:rPr lang="en-US" sz="1400"/>
                <a:t>Edema</a:t>
              </a:r>
            </a:p>
            <a:p>
              <a:pPr marL="342900" indent="-342900" eaLnBrk="1" hangingPunct="1">
                <a:buFontTx/>
                <a:buAutoNum type="arabicPeriod"/>
              </a:pPr>
              <a:r>
                <a:rPr lang="en-US" sz="1400"/>
                <a:t>nCET</a:t>
              </a:r>
            </a:p>
            <a:p>
              <a:pPr marL="342900" indent="-342900" eaLnBrk="1" hangingPunct="1">
                <a:buFontTx/>
                <a:buAutoNum type="arabicPeriod"/>
              </a:pPr>
              <a:r>
                <a:rPr lang="en-US" sz="1400"/>
                <a:t>Diffusion</a:t>
              </a:r>
            </a:p>
            <a:p>
              <a:pPr marL="342900" indent="-342900" eaLnBrk="1" hangingPunct="1">
                <a:buFontTx/>
                <a:buAutoNum type="arabicPeriod"/>
              </a:pPr>
              <a:r>
                <a:rPr lang="en-US" sz="1400"/>
                <a:t>Hemorrhage</a:t>
              </a:r>
            </a:p>
          </p:txBody>
        </p:sp>
        <p:sp>
          <p:nvSpPr>
            <p:cNvPr id="674823" name="Oval 7"/>
            <p:cNvSpPr>
              <a:spLocks noChangeArrowheads="1"/>
            </p:cNvSpPr>
            <p:nvPr/>
          </p:nvSpPr>
          <p:spPr bwMode="auto">
            <a:xfrm>
              <a:off x="3360" y="1248"/>
              <a:ext cx="432" cy="624"/>
            </a:xfrm>
            <a:prstGeom prst="ellipse">
              <a:avLst/>
            </a:prstGeom>
            <a:noFill/>
            <a:ln w="19050">
              <a:solidFill>
                <a:srgbClr val="FF0000"/>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674824" name="Line 8"/>
            <p:cNvSpPr>
              <a:spLocks noChangeShapeType="1"/>
            </p:cNvSpPr>
            <p:nvPr/>
          </p:nvSpPr>
          <p:spPr bwMode="auto">
            <a:xfrm>
              <a:off x="3552" y="1248"/>
              <a:ext cx="1728" cy="528"/>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674825" name="Line 9"/>
            <p:cNvSpPr>
              <a:spLocks noChangeShapeType="1"/>
            </p:cNvSpPr>
            <p:nvPr/>
          </p:nvSpPr>
          <p:spPr bwMode="auto">
            <a:xfrm>
              <a:off x="3552" y="1872"/>
              <a:ext cx="576" cy="1008"/>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674826" name="Text Box 10"/>
          <p:cNvSpPr txBox="1">
            <a:spLocks noChangeArrowheads="1"/>
          </p:cNvSpPr>
          <p:nvPr/>
        </p:nvSpPr>
        <p:spPr bwMode="auto">
          <a:xfrm>
            <a:off x="4251325" y="3189288"/>
            <a:ext cx="9302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endParaRPr lang="en-US" sz="2800"/>
          </a:p>
        </p:txBody>
      </p:sp>
      <p:sp>
        <p:nvSpPr>
          <p:cNvPr id="674827" name="Text Box 11"/>
          <p:cNvSpPr txBox="1">
            <a:spLocks noChangeArrowheads="1"/>
          </p:cNvSpPr>
          <p:nvPr/>
        </p:nvSpPr>
        <p:spPr bwMode="auto">
          <a:xfrm>
            <a:off x="4114800" y="2930525"/>
            <a:ext cx="762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r>
              <a:rPr lang="en-US" sz="5400">
                <a:latin typeface="Comic Sans MS" charset="0"/>
              </a:rPr>
              <a:t>X</a:t>
            </a:r>
          </a:p>
        </p:txBody>
      </p:sp>
      <p:sp>
        <p:nvSpPr>
          <p:cNvPr id="674828" name="Text Box 12"/>
          <p:cNvSpPr txBox="1">
            <a:spLocks noChangeArrowheads="1"/>
          </p:cNvSpPr>
          <p:nvPr/>
        </p:nvSpPr>
        <p:spPr bwMode="auto">
          <a:xfrm>
            <a:off x="3733800" y="5029200"/>
            <a:ext cx="160020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r>
              <a:rPr lang="en-US" sz="7200">
                <a:latin typeface="Comic Sans MS" charset="0"/>
              </a:rPr>
              <a:t>= ?</a:t>
            </a:r>
          </a:p>
        </p:txBody>
      </p:sp>
      <p:sp>
        <p:nvSpPr>
          <p:cNvPr id="2" name="TextBox 1"/>
          <p:cNvSpPr txBox="1"/>
          <p:nvPr/>
        </p:nvSpPr>
        <p:spPr>
          <a:xfrm>
            <a:off x="1639711" y="4730750"/>
            <a:ext cx="2007656" cy="369332"/>
          </a:xfrm>
          <a:prstGeom prst="rect">
            <a:avLst/>
          </a:prstGeom>
          <a:noFill/>
        </p:spPr>
        <p:txBody>
          <a:bodyPr wrap="none" rtlCol="0">
            <a:spAutoFit/>
          </a:bodyPr>
          <a:lstStyle/>
          <a:p>
            <a:r>
              <a:rPr lang="en-US" dirty="0" smtClean="0"/>
              <a:t>Genetic Microarray</a:t>
            </a:r>
            <a:endParaRPr lang="en-US" dirty="0"/>
          </a:p>
        </p:txBody>
      </p:sp>
      <p:sp>
        <p:nvSpPr>
          <p:cNvPr id="3" name="TextBox 2"/>
          <p:cNvSpPr txBox="1"/>
          <p:nvPr/>
        </p:nvSpPr>
        <p:spPr>
          <a:xfrm>
            <a:off x="5895109" y="4703101"/>
            <a:ext cx="567658" cy="369332"/>
          </a:xfrm>
          <a:prstGeom prst="rect">
            <a:avLst/>
          </a:prstGeom>
          <a:noFill/>
        </p:spPr>
        <p:txBody>
          <a:bodyPr wrap="none" rtlCol="0">
            <a:spAutoFit/>
          </a:bodyPr>
          <a:lstStyle/>
          <a:p>
            <a:r>
              <a:rPr lang="en-US" dirty="0" smtClean="0"/>
              <a:t>MRI</a:t>
            </a:r>
            <a:endParaRPr lang="en-US" dirty="0"/>
          </a:p>
        </p:txBody>
      </p:sp>
    </p:spTree>
    <p:extLst>
      <p:ext uri="{BB962C8B-B14F-4D97-AF65-F5344CB8AC3E}">
        <p14:creationId xmlns:p14="http://schemas.microsoft.com/office/powerpoint/2010/main" val="1062198477"/>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151"/>
            <a:ext cx="8229600" cy="1143000"/>
          </a:xfrm>
        </p:spPr>
        <p:txBody>
          <a:bodyPr/>
          <a:lstStyle/>
          <a:p>
            <a:r>
              <a:rPr lang="en-US" dirty="0" smtClean="0"/>
              <a:t>Barriers</a:t>
            </a:r>
            <a:endParaRPr lang="en-US" dirty="0"/>
          </a:p>
        </p:txBody>
      </p:sp>
      <p:sp>
        <p:nvSpPr>
          <p:cNvPr id="3" name="Content Placeholder 2"/>
          <p:cNvSpPr>
            <a:spLocks noGrp="1"/>
          </p:cNvSpPr>
          <p:nvPr>
            <p:ph idx="1"/>
          </p:nvPr>
        </p:nvSpPr>
        <p:spPr>
          <a:xfrm>
            <a:off x="457200" y="1102288"/>
            <a:ext cx="8111038" cy="5474698"/>
          </a:xfrm>
        </p:spPr>
        <p:txBody>
          <a:bodyPr>
            <a:normAutofit fontScale="85000" lnSpcReduction="20000"/>
          </a:bodyPr>
          <a:lstStyle/>
          <a:p>
            <a:pPr>
              <a:lnSpc>
                <a:spcPct val="100000"/>
              </a:lnSpc>
            </a:pPr>
            <a:r>
              <a:rPr lang="en-US" dirty="0"/>
              <a:t>A barrier to effective imaging research is absence of </a:t>
            </a:r>
            <a:r>
              <a:rPr lang="en-US" i="1" dirty="0">
                <a:solidFill>
                  <a:srgbClr val="FFFF00"/>
                </a:solidFill>
              </a:rPr>
              <a:t>controlled terminologies</a:t>
            </a:r>
            <a:r>
              <a:rPr lang="en-US" dirty="0">
                <a:solidFill>
                  <a:srgbClr val="FFFF00"/>
                </a:solidFill>
              </a:rPr>
              <a:t> </a:t>
            </a:r>
            <a:r>
              <a:rPr lang="en-US" dirty="0"/>
              <a:t>to describe pathologic findings.  Despite advances in imaging technology there have been few innovations in </a:t>
            </a:r>
            <a:r>
              <a:rPr lang="en-US" dirty="0">
                <a:solidFill>
                  <a:srgbClr val="FFFF00"/>
                </a:solidFill>
              </a:rPr>
              <a:t>standardizing</a:t>
            </a:r>
            <a:r>
              <a:rPr lang="en-US" dirty="0"/>
              <a:t> terminologies used in medical imaging research.  </a:t>
            </a:r>
          </a:p>
          <a:p>
            <a:pPr>
              <a:lnSpc>
                <a:spcPct val="100000"/>
              </a:lnSpc>
            </a:pPr>
            <a:r>
              <a:rPr lang="en-US" dirty="0"/>
              <a:t>This lack of consistency means that results of individual studies may remain isolated since results are often not directly comparable to one another.</a:t>
            </a:r>
          </a:p>
          <a:p>
            <a:pPr>
              <a:lnSpc>
                <a:spcPct val="100000"/>
              </a:lnSpc>
            </a:pPr>
            <a:r>
              <a:rPr lang="en-US" dirty="0"/>
              <a:t>A well regarded exception is the federally mandated use of ACR’s Breast Imaging Reporting and Data System (BI-RADS) which has been heralded as a potent driver for advancing therapeutic, research and quality initiatives in diseases of the breast. BI-RADS has made inroads into improving uniformity and clarity that document breast imaging findings.</a:t>
            </a:r>
            <a:endParaRPr lang="en-US" dirty="0"/>
          </a:p>
        </p:txBody>
      </p:sp>
    </p:spTree>
    <p:extLst>
      <p:ext uri="{BB962C8B-B14F-4D97-AF65-F5344CB8AC3E}">
        <p14:creationId xmlns:p14="http://schemas.microsoft.com/office/powerpoint/2010/main" val="1540268180"/>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5170324" y="14075"/>
            <a:ext cx="3968613" cy="1143000"/>
          </a:xfrm>
        </p:spPr>
        <p:txBody>
          <a:bodyPr>
            <a:normAutofit fontScale="90000"/>
          </a:bodyPr>
          <a:lstStyle/>
          <a:p>
            <a:r>
              <a:rPr lang="en-US" sz="3200" dirty="0" smtClean="0"/>
              <a:t>Methodologies in Use Have Limited Application.</a:t>
            </a:r>
            <a:endParaRPr lang="en-US" sz="3200" dirty="0"/>
          </a:p>
        </p:txBody>
      </p:sp>
      <p:sp>
        <p:nvSpPr>
          <p:cNvPr id="12" name="Content Placeholder 11"/>
          <p:cNvSpPr>
            <a:spLocks noGrp="1"/>
          </p:cNvSpPr>
          <p:nvPr>
            <p:ph idx="1"/>
          </p:nvPr>
        </p:nvSpPr>
        <p:spPr>
          <a:xfrm>
            <a:off x="159801" y="2138713"/>
            <a:ext cx="4558386" cy="4525963"/>
          </a:xfrm>
        </p:spPr>
        <p:txBody>
          <a:bodyPr>
            <a:normAutofit fontScale="62500" lnSpcReduction="20000"/>
          </a:bodyPr>
          <a:lstStyle/>
          <a:p>
            <a:pPr>
              <a:lnSpc>
                <a:spcPct val="120000"/>
              </a:lnSpc>
            </a:pPr>
            <a:r>
              <a:rPr lang="en-US" dirty="0" smtClean="0"/>
              <a:t>Classic methodology for clinical trials utilize variations of MacDonald and RECIST criteria with or without volume extrapolation and machine guidance.</a:t>
            </a:r>
          </a:p>
          <a:p>
            <a:pPr>
              <a:lnSpc>
                <a:spcPct val="120000"/>
              </a:lnSpc>
            </a:pPr>
            <a:r>
              <a:rPr lang="en-US" dirty="0" smtClean="0"/>
              <a:t>These methods are designed to assess response to therapy but are not necessarily used to characterize the features of a naïve (untreated) tumor.</a:t>
            </a:r>
          </a:p>
          <a:p>
            <a:pPr>
              <a:lnSpc>
                <a:spcPct val="120000"/>
              </a:lnSpc>
            </a:pPr>
            <a:r>
              <a:rPr lang="en-US" dirty="0" smtClean="0"/>
              <a:t>The central focus is to gauge change in an image observation rather than to catalog all of the characteristics on the image.</a:t>
            </a:r>
            <a:endParaRPr lang="en-US" dirty="0"/>
          </a:p>
        </p:txBody>
      </p:sp>
      <p:pic>
        <p:nvPicPr>
          <p:cNvPr id="16" name="Picture 15"/>
          <p:cNvPicPr>
            <a:picLocks noChangeAspect="1"/>
          </p:cNvPicPr>
          <p:nvPr/>
        </p:nvPicPr>
        <p:blipFill>
          <a:blip r:embed="rId2"/>
          <a:stretch>
            <a:fillRect/>
          </a:stretch>
        </p:blipFill>
        <p:spPr>
          <a:xfrm>
            <a:off x="159801" y="96450"/>
            <a:ext cx="4897002" cy="1144250"/>
          </a:xfrm>
          <a:prstGeom prst="rect">
            <a:avLst/>
          </a:prstGeom>
          <a:solidFill>
            <a:srgbClr val="00CC99"/>
          </a:solidFill>
        </p:spPr>
      </p:pic>
      <p:sp>
        <p:nvSpPr>
          <p:cNvPr id="17" name="TextBox 16"/>
          <p:cNvSpPr txBox="1"/>
          <p:nvPr/>
        </p:nvSpPr>
        <p:spPr>
          <a:xfrm>
            <a:off x="5170324" y="6480010"/>
            <a:ext cx="3973676" cy="369332"/>
          </a:xfrm>
          <a:prstGeom prst="rect">
            <a:avLst/>
          </a:prstGeom>
          <a:noFill/>
        </p:spPr>
        <p:txBody>
          <a:bodyPr wrap="none" rtlCol="0">
            <a:spAutoFit/>
          </a:bodyPr>
          <a:lstStyle/>
          <a:p>
            <a:r>
              <a:rPr lang="de-DE" dirty="0"/>
              <a:t>AJNR Am J </a:t>
            </a:r>
            <a:r>
              <a:rPr lang="de-DE" dirty="0" err="1"/>
              <a:t>Neuroradiol</a:t>
            </a:r>
            <a:r>
              <a:rPr lang="de-DE" dirty="0"/>
              <a:t> </a:t>
            </a:r>
            <a:r>
              <a:rPr lang="de-DE" dirty="0" smtClean="0"/>
              <a:t>2008;29</a:t>
            </a:r>
            <a:r>
              <a:rPr lang="de-DE" dirty="0"/>
              <a:t>:419–</a:t>
            </a:r>
            <a:r>
              <a:rPr lang="de-DE" dirty="0" smtClean="0"/>
              <a:t>24</a:t>
            </a:r>
            <a:endParaRPr lang="en-US" dirty="0"/>
          </a:p>
        </p:txBody>
      </p:sp>
      <p:pic>
        <p:nvPicPr>
          <p:cNvPr id="18" name="Picture 17"/>
          <p:cNvPicPr>
            <a:picLocks noChangeAspect="1"/>
          </p:cNvPicPr>
          <p:nvPr/>
        </p:nvPicPr>
        <p:blipFill>
          <a:blip r:embed="rId3"/>
          <a:stretch>
            <a:fillRect/>
          </a:stretch>
        </p:blipFill>
        <p:spPr>
          <a:xfrm>
            <a:off x="4620499" y="2426096"/>
            <a:ext cx="3704566" cy="3897749"/>
          </a:xfrm>
          <a:prstGeom prst="rect">
            <a:avLst/>
          </a:prstGeom>
        </p:spPr>
      </p:pic>
      <p:pic>
        <p:nvPicPr>
          <p:cNvPr id="19" name="Picture 18"/>
          <p:cNvPicPr>
            <a:picLocks noChangeAspect="1"/>
          </p:cNvPicPr>
          <p:nvPr/>
        </p:nvPicPr>
        <p:blipFill>
          <a:blip r:embed="rId4"/>
          <a:stretch>
            <a:fillRect/>
          </a:stretch>
        </p:blipFill>
        <p:spPr>
          <a:xfrm>
            <a:off x="1039160" y="1567213"/>
            <a:ext cx="6261100" cy="571500"/>
          </a:xfrm>
          <a:prstGeom prst="rect">
            <a:avLst/>
          </a:prstGeom>
          <a:solidFill>
            <a:schemeClr val="accent3"/>
          </a:solidFill>
        </p:spPr>
      </p:pic>
    </p:spTree>
    <p:extLst>
      <p:ext uri="{BB962C8B-B14F-4D97-AF65-F5344CB8AC3E}">
        <p14:creationId xmlns:p14="http://schemas.microsoft.com/office/powerpoint/2010/main" val="2006253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a:xfrm>
            <a:off x="515303" y="98459"/>
            <a:ext cx="8229600" cy="1143000"/>
          </a:xfrm>
        </p:spPr>
        <p:txBody>
          <a:bodyPr>
            <a:normAutofit fontScale="90000"/>
          </a:bodyPr>
          <a:lstStyle/>
          <a:p>
            <a:r>
              <a:rPr lang="en-US" dirty="0" smtClean="0"/>
              <a:t>Inconsistent Use of Terminology</a:t>
            </a:r>
            <a:endParaRPr lang="en-US" dirty="0"/>
          </a:p>
        </p:txBody>
      </p:sp>
      <p:sp>
        <p:nvSpPr>
          <p:cNvPr id="130051" name="Rectangle 3"/>
          <p:cNvSpPr>
            <a:spLocks noGrp="1"/>
          </p:cNvSpPr>
          <p:nvPr>
            <p:ph type="body" idx="1"/>
          </p:nvPr>
        </p:nvSpPr>
        <p:spPr>
          <a:xfrm>
            <a:off x="515303" y="975854"/>
            <a:ext cx="8229600" cy="4525963"/>
          </a:xfrm>
        </p:spPr>
        <p:txBody>
          <a:bodyPr>
            <a:normAutofit fontScale="92500" lnSpcReduction="20000"/>
          </a:bodyPr>
          <a:lstStyle/>
          <a:p>
            <a:r>
              <a:rPr lang="en-US" dirty="0" smtClean="0"/>
              <a:t>We are all trained to use terminologies or vocabularies to:</a:t>
            </a:r>
          </a:p>
          <a:p>
            <a:pPr lvl="1"/>
            <a:r>
              <a:rPr lang="en-US" dirty="0" smtClean="0"/>
              <a:t>Describe findings</a:t>
            </a:r>
          </a:p>
          <a:p>
            <a:pPr lvl="1"/>
            <a:r>
              <a:rPr lang="en-US" dirty="0" smtClean="0"/>
              <a:t>Communicate results</a:t>
            </a:r>
          </a:p>
          <a:p>
            <a:r>
              <a:rPr lang="en-US" dirty="0" smtClean="0"/>
              <a:t>We all use terminologies differently based upon:</a:t>
            </a:r>
          </a:p>
          <a:p>
            <a:pPr lvl="1"/>
            <a:r>
              <a:rPr lang="en-US" dirty="0" smtClean="0"/>
              <a:t>Training etc.</a:t>
            </a:r>
          </a:p>
          <a:p>
            <a:pPr lvl="1"/>
            <a:r>
              <a:rPr lang="en-US" dirty="0" smtClean="0"/>
              <a:t>Personal preferences</a:t>
            </a:r>
            <a:endParaRPr lang="en-US" dirty="0"/>
          </a:p>
        </p:txBody>
      </p:sp>
      <p:sp>
        <p:nvSpPr>
          <p:cNvPr id="130052" name="Text Box 4"/>
          <p:cNvSpPr txBox="1">
            <a:spLocks noChangeArrowheads="1"/>
          </p:cNvSpPr>
          <p:nvPr/>
        </p:nvSpPr>
        <p:spPr bwMode="auto">
          <a:xfrm>
            <a:off x="660400" y="5767422"/>
            <a:ext cx="7612063" cy="1006475"/>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i="1" dirty="0" smtClean="0">
                <a:solidFill>
                  <a:srgbClr val="FFFFFF"/>
                </a:solidFill>
              </a:rPr>
              <a:t>e.g.: There </a:t>
            </a:r>
            <a:r>
              <a:rPr lang="en-US" sz="2000" i="1" dirty="0">
                <a:solidFill>
                  <a:srgbClr val="FFFFFF"/>
                </a:solidFill>
              </a:rPr>
              <a:t>is an </a:t>
            </a:r>
            <a:r>
              <a:rPr lang="en-US" sz="2000" i="1" u="sng" dirty="0">
                <a:solidFill>
                  <a:srgbClr val="FFFFFF"/>
                </a:solidFill>
              </a:rPr>
              <a:t>infiltrating</a:t>
            </a:r>
            <a:r>
              <a:rPr lang="en-US" sz="2000" i="1" dirty="0">
                <a:solidFill>
                  <a:srgbClr val="FFFFFF"/>
                </a:solidFill>
              </a:rPr>
              <a:t> </a:t>
            </a:r>
            <a:r>
              <a:rPr lang="en-US" sz="2000" i="1" u="sng" dirty="0">
                <a:solidFill>
                  <a:srgbClr val="FFFFFF"/>
                </a:solidFill>
              </a:rPr>
              <a:t>mass</a:t>
            </a:r>
            <a:r>
              <a:rPr lang="en-US" sz="2000" i="1" dirty="0">
                <a:solidFill>
                  <a:srgbClr val="FFFFFF"/>
                </a:solidFill>
              </a:rPr>
              <a:t> in the right frontal lobe measuring </a:t>
            </a:r>
            <a:r>
              <a:rPr lang="en-US" sz="2000" i="1" u="sng" dirty="0">
                <a:solidFill>
                  <a:srgbClr val="FFFFFF"/>
                </a:solidFill>
              </a:rPr>
              <a:t>6.5 by 3.4 cm</a:t>
            </a:r>
            <a:r>
              <a:rPr lang="en-US" sz="2000" i="1" dirty="0">
                <a:solidFill>
                  <a:srgbClr val="FFFFFF"/>
                </a:solidFill>
              </a:rPr>
              <a:t> in diameter that shows </a:t>
            </a:r>
            <a:r>
              <a:rPr lang="en-US" sz="2000" i="1" u="sng" dirty="0">
                <a:solidFill>
                  <a:srgbClr val="FFFFFF"/>
                </a:solidFill>
              </a:rPr>
              <a:t>mild peripheral enhancement</a:t>
            </a:r>
            <a:r>
              <a:rPr lang="en-US" sz="2000" i="1" dirty="0">
                <a:solidFill>
                  <a:srgbClr val="FFFFFF"/>
                </a:solidFill>
              </a:rPr>
              <a:t>…..</a:t>
            </a:r>
          </a:p>
        </p:txBody>
      </p:sp>
    </p:spTree>
    <p:custDataLst>
      <p:tags r:id="rId1"/>
    </p:custDataLst>
    <p:extLst>
      <p:ext uri="{BB962C8B-B14F-4D97-AF65-F5344CB8AC3E}">
        <p14:creationId xmlns:p14="http://schemas.microsoft.com/office/powerpoint/2010/main" val="2677000338"/>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Ambiguity in Reporting</a:t>
            </a:r>
            <a:endParaRPr lang="en-US"/>
          </a:p>
        </p:txBody>
      </p:sp>
      <p:sp>
        <p:nvSpPr>
          <p:cNvPr id="3" name="Content Placeholder 2"/>
          <p:cNvSpPr>
            <a:spLocks noGrp="1"/>
          </p:cNvSpPr>
          <p:nvPr>
            <p:ph idx="1"/>
          </p:nvPr>
        </p:nvSpPr>
        <p:spPr>
          <a:xfrm>
            <a:off x="266289" y="1708102"/>
            <a:ext cx="6946815" cy="4525963"/>
          </a:xfrm>
        </p:spPr>
        <p:txBody>
          <a:bodyPr>
            <a:normAutofit fontScale="62500" lnSpcReduction="20000"/>
          </a:bodyPr>
          <a:lstStyle/>
          <a:p>
            <a:pPr>
              <a:lnSpc>
                <a:spcPct val="120000"/>
              </a:lnSpc>
            </a:pPr>
            <a:r>
              <a:rPr lang="en-US" dirty="0" smtClean="0"/>
              <a:t>MRI is a feature-rich technology.</a:t>
            </a:r>
          </a:p>
          <a:p>
            <a:pPr>
              <a:lnSpc>
                <a:spcPct val="120000"/>
              </a:lnSpc>
            </a:pPr>
            <a:r>
              <a:rPr lang="en-US" dirty="0" smtClean="0"/>
              <a:t>In the context of cerebral neoplasia there is ambiguity in the use of subjective MR features.</a:t>
            </a:r>
          </a:p>
          <a:p>
            <a:pPr lvl="1">
              <a:lnSpc>
                <a:spcPct val="120000"/>
              </a:lnSpc>
            </a:pPr>
            <a:r>
              <a:rPr lang="en-US" dirty="0" smtClean="0"/>
              <a:t>Degree of enhancement.</a:t>
            </a:r>
          </a:p>
          <a:p>
            <a:pPr lvl="1">
              <a:lnSpc>
                <a:spcPct val="120000"/>
              </a:lnSpc>
            </a:pPr>
            <a:r>
              <a:rPr lang="en-US" dirty="0" smtClean="0"/>
              <a:t>Enhancing margins.</a:t>
            </a:r>
          </a:p>
          <a:p>
            <a:pPr lvl="1">
              <a:lnSpc>
                <a:spcPct val="120000"/>
              </a:lnSpc>
            </a:pPr>
            <a:r>
              <a:rPr lang="en-US" dirty="0" smtClean="0"/>
              <a:t>Infiltration</a:t>
            </a:r>
          </a:p>
          <a:p>
            <a:pPr lvl="1">
              <a:lnSpc>
                <a:spcPct val="120000"/>
              </a:lnSpc>
            </a:pPr>
            <a:r>
              <a:rPr lang="en-US" dirty="0" err="1" smtClean="0"/>
              <a:t>nCET</a:t>
            </a:r>
            <a:r>
              <a:rPr lang="en-US" dirty="0" smtClean="0"/>
              <a:t> versus edema</a:t>
            </a:r>
          </a:p>
          <a:p>
            <a:pPr lvl="1">
              <a:lnSpc>
                <a:spcPct val="120000"/>
              </a:lnSpc>
            </a:pPr>
            <a:r>
              <a:rPr lang="en-US" dirty="0" smtClean="0"/>
              <a:t>Etc.</a:t>
            </a:r>
          </a:p>
          <a:p>
            <a:pPr>
              <a:lnSpc>
                <a:spcPct val="120000"/>
              </a:lnSpc>
            </a:pPr>
            <a:r>
              <a:rPr lang="en-US" dirty="0" smtClean="0"/>
              <a:t>Terms are used inconsistently and have variable connotations to readers/observers.</a:t>
            </a:r>
          </a:p>
          <a:p>
            <a:pPr>
              <a:lnSpc>
                <a:spcPct val="120000"/>
              </a:lnSpc>
            </a:pPr>
            <a:r>
              <a:rPr lang="en-US" dirty="0" smtClean="0"/>
              <a:t>Flawed for use in research.</a:t>
            </a:r>
          </a:p>
          <a:p>
            <a:pPr>
              <a:lnSpc>
                <a:spcPct val="120000"/>
              </a:lnSpc>
            </a:pPr>
            <a:r>
              <a:rPr lang="en-US" dirty="0" smtClean="0"/>
              <a:t>Use of consistent terminology has greater value but is it feasible?</a:t>
            </a:r>
          </a:p>
          <a:p>
            <a:pPr>
              <a:lnSpc>
                <a:spcPct val="120000"/>
              </a:lnSpc>
            </a:pPr>
            <a:endParaRPr lang="en-US" dirty="0"/>
          </a:p>
        </p:txBody>
      </p:sp>
      <p:pic>
        <p:nvPicPr>
          <p:cNvPr id="5" name="Picture 4"/>
          <p:cNvPicPr>
            <a:picLocks noChangeAspect="1"/>
          </p:cNvPicPr>
          <p:nvPr/>
        </p:nvPicPr>
        <p:blipFill>
          <a:blip r:embed="rId4"/>
          <a:stretch>
            <a:fillRect/>
          </a:stretch>
        </p:blipFill>
        <p:spPr>
          <a:xfrm>
            <a:off x="6152470" y="2435115"/>
            <a:ext cx="2850422" cy="1891339"/>
          </a:xfrm>
          <a:prstGeom prst="rect">
            <a:avLst/>
          </a:prstGeom>
        </p:spPr>
      </p:pic>
    </p:spTree>
    <p:custDataLst>
      <p:tags r:id="rId1"/>
    </p:custDataLst>
    <p:extLst>
      <p:ext uri="{BB962C8B-B14F-4D97-AF65-F5344CB8AC3E}">
        <p14:creationId xmlns:p14="http://schemas.microsoft.com/office/powerpoint/2010/main" val="2946038487"/>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a:xfrm>
            <a:off x="457200" y="183295"/>
            <a:ext cx="8229600" cy="1143000"/>
          </a:xfrm>
        </p:spPr>
        <p:txBody>
          <a:bodyPr>
            <a:noAutofit/>
          </a:bodyPr>
          <a:lstStyle/>
          <a:p>
            <a:r>
              <a:rPr lang="en-US" sz="4000" dirty="0" smtClean="0"/>
              <a:t>Existing Terminologies </a:t>
            </a:r>
            <a:br>
              <a:rPr lang="en-US" sz="4000" dirty="0" smtClean="0"/>
            </a:br>
            <a:r>
              <a:rPr lang="en-US" sz="4000" dirty="0" smtClean="0"/>
              <a:t>Do Not Address Imaging Features</a:t>
            </a:r>
            <a:endParaRPr lang="en-US" sz="4000" dirty="0"/>
          </a:p>
        </p:txBody>
      </p:sp>
      <p:sp>
        <p:nvSpPr>
          <p:cNvPr id="132099" name="Rectangle 3"/>
          <p:cNvSpPr>
            <a:spLocks noGrp="1"/>
          </p:cNvSpPr>
          <p:nvPr>
            <p:ph type="body" idx="1"/>
          </p:nvPr>
        </p:nvSpPr>
        <p:spPr>
          <a:xfrm>
            <a:off x="484519" y="1783232"/>
            <a:ext cx="8229600" cy="4525963"/>
          </a:xfrm>
        </p:spPr>
        <p:txBody>
          <a:bodyPr>
            <a:noAutofit/>
          </a:bodyPr>
          <a:lstStyle/>
          <a:p>
            <a:pPr>
              <a:lnSpc>
                <a:spcPct val="100000"/>
              </a:lnSpc>
            </a:pPr>
            <a:r>
              <a:rPr lang="en-US" sz="2800" dirty="0" smtClean="0"/>
              <a:t>Terminologies in common use:</a:t>
            </a:r>
          </a:p>
          <a:p>
            <a:pPr lvl="1">
              <a:lnSpc>
                <a:spcPct val="100000"/>
              </a:lnSpc>
            </a:pPr>
            <a:r>
              <a:rPr lang="en-US" sz="2400" dirty="0" smtClean="0"/>
              <a:t>UMLS – Unified Medical Language System</a:t>
            </a:r>
          </a:p>
          <a:p>
            <a:pPr lvl="1">
              <a:lnSpc>
                <a:spcPct val="100000"/>
              </a:lnSpc>
            </a:pPr>
            <a:r>
              <a:rPr lang="en-US" sz="2400" dirty="0" smtClean="0"/>
              <a:t>SNOMED – Systemized Nomenclature of Medicine</a:t>
            </a:r>
          </a:p>
          <a:p>
            <a:pPr lvl="1">
              <a:lnSpc>
                <a:spcPct val="100000"/>
              </a:lnSpc>
            </a:pPr>
            <a:r>
              <a:rPr lang="en-US" sz="2400" dirty="0" smtClean="0"/>
              <a:t>RadLex – Radiology Lexicon – has some, still incomplete.</a:t>
            </a:r>
          </a:p>
          <a:p>
            <a:pPr>
              <a:lnSpc>
                <a:spcPct val="100000"/>
              </a:lnSpc>
            </a:pPr>
            <a:r>
              <a:rPr lang="en-US" sz="2800" dirty="0" smtClean="0"/>
              <a:t>All designed to provide a comprehensive terminology to describe </a:t>
            </a:r>
            <a:r>
              <a:rPr lang="en-US" sz="2800" dirty="0" smtClean="0">
                <a:solidFill>
                  <a:srgbClr val="FFFF00"/>
                </a:solidFill>
              </a:rPr>
              <a:t>anatomy &amp; disease</a:t>
            </a:r>
            <a:r>
              <a:rPr lang="en-US" sz="2800" dirty="0" smtClean="0"/>
              <a:t>.</a:t>
            </a:r>
          </a:p>
          <a:p>
            <a:pPr>
              <a:lnSpc>
                <a:spcPct val="100000"/>
              </a:lnSpc>
            </a:pPr>
            <a:r>
              <a:rPr lang="en-US" sz="2800" dirty="0"/>
              <a:t>But do not encompass comprehensive imaging features observable across all trained observers.</a:t>
            </a:r>
          </a:p>
          <a:p>
            <a:pPr>
              <a:lnSpc>
                <a:spcPct val="100000"/>
              </a:lnSpc>
            </a:pPr>
            <a:r>
              <a:rPr lang="en-US" sz="2800" dirty="0"/>
              <a:t>No consistent set of imaging features are explicitly in use to describe the multiple complex patterns of a disease.</a:t>
            </a:r>
          </a:p>
        </p:txBody>
      </p:sp>
      <p:pic>
        <p:nvPicPr>
          <p:cNvPr id="2" name="Picture 1"/>
          <p:cNvPicPr>
            <a:picLocks noChangeAspect="1"/>
          </p:cNvPicPr>
          <p:nvPr/>
        </p:nvPicPr>
        <p:blipFill>
          <a:blip r:embed="rId4"/>
          <a:stretch>
            <a:fillRect/>
          </a:stretch>
        </p:blipFill>
        <p:spPr>
          <a:xfrm>
            <a:off x="6626909" y="6151989"/>
            <a:ext cx="2438400" cy="508000"/>
          </a:xfrm>
          <a:prstGeom prst="rect">
            <a:avLst/>
          </a:prstGeom>
        </p:spPr>
      </p:pic>
    </p:spTree>
    <p:custDataLst>
      <p:tags r:id="rId1"/>
    </p:custDataLst>
    <p:extLst>
      <p:ext uri="{BB962C8B-B14F-4D97-AF65-F5344CB8AC3E}">
        <p14:creationId xmlns:p14="http://schemas.microsoft.com/office/powerpoint/2010/main" val="119889035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t>Objective</a:t>
            </a:r>
            <a:endParaRPr lang="en-US"/>
          </a:p>
        </p:txBody>
      </p:sp>
      <p:sp>
        <p:nvSpPr>
          <p:cNvPr id="3" name="Content Placeholder 2"/>
          <p:cNvSpPr>
            <a:spLocks noGrp="1"/>
          </p:cNvSpPr>
          <p:nvPr>
            <p:ph idx="1"/>
          </p:nvPr>
        </p:nvSpPr>
        <p:spPr/>
        <p:txBody>
          <a:bodyPr>
            <a:normAutofit fontScale="85000" lnSpcReduction="20000"/>
          </a:bodyPr>
          <a:lstStyle/>
          <a:p>
            <a:r>
              <a:rPr lang="en-US" dirty="0" smtClean="0"/>
              <a:t>Can we create a subjective controlled vocabulary for primary brain tumor MRI features that meet these criteria?</a:t>
            </a:r>
          </a:p>
          <a:p>
            <a:pPr lvl="1"/>
            <a:r>
              <a:rPr lang="en-US" dirty="0" smtClean="0"/>
              <a:t>Comprehensive</a:t>
            </a:r>
          </a:p>
          <a:p>
            <a:pPr lvl="1"/>
            <a:r>
              <a:rPr lang="en-US" dirty="0" smtClean="0"/>
              <a:t>Relatively easy to use / implement</a:t>
            </a:r>
          </a:p>
          <a:p>
            <a:pPr lvl="1"/>
            <a:r>
              <a:rPr lang="en-US" dirty="0" smtClean="0"/>
              <a:t>Requires minimal training</a:t>
            </a:r>
          </a:p>
          <a:p>
            <a:pPr lvl="1"/>
            <a:r>
              <a:rPr lang="en-US" dirty="0" smtClean="0"/>
              <a:t>Reproducible</a:t>
            </a:r>
          </a:p>
          <a:p>
            <a:pPr lvl="1"/>
            <a:r>
              <a:rPr lang="en-US" dirty="0" smtClean="0"/>
              <a:t>Validated with multiple observers</a:t>
            </a:r>
            <a:endParaRPr lang="en-US" dirty="0"/>
          </a:p>
        </p:txBody>
      </p:sp>
    </p:spTree>
    <p:custDataLst>
      <p:tags r:id="rId1"/>
    </p:custDataLst>
    <p:extLst>
      <p:ext uri="{BB962C8B-B14F-4D97-AF65-F5344CB8AC3E}">
        <p14:creationId xmlns:p14="http://schemas.microsoft.com/office/powerpoint/2010/main" val="37424172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413" y="-123810"/>
            <a:ext cx="8229600" cy="854223"/>
          </a:xfrm>
        </p:spPr>
        <p:txBody>
          <a:bodyPr>
            <a:normAutofit/>
          </a:bodyPr>
          <a:lstStyle/>
          <a:p>
            <a:r>
              <a:rPr lang="en-US" sz="4400" dirty="0" smtClean="0"/>
              <a:t>Steps </a:t>
            </a:r>
            <a:r>
              <a:rPr lang="en-US" sz="4400" dirty="0" smtClean="0"/>
              <a:t>Necessary</a:t>
            </a:r>
            <a:endParaRPr lang="en-US" sz="4400" dirty="0"/>
          </a:p>
        </p:txBody>
      </p:sp>
      <p:sp>
        <p:nvSpPr>
          <p:cNvPr id="3" name="Content Placeholder 2"/>
          <p:cNvSpPr>
            <a:spLocks noGrp="1"/>
          </p:cNvSpPr>
          <p:nvPr>
            <p:ph idx="1"/>
          </p:nvPr>
        </p:nvSpPr>
        <p:spPr>
          <a:xfrm>
            <a:off x="313212" y="1616801"/>
            <a:ext cx="8229600" cy="4525963"/>
          </a:xfrm>
        </p:spPr>
        <p:txBody>
          <a:bodyPr>
            <a:noAutofit/>
          </a:bodyPr>
          <a:lstStyle/>
          <a:p>
            <a:pPr marL="457200" indent="-457200">
              <a:lnSpc>
                <a:spcPct val="100000"/>
              </a:lnSpc>
              <a:buFont typeface="+mj-lt"/>
              <a:buAutoNum type="arabicPeriod"/>
            </a:pPr>
            <a:r>
              <a:rPr lang="en-US" sz="2400" dirty="0" smtClean="0"/>
              <a:t>Develop a </a:t>
            </a:r>
            <a:r>
              <a:rPr lang="en-US" sz="2400" u="sng" dirty="0" smtClean="0"/>
              <a:t>comprehensive</a:t>
            </a:r>
            <a:r>
              <a:rPr lang="en-US" sz="2400" dirty="0" smtClean="0"/>
              <a:t> terminology that </a:t>
            </a:r>
            <a:r>
              <a:rPr lang="en-US" sz="2400" dirty="0"/>
              <a:t>e</a:t>
            </a:r>
            <a:r>
              <a:rPr lang="en-US" sz="2400" dirty="0" smtClean="0"/>
              <a:t>ncompasses all of the rich MR imaging characteristics of GBMs </a:t>
            </a:r>
            <a:r>
              <a:rPr lang="en-US" sz="2400" dirty="0" smtClean="0"/>
              <a:t>based on literature</a:t>
            </a:r>
            <a:r>
              <a:rPr lang="en-US" sz="2400" dirty="0" smtClean="0"/>
              <a:t>, domain knowledge and experience.</a:t>
            </a:r>
          </a:p>
          <a:p>
            <a:pPr marL="514350" indent="-457200">
              <a:lnSpc>
                <a:spcPct val="100000"/>
              </a:lnSpc>
              <a:buFont typeface="+mj-lt"/>
              <a:buAutoNum type="arabicPeriod"/>
            </a:pPr>
            <a:r>
              <a:rPr lang="en-US" sz="2400" dirty="0" smtClean="0"/>
              <a:t>Create a scoring system for the terminology.</a:t>
            </a:r>
          </a:p>
          <a:p>
            <a:pPr marL="457200" indent="-457200">
              <a:lnSpc>
                <a:spcPct val="100000"/>
              </a:lnSpc>
              <a:buFont typeface="+mj-lt"/>
              <a:buAutoNum type="arabicPeriod"/>
            </a:pPr>
            <a:r>
              <a:rPr lang="en-US" sz="2400" dirty="0" smtClean="0"/>
              <a:t>Validate the terminology and scoring system.</a:t>
            </a:r>
          </a:p>
          <a:p>
            <a:pPr marL="457200" indent="-457200">
              <a:lnSpc>
                <a:spcPct val="100000"/>
              </a:lnSpc>
              <a:buFont typeface="+mj-lt"/>
              <a:buAutoNum type="arabicPeriod"/>
            </a:pPr>
            <a:r>
              <a:rPr lang="en-US" sz="2400" dirty="0" smtClean="0"/>
              <a:t>Apply the terminology to a well-controlled set of imaging data.</a:t>
            </a:r>
          </a:p>
          <a:p>
            <a:pPr marL="457200" indent="-457200">
              <a:lnSpc>
                <a:spcPct val="100000"/>
              </a:lnSpc>
              <a:buFont typeface="+mj-lt"/>
              <a:buAutoNum type="arabicPeriod"/>
            </a:pPr>
            <a:r>
              <a:rPr lang="en-US" sz="2400" dirty="0" smtClean="0"/>
              <a:t>Repeat assessment with multiple independent readers trained to use the terminology/scoring.</a:t>
            </a:r>
          </a:p>
          <a:p>
            <a:pPr marL="457200" indent="-457200">
              <a:lnSpc>
                <a:spcPct val="100000"/>
              </a:lnSpc>
              <a:buFont typeface="+mj-lt"/>
              <a:buAutoNum type="arabicPeriod"/>
            </a:pPr>
            <a:r>
              <a:rPr lang="en-US" sz="2400" dirty="0" smtClean="0"/>
              <a:t>Assess agreement between readers.</a:t>
            </a:r>
          </a:p>
          <a:p>
            <a:pPr marL="457200" indent="-457200">
              <a:lnSpc>
                <a:spcPct val="100000"/>
              </a:lnSpc>
              <a:buFont typeface="+mj-lt"/>
              <a:buAutoNum type="arabicPeriod"/>
            </a:pPr>
            <a:r>
              <a:rPr lang="en-US" sz="2400" dirty="0" smtClean="0"/>
              <a:t>Modify terminology as needed to remove ambiguity and increase clarity.</a:t>
            </a:r>
          </a:p>
          <a:p>
            <a:pPr marL="457200" indent="-457200">
              <a:lnSpc>
                <a:spcPct val="100000"/>
              </a:lnSpc>
              <a:buFont typeface="+mj-lt"/>
              <a:buAutoNum type="arabicPeriod"/>
            </a:pPr>
            <a:r>
              <a:rPr lang="en-US" sz="2400" dirty="0" smtClean="0"/>
              <a:t>Repeat assessment with larger imaging dataset.</a:t>
            </a:r>
          </a:p>
          <a:p>
            <a:pPr marL="457200" indent="-457200">
              <a:lnSpc>
                <a:spcPct val="100000"/>
              </a:lnSpc>
              <a:buFont typeface="+mj-lt"/>
              <a:buAutoNum type="arabicPeriod"/>
            </a:pPr>
            <a:r>
              <a:rPr lang="en-US" sz="2400" dirty="0" smtClean="0"/>
              <a:t>Re-validate, assess agreement and correlate imaging findings with genomics, pathology and clinical features.</a:t>
            </a:r>
          </a:p>
          <a:p>
            <a:pPr marL="457200" indent="-457200">
              <a:lnSpc>
                <a:spcPct val="100000"/>
              </a:lnSpc>
              <a:buFont typeface="+mj-lt"/>
              <a:buAutoNum type="arabicPeriod"/>
            </a:pPr>
            <a:endParaRPr lang="en-US" sz="2400" dirty="0" smtClean="0"/>
          </a:p>
        </p:txBody>
      </p:sp>
      <p:pic>
        <p:nvPicPr>
          <p:cNvPr id="4" name="Picture 3"/>
          <p:cNvPicPr>
            <a:picLocks noChangeAspect="1"/>
          </p:cNvPicPr>
          <p:nvPr/>
        </p:nvPicPr>
        <p:blipFill>
          <a:blip r:embed="rId2"/>
          <a:stretch>
            <a:fillRect/>
          </a:stretch>
        </p:blipFill>
        <p:spPr>
          <a:xfrm>
            <a:off x="7877208" y="5351379"/>
            <a:ext cx="1266792" cy="1506621"/>
          </a:xfrm>
          <a:prstGeom prst="rect">
            <a:avLst/>
          </a:prstGeom>
        </p:spPr>
      </p:pic>
    </p:spTree>
    <p:extLst>
      <p:ext uri="{BB962C8B-B14F-4D97-AF65-F5344CB8AC3E}">
        <p14:creationId xmlns:p14="http://schemas.microsoft.com/office/powerpoint/2010/main" val="284660977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n-US" sz="3200" dirty="0" smtClean="0"/>
              <a:t>Achieving Clarity &amp; Concision with Terminology</a:t>
            </a:r>
            <a:endParaRPr lang="en-US" sz="3200" dirty="0"/>
          </a:p>
        </p:txBody>
      </p:sp>
      <p:sp>
        <p:nvSpPr>
          <p:cNvPr id="3" name="Content Placeholder 2"/>
          <p:cNvSpPr>
            <a:spLocks noGrp="1"/>
          </p:cNvSpPr>
          <p:nvPr>
            <p:ph idx="1"/>
          </p:nvPr>
        </p:nvSpPr>
        <p:spPr>
          <a:xfrm>
            <a:off x="0" y="1431479"/>
            <a:ext cx="7070810" cy="4525963"/>
          </a:xfrm>
        </p:spPr>
        <p:txBody>
          <a:bodyPr>
            <a:noAutofit/>
          </a:bodyPr>
          <a:lstStyle/>
          <a:p>
            <a:pPr>
              <a:lnSpc>
                <a:spcPct val="100000"/>
              </a:lnSpc>
            </a:pPr>
            <a:r>
              <a:rPr lang="en-US" sz="2400" dirty="0" smtClean="0"/>
              <a:t>There is a need to communicate a clear and concise message in clinical reporting and radiology research yet tremendous ambiguity exists because the lack of standards.  </a:t>
            </a:r>
          </a:p>
          <a:p>
            <a:pPr>
              <a:lnSpc>
                <a:spcPct val="100000"/>
              </a:lnSpc>
            </a:pPr>
            <a:r>
              <a:rPr lang="en-US" sz="2400" dirty="0" smtClean="0"/>
              <a:t>Programs like BI-RADS, RadLex and the RSNA Reporting initiative are efforts to standardize all terminology used in our profession, including subjective imaging features.</a:t>
            </a:r>
          </a:p>
          <a:p>
            <a:pPr>
              <a:lnSpc>
                <a:spcPct val="100000"/>
              </a:lnSpc>
            </a:pPr>
            <a:r>
              <a:rPr lang="en-US" sz="2400" dirty="0" smtClean="0"/>
              <a:t>Phrases like “fluffy borders”, “trace enhancement”, “irregular margins”, “</a:t>
            </a:r>
            <a:r>
              <a:rPr lang="en-US" sz="2400" dirty="0" err="1" smtClean="0"/>
              <a:t>heterogenous</a:t>
            </a:r>
            <a:r>
              <a:rPr lang="en-US" sz="2400" dirty="0" smtClean="0"/>
              <a:t> signal” have variable connotations because their definitions have not been standardized nor have they been validated for reproducibility.</a:t>
            </a:r>
          </a:p>
        </p:txBody>
      </p:sp>
      <p:pic>
        <p:nvPicPr>
          <p:cNvPr id="4" name="Picture 3"/>
          <p:cNvPicPr>
            <a:picLocks noChangeAspect="1"/>
          </p:cNvPicPr>
          <p:nvPr/>
        </p:nvPicPr>
        <p:blipFill>
          <a:blip r:embed="rId2"/>
          <a:stretch>
            <a:fillRect/>
          </a:stretch>
        </p:blipFill>
        <p:spPr>
          <a:xfrm>
            <a:off x="6787098" y="2702418"/>
            <a:ext cx="2356902" cy="1358314"/>
          </a:xfrm>
          <a:prstGeom prst="rect">
            <a:avLst/>
          </a:prstGeom>
        </p:spPr>
      </p:pic>
    </p:spTree>
    <p:extLst>
      <p:ext uri="{BB962C8B-B14F-4D97-AF65-F5344CB8AC3E}">
        <p14:creationId xmlns:p14="http://schemas.microsoft.com/office/powerpoint/2010/main" val="381486073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n-US" sz="3200" dirty="0" smtClean="0"/>
              <a:t>Achieving Clarity &amp; Concision with Terminology</a:t>
            </a:r>
            <a:endParaRPr lang="en-US" sz="3200" dirty="0"/>
          </a:p>
        </p:txBody>
      </p:sp>
      <p:sp>
        <p:nvSpPr>
          <p:cNvPr id="3" name="Content Placeholder 2"/>
          <p:cNvSpPr>
            <a:spLocks noGrp="1"/>
          </p:cNvSpPr>
          <p:nvPr>
            <p:ph idx="1"/>
          </p:nvPr>
        </p:nvSpPr>
        <p:spPr>
          <a:xfrm>
            <a:off x="0" y="1431479"/>
            <a:ext cx="7070810" cy="4525963"/>
          </a:xfrm>
        </p:spPr>
        <p:txBody>
          <a:bodyPr>
            <a:noAutofit/>
          </a:bodyPr>
          <a:lstStyle/>
          <a:p>
            <a:pPr>
              <a:lnSpc>
                <a:spcPct val="100000"/>
              </a:lnSpc>
            </a:pPr>
            <a:r>
              <a:rPr lang="en-US" sz="2000" dirty="0" smtClean="0"/>
              <a:t>It is not enough to “invent” a terminology; the feature definitions and the scoring system devised must meet the following criteria:</a:t>
            </a:r>
          </a:p>
          <a:p>
            <a:pPr lvl="1">
              <a:lnSpc>
                <a:spcPct val="100000"/>
              </a:lnSpc>
            </a:pPr>
            <a:r>
              <a:rPr lang="en-US" sz="1800" dirty="0" smtClean="0"/>
              <a:t>Be easily understood and applied by domain experts (i.e. </a:t>
            </a:r>
            <a:r>
              <a:rPr lang="en-US" sz="1800" dirty="0" err="1" smtClean="0"/>
              <a:t>neuroradiologists</a:t>
            </a:r>
            <a:r>
              <a:rPr lang="en-US" sz="1800" dirty="0" smtClean="0"/>
              <a:t>)</a:t>
            </a:r>
          </a:p>
          <a:p>
            <a:pPr lvl="1">
              <a:lnSpc>
                <a:spcPct val="100000"/>
              </a:lnSpc>
            </a:pPr>
            <a:r>
              <a:rPr lang="en-US" sz="1800" dirty="0" smtClean="0"/>
              <a:t>Be relatively unambiguous in concept with clear distinction between scoring levels.</a:t>
            </a:r>
          </a:p>
          <a:p>
            <a:pPr lvl="1">
              <a:lnSpc>
                <a:spcPct val="100000"/>
              </a:lnSpc>
            </a:pPr>
            <a:r>
              <a:rPr lang="en-US" sz="1800" dirty="0" smtClean="0"/>
              <a:t>Not require substantial cognitive effort in order to score a feature.</a:t>
            </a:r>
          </a:p>
          <a:p>
            <a:pPr>
              <a:lnSpc>
                <a:spcPct val="100000"/>
              </a:lnSpc>
            </a:pPr>
            <a:r>
              <a:rPr lang="en-US" sz="2000" dirty="0" smtClean="0"/>
              <a:t>A list of all possible subjective imaging features for GBM were contributed by a group of </a:t>
            </a:r>
            <a:r>
              <a:rPr lang="en-US" sz="2000" dirty="0" err="1" smtClean="0"/>
              <a:t>neuroradiologists</a:t>
            </a:r>
            <a:r>
              <a:rPr lang="en-US" sz="2000" dirty="0" smtClean="0"/>
              <a:t> based upon domain expertise, experience and features that have been explored in the literature.</a:t>
            </a:r>
          </a:p>
          <a:p>
            <a:pPr>
              <a:lnSpc>
                <a:spcPct val="100000"/>
              </a:lnSpc>
            </a:pPr>
            <a:r>
              <a:rPr lang="en-US" sz="2000" dirty="0" smtClean="0"/>
              <a:t>The list of potential GBM imaging features was distilled to a smaller list and the definitions and scoring systems were refined to a level in which they could be tested and validated.</a:t>
            </a:r>
          </a:p>
        </p:txBody>
      </p:sp>
      <p:pic>
        <p:nvPicPr>
          <p:cNvPr id="5" name="Picture 4"/>
          <p:cNvPicPr>
            <a:picLocks noChangeAspect="1"/>
          </p:cNvPicPr>
          <p:nvPr/>
        </p:nvPicPr>
        <p:blipFill>
          <a:blip r:embed="rId2"/>
          <a:stretch>
            <a:fillRect/>
          </a:stretch>
        </p:blipFill>
        <p:spPr>
          <a:xfrm>
            <a:off x="6714344" y="1431479"/>
            <a:ext cx="2429656" cy="2228341"/>
          </a:xfrm>
          <a:prstGeom prst="rect">
            <a:avLst/>
          </a:prstGeom>
        </p:spPr>
      </p:pic>
    </p:spTree>
    <p:extLst>
      <p:ext uri="{BB962C8B-B14F-4D97-AF65-F5344CB8AC3E}">
        <p14:creationId xmlns:p14="http://schemas.microsoft.com/office/powerpoint/2010/main" val="4007499817"/>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Disclosures</a:t>
            </a:r>
            <a:endParaRPr lang="en-US" dirty="0"/>
          </a:p>
        </p:txBody>
      </p:sp>
      <p:sp>
        <p:nvSpPr>
          <p:cNvPr id="3" name="Content Placeholder 2"/>
          <p:cNvSpPr>
            <a:spLocks noGrp="1"/>
          </p:cNvSpPr>
          <p:nvPr>
            <p:ph idx="1"/>
          </p:nvPr>
        </p:nvSpPr>
        <p:spPr>
          <a:xfrm>
            <a:off x="591900" y="1330788"/>
            <a:ext cx="8229600" cy="4525963"/>
          </a:xfrm>
        </p:spPr>
        <p:txBody>
          <a:bodyPr/>
          <a:lstStyle/>
          <a:p>
            <a:r>
              <a:rPr lang="en-US" dirty="0" smtClean="0"/>
              <a:t>None</a:t>
            </a:r>
            <a:endParaRPr lang="en-US" dirty="0"/>
          </a:p>
        </p:txBody>
      </p:sp>
    </p:spTree>
    <p:extLst>
      <p:ext uri="{BB962C8B-B14F-4D97-AF65-F5344CB8AC3E}">
        <p14:creationId xmlns:p14="http://schemas.microsoft.com/office/powerpoint/2010/main" val="405744544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3"/>
          <p:cNvSpPr>
            <a:spLocks noGrp="1"/>
          </p:cNvSpPr>
          <p:nvPr>
            <p:ph type="title"/>
          </p:nvPr>
        </p:nvSpPr>
        <p:spPr>
          <a:xfrm>
            <a:off x="457200" y="-3477"/>
            <a:ext cx="8229600" cy="936625"/>
          </a:xfrm>
        </p:spPr>
        <p:txBody>
          <a:bodyPr>
            <a:noAutofit/>
          </a:bodyPr>
          <a:lstStyle/>
          <a:p>
            <a:pPr fontAlgn="auto">
              <a:spcAft>
                <a:spcPts val="0"/>
              </a:spcAft>
              <a:defRPr/>
            </a:pPr>
            <a:r>
              <a:rPr lang="en-US" sz="2400" dirty="0" smtClean="0"/>
              <a:t>Defining a Rich Set of Qualitative and Quantitative Image Biomarkers</a:t>
            </a:r>
            <a:endParaRPr lang="en-US" sz="2400" dirty="0"/>
          </a:p>
        </p:txBody>
      </p:sp>
      <p:sp>
        <p:nvSpPr>
          <p:cNvPr id="50179" name="Content Placeholder 27"/>
          <p:cNvSpPr>
            <a:spLocks noGrp="1"/>
          </p:cNvSpPr>
          <p:nvPr>
            <p:ph idx="1"/>
          </p:nvPr>
        </p:nvSpPr>
        <p:spPr>
          <a:xfrm>
            <a:off x="523177" y="1381121"/>
            <a:ext cx="8229600" cy="4776787"/>
          </a:xfrm>
        </p:spPr>
        <p:txBody>
          <a:bodyPr>
            <a:noAutofit/>
          </a:bodyPr>
          <a:lstStyle/>
          <a:p>
            <a:pPr fontAlgn="auto">
              <a:lnSpc>
                <a:spcPct val="90000"/>
              </a:lnSpc>
              <a:spcAft>
                <a:spcPts val="0"/>
              </a:spcAft>
              <a:defRPr/>
            </a:pPr>
            <a:r>
              <a:rPr lang="en-US" sz="2400" dirty="0" smtClean="0"/>
              <a:t>This has been a community-driven ontology development project to create a comprehensive set of imaging observations for GBM.</a:t>
            </a:r>
          </a:p>
          <a:p>
            <a:pPr lvl="1" fontAlgn="auto">
              <a:lnSpc>
                <a:spcPct val="90000"/>
              </a:lnSpc>
              <a:spcAft>
                <a:spcPts val="0"/>
              </a:spcAft>
              <a:defRPr/>
            </a:pPr>
            <a:r>
              <a:rPr lang="en-US" sz="2000" dirty="0" smtClean="0"/>
              <a:t>Collaboration with ASNR</a:t>
            </a:r>
          </a:p>
          <a:p>
            <a:pPr>
              <a:lnSpc>
                <a:spcPct val="90000"/>
              </a:lnSpc>
              <a:defRPr/>
            </a:pPr>
            <a:r>
              <a:rPr lang="en-US" sz="2400" dirty="0" smtClean="0"/>
              <a:t>Collaborators were asked to provide a list of clinical or literature observations that could be used to describe MRI features of GBM .</a:t>
            </a:r>
          </a:p>
          <a:p>
            <a:pPr>
              <a:lnSpc>
                <a:spcPct val="90000"/>
              </a:lnSpc>
              <a:defRPr/>
            </a:pPr>
            <a:r>
              <a:rPr lang="en-US" sz="2400" dirty="0" smtClean="0"/>
              <a:t>Imaging features (26 features / 4 categories)</a:t>
            </a:r>
          </a:p>
          <a:p>
            <a:pPr lvl="1" fontAlgn="auto">
              <a:lnSpc>
                <a:spcPct val="90000"/>
              </a:lnSpc>
              <a:spcAft>
                <a:spcPts val="0"/>
              </a:spcAft>
              <a:defRPr/>
            </a:pPr>
            <a:r>
              <a:rPr lang="en-US" sz="2000" dirty="0" smtClean="0">
                <a:solidFill>
                  <a:srgbClr val="FFFF00"/>
                </a:solidFill>
              </a:rPr>
              <a:t>Location of lesion</a:t>
            </a:r>
          </a:p>
          <a:p>
            <a:pPr lvl="1" fontAlgn="auto">
              <a:lnSpc>
                <a:spcPct val="90000"/>
              </a:lnSpc>
              <a:spcAft>
                <a:spcPts val="0"/>
              </a:spcAft>
              <a:defRPr/>
            </a:pPr>
            <a:r>
              <a:rPr lang="en-US" sz="2000" dirty="0" smtClean="0">
                <a:solidFill>
                  <a:srgbClr val="FFFF00"/>
                </a:solidFill>
              </a:rPr>
              <a:t>Morphology of lesion margin</a:t>
            </a:r>
            <a:r>
              <a:rPr lang="en-US" sz="2000" dirty="0" smtClean="0"/>
              <a:t> (definition, thickness, enhancement, diffusion)</a:t>
            </a:r>
          </a:p>
          <a:p>
            <a:pPr lvl="1" fontAlgn="auto">
              <a:lnSpc>
                <a:spcPct val="90000"/>
              </a:lnSpc>
              <a:spcAft>
                <a:spcPts val="0"/>
              </a:spcAft>
              <a:defRPr/>
            </a:pPr>
            <a:r>
              <a:rPr lang="en-US" sz="2000" dirty="0" smtClean="0">
                <a:solidFill>
                  <a:srgbClr val="FFFF00"/>
                </a:solidFill>
              </a:rPr>
              <a:t>Morphology of lesion substance </a:t>
            </a:r>
            <a:r>
              <a:rPr lang="en-US" sz="2000" dirty="0" smtClean="0"/>
              <a:t>(enhancement, PS characteristics, </a:t>
            </a:r>
            <a:r>
              <a:rPr lang="en-US" sz="2000" dirty="0" err="1" smtClean="0"/>
              <a:t>focality/multicentricity</a:t>
            </a:r>
            <a:r>
              <a:rPr lang="en-US" sz="2000" dirty="0" smtClean="0"/>
              <a:t>, necrosis, cysts, midline invasion, cortical involvement, T1/FLAIR ratio)</a:t>
            </a:r>
          </a:p>
          <a:p>
            <a:pPr lvl="1" fontAlgn="auto">
              <a:lnSpc>
                <a:spcPct val="90000"/>
              </a:lnSpc>
              <a:spcAft>
                <a:spcPts val="0"/>
              </a:spcAft>
              <a:defRPr/>
            </a:pPr>
            <a:r>
              <a:rPr lang="en-US" sz="2000" dirty="0" smtClean="0">
                <a:solidFill>
                  <a:srgbClr val="FFFF00"/>
                </a:solidFill>
              </a:rPr>
              <a:t>Alterations in vicinity of lesion</a:t>
            </a:r>
            <a:r>
              <a:rPr lang="en-US" sz="2000" dirty="0" smtClean="0"/>
              <a:t> (edema, edema crossing midline, hemorrhage, </a:t>
            </a:r>
            <a:r>
              <a:rPr lang="en-US" sz="2000" dirty="0" err="1" smtClean="0"/>
              <a:t>pial</a:t>
            </a:r>
            <a:r>
              <a:rPr lang="en-US" sz="2000" dirty="0" smtClean="0"/>
              <a:t> invasion, </a:t>
            </a:r>
            <a:r>
              <a:rPr lang="en-US" sz="2000" dirty="0" err="1" smtClean="0"/>
              <a:t>ependymal</a:t>
            </a:r>
            <a:r>
              <a:rPr lang="en-US" sz="2000" dirty="0" smtClean="0"/>
              <a:t> invasion, satellites, deep WM invasion, </a:t>
            </a:r>
            <a:r>
              <a:rPr lang="en-US" sz="2000" dirty="0" err="1" smtClean="0"/>
              <a:t>calvarial</a:t>
            </a:r>
            <a:r>
              <a:rPr lang="en-US" sz="2000" dirty="0" smtClean="0"/>
              <a:t> remodeling)</a:t>
            </a:r>
          </a:p>
        </p:txBody>
      </p:sp>
    </p:spTree>
    <p:extLst>
      <p:ext uri="{BB962C8B-B14F-4D97-AF65-F5344CB8AC3E}">
        <p14:creationId xmlns:p14="http://schemas.microsoft.com/office/powerpoint/2010/main" val="415317809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076306"/>
            <a:ext cx="7772400" cy="1470025"/>
          </a:xfrm>
        </p:spPr>
        <p:txBody>
          <a:bodyPr>
            <a:normAutofit fontScale="90000"/>
          </a:bodyPr>
          <a:lstStyle/>
          <a:p>
            <a:r>
              <a:rPr lang="en-US" dirty="0" smtClean="0"/>
              <a:t>Representative Examples of the Glioblastoma MRI </a:t>
            </a:r>
            <a:r>
              <a:rPr lang="en-US" dirty="0" smtClean="0"/>
              <a:t>Feature-set</a:t>
            </a:r>
            <a:endParaRPr lang="en-US" dirty="0"/>
          </a:p>
        </p:txBody>
      </p:sp>
      <p:sp>
        <p:nvSpPr>
          <p:cNvPr id="5" name="Subtitle 4"/>
          <p:cNvSpPr>
            <a:spLocks noGrp="1"/>
          </p:cNvSpPr>
          <p:nvPr>
            <p:ph type="subTitle" idx="1"/>
          </p:nvPr>
        </p:nvSpPr>
        <p:spPr>
          <a:xfrm>
            <a:off x="1479506" y="2697462"/>
            <a:ext cx="6400800" cy="1436013"/>
          </a:xfrm>
          <a:solidFill>
            <a:srgbClr val="333399"/>
          </a:solidFill>
        </p:spPr>
        <p:txBody>
          <a:bodyPr>
            <a:normAutofit fontScale="55000" lnSpcReduction="20000"/>
          </a:bodyPr>
          <a:lstStyle/>
          <a:p>
            <a:pPr marL="457200" indent="-457200" algn="l">
              <a:buFont typeface="Arial"/>
              <a:buChar char="•"/>
            </a:pPr>
            <a:r>
              <a:rPr lang="en-US" dirty="0" smtClean="0"/>
              <a:t>Each  of the 26 features is represented by a index value (e.g. F2), a definition (in colored box) and possible </a:t>
            </a:r>
            <a:r>
              <a:rPr lang="en-US" dirty="0" smtClean="0"/>
              <a:t>scoring </a:t>
            </a:r>
            <a:r>
              <a:rPr lang="en-US" dirty="0" smtClean="0"/>
              <a:t>values. </a:t>
            </a:r>
          </a:p>
          <a:p>
            <a:pPr marL="457200" indent="-457200" algn="l">
              <a:buFont typeface="Arial"/>
              <a:buChar char="•"/>
            </a:pPr>
            <a:r>
              <a:rPr lang="en-US" dirty="0" smtClean="0"/>
              <a:t> The four cardinal features for any tumor consist of a combination of enhancing component, non-enhancing component, edema and necrosis.</a:t>
            </a:r>
            <a:endParaRPr lang="en-US" dirty="0"/>
          </a:p>
        </p:txBody>
      </p:sp>
      <p:pic>
        <p:nvPicPr>
          <p:cNvPr id="6" name="Picture 5"/>
          <p:cNvPicPr>
            <a:picLocks noChangeAspect="1"/>
          </p:cNvPicPr>
          <p:nvPr/>
        </p:nvPicPr>
        <p:blipFill>
          <a:blip r:embed="rId2"/>
          <a:stretch>
            <a:fillRect/>
          </a:stretch>
        </p:blipFill>
        <p:spPr>
          <a:xfrm>
            <a:off x="3004768" y="4411437"/>
            <a:ext cx="3262084" cy="2446563"/>
          </a:xfrm>
          <a:prstGeom prst="rect">
            <a:avLst/>
          </a:prstGeom>
        </p:spPr>
      </p:pic>
    </p:spTree>
    <p:extLst>
      <p:ext uri="{BB962C8B-B14F-4D97-AF65-F5344CB8AC3E}">
        <p14:creationId xmlns:p14="http://schemas.microsoft.com/office/powerpoint/2010/main" val="2831914148"/>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Grp="1" noChangeArrowheads="1"/>
          </p:cNvSpPr>
          <p:nvPr>
            <p:ph type="title"/>
          </p:nvPr>
        </p:nvSpPr>
        <p:spPr>
          <a:xfrm>
            <a:off x="609600" y="0"/>
            <a:ext cx="8229600" cy="838200"/>
          </a:xfrm>
        </p:spPr>
        <p:txBody>
          <a:bodyPr/>
          <a:lstStyle/>
          <a:p>
            <a:pPr eaLnBrk="1" hangingPunct="1"/>
            <a:r>
              <a:rPr lang="en-US" sz="2800" dirty="0">
                <a:latin typeface="Arial" charset="0"/>
                <a:ea typeface="ＭＳ Ｐゴシック" charset="0"/>
                <a:cs typeface="ＭＳ Ｐゴシック" charset="0"/>
              </a:rPr>
              <a:t>F</a:t>
            </a:r>
            <a:r>
              <a:rPr lang="en-US" sz="2800" dirty="0" smtClean="0">
                <a:latin typeface="Arial" charset="0"/>
                <a:ea typeface="ＭＳ Ｐゴシック" charset="0"/>
                <a:cs typeface="ＭＳ Ｐゴシック" charset="0"/>
              </a:rPr>
              <a:t>1 </a:t>
            </a:r>
            <a:r>
              <a:rPr lang="en-US" sz="2800" dirty="0">
                <a:latin typeface="Arial" charset="0"/>
                <a:ea typeface="ＭＳ Ｐゴシック" charset="0"/>
                <a:cs typeface="ＭＳ Ｐゴシック" charset="0"/>
              </a:rPr>
              <a:t>-Tumor Location</a:t>
            </a:r>
          </a:p>
        </p:txBody>
      </p:sp>
      <p:pic>
        <p:nvPicPr>
          <p:cNvPr id="19459" name="Picture 5"/>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l="14662" t="11786" r="17993" b="5717"/>
          <a:stretch>
            <a:fillRect/>
          </a:stretch>
        </p:blipFill>
        <p:spPr>
          <a:xfrm>
            <a:off x="7269163" y="685800"/>
            <a:ext cx="1874837" cy="2297113"/>
          </a:xfrm>
          <a:noFill/>
          <a:extLst>
            <a:ext uri="{909E8E84-426E-40dd-AFC4-6F175D3DCCD1}">
              <a14:hiddenFill xmlns:a14="http://schemas.microsoft.com/office/drawing/2010/main">
                <a:solidFill>
                  <a:srgbClr val="FFFFFF"/>
                </a:solidFill>
              </a14:hiddenFill>
            </a:ext>
          </a:extLst>
        </p:spPr>
      </p:pic>
      <p:sp>
        <p:nvSpPr>
          <p:cNvPr id="19460" name="Text Box 7"/>
          <p:cNvSpPr txBox="1">
            <a:spLocks noChangeArrowheads="1"/>
          </p:cNvSpPr>
          <p:nvPr/>
        </p:nvSpPr>
        <p:spPr bwMode="auto">
          <a:xfrm>
            <a:off x="7620000" y="3200400"/>
            <a:ext cx="1136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Insular -3</a:t>
            </a:r>
          </a:p>
        </p:txBody>
      </p:sp>
      <p:pic>
        <p:nvPicPr>
          <p:cNvPr id="19461" name="Picture 1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18520" t="10101" r="19186" b="9085"/>
          <a:stretch>
            <a:fillRect/>
          </a:stretch>
        </p:blipFill>
        <p:spPr>
          <a:xfrm>
            <a:off x="5334000" y="762000"/>
            <a:ext cx="1719263" cy="2230438"/>
          </a:xfrm>
          <a:noFill/>
          <a:extLst>
            <a:ext uri="{909E8E84-426E-40dd-AFC4-6F175D3DCCD1}">
              <a14:hiddenFill xmlns:a14="http://schemas.microsoft.com/office/drawing/2010/main">
                <a:solidFill>
                  <a:srgbClr val="FFFFFF"/>
                </a:solidFill>
              </a14:hiddenFill>
            </a:ext>
          </a:extLst>
        </p:spPr>
      </p:pic>
      <p:sp>
        <p:nvSpPr>
          <p:cNvPr id="19462" name="Text Box 14"/>
          <p:cNvSpPr txBox="1">
            <a:spLocks noChangeArrowheads="1"/>
          </p:cNvSpPr>
          <p:nvPr/>
        </p:nvSpPr>
        <p:spPr bwMode="auto">
          <a:xfrm>
            <a:off x="5486400" y="3200400"/>
            <a:ext cx="1479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Temporal - 2</a:t>
            </a:r>
          </a:p>
        </p:txBody>
      </p:sp>
      <p:pic>
        <p:nvPicPr>
          <p:cNvPr id="19463" name="Picture 23"/>
          <p:cNvPicPr>
            <a:picLocks noChangeAspect="1" noChangeArrowheads="1"/>
          </p:cNvPicPr>
          <p:nvPr/>
        </p:nvPicPr>
        <p:blipFill>
          <a:blip r:embed="rId4">
            <a:extLst>
              <a:ext uri="{28A0092B-C50C-407E-A947-70E740481C1C}">
                <a14:useLocalDpi xmlns:a14="http://schemas.microsoft.com/office/drawing/2010/main" val="0"/>
              </a:ext>
            </a:extLst>
          </a:blip>
          <a:srcRect l="15625" t="12500" r="20313" b="9375"/>
          <a:stretch>
            <a:fillRect/>
          </a:stretch>
        </p:blipFill>
        <p:spPr bwMode="auto">
          <a:xfrm>
            <a:off x="3276600" y="762000"/>
            <a:ext cx="1828800" cy="22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4" name="Text Box 24"/>
          <p:cNvSpPr txBox="1">
            <a:spLocks noChangeArrowheads="1"/>
          </p:cNvSpPr>
          <p:nvPr/>
        </p:nvSpPr>
        <p:spPr bwMode="auto">
          <a:xfrm>
            <a:off x="3581400" y="3200400"/>
            <a:ext cx="1225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Frontal - 1</a:t>
            </a:r>
          </a:p>
        </p:txBody>
      </p:sp>
      <p:pic>
        <p:nvPicPr>
          <p:cNvPr id="19465" name="Picture 25"/>
          <p:cNvPicPr>
            <a:picLocks noChangeAspect="1" noChangeArrowheads="1"/>
          </p:cNvPicPr>
          <p:nvPr/>
        </p:nvPicPr>
        <p:blipFill>
          <a:blip r:embed="rId5">
            <a:extLst>
              <a:ext uri="{28A0092B-C50C-407E-A947-70E740481C1C}">
                <a14:useLocalDpi xmlns:a14="http://schemas.microsoft.com/office/drawing/2010/main" val="0"/>
              </a:ext>
            </a:extLst>
          </a:blip>
          <a:srcRect l="15625" t="6250" r="15625" b="3125"/>
          <a:stretch>
            <a:fillRect/>
          </a:stretch>
        </p:blipFill>
        <p:spPr bwMode="auto">
          <a:xfrm>
            <a:off x="3429000" y="3733800"/>
            <a:ext cx="1792288"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6" name="Text Box 26"/>
          <p:cNvSpPr txBox="1">
            <a:spLocks noChangeArrowheads="1"/>
          </p:cNvSpPr>
          <p:nvPr/>
        </p:nvSpPr>
        <p:spPr bwMode="auto">
          <a:xfrm>
            <a:off x="3733800" y="6172200"/>
            <a:ext cx="1289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Parietal - 4</a:t>
            </a:r>
          </a:p>
        </p:txBody>
      </p:sp>
      <p:pic>
        <p:nvPicPr>
          <p:cNvPr id="19467" name="Picture 27"/>
          <p:cNvPicPr>
            <a:picLocks noChangeAspect="1" noChangeArrowheads="1"/>
          </p:cNvPicPr>
          <p:nvPr/>
        </p:nvPicPr>
        <p:blipFill>
          <a:blip r:embed="rId6">
            <a:extLst>
              <a:ext uri="{28A0092B-C50C-407E-A947-70E740481C1C}">
                <a14:useLocalDpi xmlns:a14="http://schemas.microsoft.com/office/drawing/2010/main" val="0"/>
              </a:ext>
            </a:extLst>
          </a:blip>
          <a:srcRect l="13889" t="5556" r="13889" b="2777"/>
          <a:stretch>
            <a:fillRect/>
          </a:stretch>
        </p:blipFill>
        <p:spPr bwMode="auto">
          <a:xfrm>
            <a:off x="5257800" y="3733800"/>
            <a:ext cx="186055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8" name="Text Box 28"/>
          <p:cNvSpPr txBox="1">
            <a:spLocks noChangeArrowheads="1"/>
          </p:cNvSpPr>
          <p:nvPr/>
        </p:nvSpPr>
        <p:spPr bwMode="auto">
          <a:xfrm>
            <a:off x="5562600" y="6172200"/>
            <a:ext cx="1390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Occipital - 5</a:t>
            </a:r>
          </a:p>
        </p:txBody>
      </p:sp>
      <p:pic>
        <p:nvPicPr>
          <p:cNvPr id="19469" name="Picture 29"/>
          <p:cNvPicPr>
            <a:picLocks noChangeAspect="1" noChangeArrowheads="1"/>
          </p:cNvPicPr>
          <p:nvPr/>
        </p:nvPicPr>
        <p:blipFill>
          <a:blip r:embed="rId7">
            <a:extLst>
              <a:ext uri="{28A0092B-C50C-407E-A947-70E740481C1C}">
                <a14:useLocalDpi xmlns:a14="http://schemas.microsoft.com/office/drawing/2010/main" val="0"/>
              </a:ext>
            </a:extLst>
          </a:blip>
          <a:srcRect l="9375" r="12500"/>
          <a:stretch>
            <a:fillRect/>
          </a:stretch>
        </p:blipFill>
        <p:spPr bwMode="auto">
          <a:xfrm>
            <a:off x="7232650" y="3733800"/>
            <a:ext cx="1846263"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0" name="Text Box 30"/>
          <p:cNvSpPr txBox="1">
            <a:spLocks noChangeArrowheads="1"/>
          </p:cNvSpPr>
          <p:nvPr/>
        </p:nvSpPr>
        <p:spPr bwMode="auto">
          <a:xfrm>
            <a:off x="7467600" y="6172200"/>
            <a:ext cx="1543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Brainstem - 6</a:t>
            </a:r>
          </a:p>
        </p:txBody>
      </p:sp>
      <p:sp>
        <p:nvSpPr>
          <p:cNvPr id="19471" name="Text Box 31"/>
          <p:cNvSpPr txBox="1">
            <a:spLocks noChangeArrowheads="1"/>
          </p:cNvSpPr>
          <p:nvPr/>
        </p:nvSpPr>
        <p:spPr bwMode="auto">
          <a:xfrm>
            <a:off x="6400800" y="7848600"/>
            <a:ext cx="151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Thalamus - 9</a:t>
            </a:r>
          </a:p>
        </p:txBody>
      </p:sp>
      <p:sp>
        <p:nvSpPr>
          <p:cNvPr id="19472" name="Text Box 32"/>
          <p:cNvSpPr txBox="1">
            <a:spLocks noChangeArrowheads="1"/>
          </p:cNvSpPr>
          <p:nvPr/>
        </p:nvSpPr>
        <p:spPr bwMode="auto">
          <a:xfrm>
            <a:off x="3733800" y="7848600"/>
            <a:ext cx="193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Basal Ganglia - 8</a:t>
            </a:r>
          </a:p>
        </p:txBody>
      </p:sp>
      <p:sp>
        <p:nvSpPr>
          <p:cNvPr id="19473" name="Text Box 33"/>
          <p:cNvSpPr txBox="1">
            <a:spLocks noChangeArrowheads="1"/>
          </p:cNvSpPr>
          <p:nvPr/>
        </p:nvSpPr>
        <p:spPr bwMode="auto">
          <a:xfrm>
            <a:off x="457200" y="6172200"/>
            <a:ext cx="1955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Corpus Callosum</a:t>
            </a:r>
          </a:p>
        </p:txBody>
      </p:sp>
      <p:pic>
        <p:nvPicPr>
          <p:cNvPr id="19474" name="Picture 11"/>
          <p:cNvPicPr>
            <a:picLocks noChangeAspect="1" noChangeArrowheads="1"/>
          </p:cNvPicPr>
          <p:nvPr/>
        </p:nvPicPr>
        <p:blipFill>
          <a:blip r:embed="rId8">
            <a:extLst>
              <a:ext uri="{28A0092B-C50C-407E-A947-70E740481C1C}">
                <a14:useLocalDpi xmlns:a14="http://schemas.microsoft.com/office/drawing/2010/main" val="0"/>
              </a:ext>
            </a:extLst>
          </a:blip>
          <a:srcRect l="15625" t="12500" r="15625"/>
          <a:stretch>
            <a:fillRect/>
          </a:stretch>
        </p:blipFill>
        <p:spPr bwMode="auto">
          <a:xfrm>
            <a:off x="609600" y="3719513"/>
            <a:ext cx="1905000"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5" name="Text Box 17"/>
          <p:cNvSpPr txBox="1">
            <a:spLocks noChangeArrowheads="1"/>
          </p:cNvSpPr>
          <p:nvPr/>
        </p:nvSpPr>
        <p:spPr bwMode="auto">
          <a:xfrm>
            <a:off x="0" y="1295400"/>
            <a:ext cx="3048000" cy="1477963"/>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t>Location of lesion geographic epicenter; the largest component of the tumor (either CET or </a:t>
            </a:r>
            <a:r>
              <a:rPr lang="en-US" sz="1800" dirty="0" err="1"/>
              <a:t>nCET</a:t>
            </a:r>
            <a:r>
              <a:rPr lang="en-US" sz="1800" dirty="0"/>
              <a:t>) (select one only). </a:t>
            </a:r>
          </a:p>
        </p:txBody>
      </p:sp>
    </p:spTree>
    <p:extLst>
      <p:ext uri="{BB962C8B-B14F-4D97-AF65-F5344CB8AC3E}">
        <p14:creationId xmlns:p14="http://schemas.microsoft.com/office/powerpoint/2010/main" val="309370863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0"/>
            <a:ext cx="8229600" cy="838200"/>
          </a:xfrm>
        </p:spPr>
        <p:txBody>
          <a:bodyPr/>
          <a:lstStyle/>
          <a:p>
            <a:pPr eaLnBrk="1" hangingPunct="1"/>
            <a:r>
              <a:rPr lang="en-US" sz="2800" dirty="0">
                <a:latin typeface="Arial" charset="0"/>
                <a:ea typeface="ＭＳ Ｐゴシック" charset="0"/>
                <a:cs typeface="ＭＳ Ｐゴシック" charset="0"/>
              </a:rPr>
              <a:t>F</a:t>
            </a:r>
            <a:r>
              <a:rPr lang="en-US" sz="2800" dirty="0" smtClean="0">
                <a:latin typeface="Arial" charset="0"/>
                <a:ea typeface="ＭＳ Ｐゴシック" charset="0"/>
                <a:cs typeface="ＭＳ Ｐゴシック" charset="0"/>
              </a:rPr>
              <a:t>2 </a:t>
            </a:r>
            <a:r>
              <a:rPr lang="en-US" sz="2800" dirty="0">
                <a:latin typeface="Arial" charset="0"/>
                <a:ea typeface="ＭＳ Ｐゴシック" charset="0"/>
                <a:cs typeface="ＭＳ Ｐゴシック" charset="0"/>
              </a:rPr>
              <a:t>– Side of Lesion Center</a:t>
            </a:r>
          </a:p>
        </p:txBody>
      </p:sp>
      <p:sp>
        <p:nvSpPr>
          <p:cNvPr id="20483" name="Text Box 4"/>
          <p:cNvSpPr txBox="1">
            <a:spLocks noChangeArrowheads="1"/>
          </p:cNvSpPr>
          <p:nvPr/>
        </p:nvSpPr>
        <p:spPr bwMode="auto">
          <a:xfrm>
            <a:off x="6400800" y="3505200"/>
            <a:ext cx="831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Left -3</a:t>
            </a:r>
          </a:p>
        </p:txBody>
      </p:sp>
      <p:pic>
        <p:nvPicPr>
          <p:cNvPr id="20484" name="Picture 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18520" t="10101" r="19186" b="9085"/>
          <a:stretch>
            <a:fillRect/>
          </a:stretch>
        </p:blipFill>
        <p:spPr>
          <a:xfrm>
            <a:off x="6019800" y="762000"/>
            <a:ext cx="1997075" cy="2590800"/>
          </a:xfrm>
          <a:noFill/>
          <a:extLst>
            <a:ext uri="{909E8E84-426E-40dd-AFC4-6F175D3DCCD1}">
              <a14:hiddenFill xmlns:a14="http://schemas.microsoft.com/office/drawing/2010/main">
                <a:solidFill>
                  <a:srgbClr val="FFFFFF"/>
                </a:solidFill>
              </a14:hiddenFill>
            </a:ext>
          </a:extLst>
        </p:spPr>
      </p:pic>
      <p:sp>
        <p:nvSpPr>
          <p:cNvPr id="20485" name="Text Box 6"/>
          <p:cNvSpPr txBox="1">
            <a:spLocks noChangeArrowheads="1"/>
          </p:cNvSpPr>
          <p:nvPr/>
        </p:nvSpPr>
        <p:spPr bwMode="auto">
          <a:xfrm>
            <a:off x="3505200" y="3505200"/>
            <a:ext cx="2089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Center/Bilateral - 2</a:t>
            </a:r>
          </a:p>
        </p:txBody>
      </p:sp>
      <p:pic>
        <p:nvPicPr>
          <p:cNvPr id="20486" name="Picture 7"/>
          <p:cNvPicPr>
            <a:picLocks noChangeAspect="1" noChangeArrowheads="1"/>
          </p:cNvPicPr>
          <p:nvPr/>
        </p:nvPicPr>
        <p:blipFill>
          <a:blip r:embed="rId4">
            <a:extLst>
              <a:ext uri="{28A0092B-C50C-407E-A947-70E740481C1C}">
                <a14:useLocalDpi xmlns:a14="http://schemas.microsoft.com/office/drawing/2010/main" val="0"/>
              </a:ext>
            </a:extLst>
          </a:blip>
          <a:srcRect l="15625" t="12500" r="20313" b="9375"/>
          <a:stretch>
            <a:fillRect/>
          </a:stretch>
        </p:blipFill>
        <p:spPr bwMode="auto">
          <a:xfrm>
            <a:off x="1066800" y="685800"/>
            <a:ext cx="212407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7" name="Text Box 8"/>
          <p:cNvSpPr txBox="1">
            <a:spLocks noChangeArrowheads="1"/>
          </p:cNvSpPr>
          <p:nvPr/>
        </p:nvSpPr>
        <p:spPr bwMode="auto">
          <a:xfrm>
            <a:off x="1524000" y="3505200"/>
            <a:ext cx="1047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Right - 1</a:t>
            </a:r>
          </a:p>
        </p:txBody>
      </p:sp>
      <p:pic>
        <p:nvPicPr>
          <p:cNvPr id="20488" name="Picture 13"/>
          <p:cNvPicPr>
            <a:picLocks noChangeAspect="1" noChangeArrowheads="1"/>
          </p:cNvPicPr>
          <p:nvPr/>
        </p:nvPicPr>
        <p:blipFill>
          <a:blip r:embed="rId5">
            <a:extLst>
              <a:ext uri="{28A0092B-C50C-407E-A947-70E740481C1C}">
                <a14:useLocalDpi xmlns:a14="http://schemas.microsoft.com/office/drawing/2010/main" val="0"/>
              </a:ext>
            </a:extLst>
          </a:blip>
          <a:srcRect l="9375" r="12500"/>
          <a:stretch>
            <a:fillRect/>
          </a:stretch>
        </p:blipFill>
        <p:spPr bwMode="auto">
          <a:xfrm>
            <a:off x="3505200" y="685800"/>
            <a:ext cx="214471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16"/>
          <p:cNvPicPr>
            <a:picLocks noChangeAspect="1" noChangeArrowheads="1"/>
          </p:cNvPicPr>
          <p:nvPr/>
        </p:nvPicPr>
        <p:blipFill>
          <a:blip r:embed="rId6">
            <a:extLst>
              <a:ext uri="{28A0092B-C50C-407E-A947-70E740481C1C}">
                <a14:useLocalDpi xmlns:a14="http://schemas.microsoft.com/office/drawing/2010/main" val="0"/>
              </a:ext>
            </a:extLst>
          </a:blip>
          <a:srcRect l="19444" t="11111" r="16667" b="8333"/>
          <a:stretch>
            <a:fillRect/>
          </a:stretch>
        </p:blipFill>
        <p:spPr bwMode="auto">
          <a:xfrm>
            <a:off x="3429000" y="3886200"/>
            <a:ext cx="205422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0" name="Text Box 17"/>
          <p:cNvSpPr txBox="1">
            <a:spLocks noChangeArrowheads="1"/>
          </p:cNvSpPr>
          <p:nvPr/>
        </p:nvSpPr>
        <p:spPr bwMode="auto">
          <a:xfrm>
            <a:off x="3276600" y="6491288"/>
            <a:ext cx="2667000" cy="366712"/>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Side of lesion epicenter </a:t>
            </a:r>
          </a:p>
        </p:txBody>
      </p:sp>
    </p:spTree>
    <p:extLst>
      <p:ext uri="{BB962C8B-B14F-4D97-AF65-F5344CB8AC3E}">
        <p14:creationId xmlns:p14="http://schemas.microsoft.com/office/powerpoint/2010/main" val="1091940438"/>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a:xfrm>
            <a:off x="457200" y="152400"/>
            <a:ext cx="8229600" cy="868363"/>
          </a:xfrm>
        </p:spPr>
        <p:txBody>
          <a:bodyPr/>
          <a:lstStyle/>
          <a:p>
            <a:pPr eaLnBrk="1" hangingPunct="1"/>
            <a:r>
              <a:rPr lang="en-US" sz="3600">
                <a:latin typeface="Arial" charset="0"/>
                <a:ea typeface="ＭＳ Ｐゴシック" charset="0"/>
                <a:cs typeface="ＭＳ Ｐゴシック" charset="0"/>
              </a:rPr>
              <a:t>F3 – Eloquent Brain</a:t>
            </a:r>
          </a:p>
        </p:txBody>
      </p:sp>
      <p:pic>
        <p:nvPicPr>
          <p:cNvPr id="22531" name="Picture 7"/>
          <p:cNvPicPr>
            <a:picLocks noChangeAspect="1" noChangeArrowheads="1"/>
          </p:cNvPicPr>
          <p:nvPr/>
        </p:nvPicPr>
        <p:blipFill>
          <a:blip r:embed="rId2">
            <a:extLst>
              <a:ext uri="{28A0092B-C50C-407E-A947-70E740481C1C}">
                <a14:useLocalDpi xmlns:a14="http://schemas.microsoft.com/office/drawing/2010/main" val="0"/>
              </a:ext>
            </a:extLst>
          </a:blip>
          <a:srcRect l="12500" t="4688" r="14063" b="3125"/>
          <a:stretch>
            <a:fillRect/>
          </a:stretch>
        </p:blipFill>
        <p:spPr bwMode="auto">
          <a:xfrm>
            <a:off x="7162800" y="1752600"/>
            <a:ext cx="1881188"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Text Box 8"/>
          <p:cNvSpPr txBox="1">
            <a:spLocks noChangeArrowheads="1"/>
          </p:cNvSpPr>
          <p:nvPr/>
        </p:nvSpPr>
        <p:spPr bwMode="auto">
          <a:xfrm>
            <a:off x="2209800" y="4191000"/>
            <a:ext cx="236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 Speech Receptive</a:t>
            </a:r>
          </a:p>
        </p:txBody>
      </p:sp>
      <p:sp>
        <p:nvSpPr>
          <p:cNvPr id="22533" name="Text Box 9"/>
          <p:cNvSpPr txBox="1">
            <a:spLocks noChangeArrowheads="1"/>
          </p:cNvSpPr>
          <p:nvPr/>
        </p:nvSpPr>
        <p:spPr bwMode="auto">
          <a:xfrm>
            <a:off x="7467600" y="4191000"/>
            <a:ext cx="1136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5 - Vision</a:t>
            </a:r>
          </a:p>
        </p:txBody>
      </p:sp>
      <p:pic>
        <p:nvPicPr>
          <p:cNvPr id="22534" name="Picture 10"/>
          <p:cNvPicPr>
            <a:picLocks noChangeAspect="1" noChangeArrowheads="1"/>
          </p:cNvPicPr>
          <p:nvPr/>
        </p:nvPicPr>
        <p:blipFill>
          <a:blip r:embed="rId3">
            <a:extLst>
              <a:ext uri="{28A0092B-C50C-407E-A947-70E740481C1C}">
                <a14:useLocalDpi xmlns:a14="http://schemas.microsoft.com/office/drawing/2010/main" val="0"/>
              </a:ext>
            </a:extLst>
          </a:blip>
          <a:srcRect l="12500" t="3125" r="12500" b="3125"/>
          <a:stretch>
            <a:fillRect/>
          </a:stretch>
        </p:blipFill>
        <p:spPr bwMode="auto">
          <a:xfrm>
            <a:off x="5029200" y="1752600"/>
            <a:ext cx="18288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Text Box 11"/>
          <p:cNvSpPr txBox="1">
            <a:spLocks noChangeArrowheads="1"/>
          </p:cNvSpPr>
          <p:nvPr/>
        </p:nvSpPr>
        <p:spPr bwMode="auto">
          <a:xfrm>
            <a:off x="5334000" y="4191000"/>
            <a:ext cx="1212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4 – Motor </a:t>
            </a:r>
          </a:p>
        </p:txBody>
      </p:sp>
      <p:pic>
        <p:nvPicPr>
          <p:cNvPr id="22536" name="Picture 12"/>
          <p:cNvPicPr>
            <a:picLocks noChangeAspect="1" noChangeArrowheads="1"/>
          </p:cNvPicPr>
          <p:nvPr/>
        </p:nvPicPr>
        <p:blipFill>
          <a:blip r:embed="rId4">
            <a:extLst>
              <a:ext uri="{28A0092B-C50C-407E-A947-70E740481C1C}">
                <a14:useLocalDpi xmlns:a14="http://schemas.microsoft.com/office/drawing/2010/main" val="0"/>
              </a:ext>
            </a:extLst>
          </a:blip>
          <a:srcRect l="17188" t="10938" r="17188" b="9375"/>
          <a:stretch>
            <a:fillRect/>
          </a:stretch>
        </p:blipFill>
        <p:spPr bwMode="auto">
          <a:xfrm>
            <a:off x="2590800" y="1752600"/>
            <a:ext cx="1820863"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13"/>
          <p:cNvPicPr>
            <a:picLocks noChangeAspect="1" noChangeArrowheads="1"/>
          </p:cNvPicPr>
          <p:nvPr/>
        </p:nvPicPr>
        <p:blipFill>
          <a:blip r:embed="rId5">
            <a:extLst>
              <a:ext uri="{28A0092B-C50C-407E-A947-70E740481C1C}">
                <a14:useLocalDpi xmlns:a14="http://schemas.microsoft.com/office/drawing/2010/main" val="0"/>
              </a:ext>
            </a:extLst>
          </a:blip>
          <a:srcRect l="15625" t="4688" r="17188" b="1563"/>
          <a:stretch>
            <a:fillRect/>
          </a:stretch>
        </p:blipFill>
        <p:spPr bwMode="auto">
          <a:xfrm>
            <a:off x="228600" y="1828800"/>
            <a:ext cx="163671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Text Box 14"/>
          <p:cNvSpPr txBox="1">
            <a:spLocks noChangeArrowheads="1"/>
          </p:cNvSpPr>
          <p:nvPr/>
        </p:nvSpPr>
        <p:spPr bwMode="auto">
          <a:xfrm>
            <a:off x="152400" y="4191000"/>
            <a:ext cx="193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 Speech Motor</a:t>
            </a:r>
          </a:p>
        </p:txBody>
      </p:sp>
      <p:sp>
        <p:nvSpPr>
          <p:cNvPr id="22539" name="Text Box 15"/>
          <p:cNvSpPr txBox="1">
            <a:spLocks noChangeArrowheads="1"/>
          </p:cNvSpPr>
          <p:nvPr/>
        </p:nvSpPr>
        <p:spPr bwMode="auto">
          <a:xfrm>
            <a:off x="796844" y="5029200"/>
            <a:ext cx="6997292" cy="923330"/>
          </a:xfrm>
          <a:prstGeom prst="rect">
            <a:avLst/>
          </a:prstGeom>
          <a:solidFill>
            <a:srgbClr val="333399"/>
          </a:solidFill>
          <a:ln>
            <a:noFill/>
          </a:ln>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t>Does any component of the tumor (CET or </a:t>
            </a:r>
            <a:r>
              <a:rPr lang="en-US" sz="1800" dirty="0" err="1"/>
              <a:t>nCET</a:t>
            </a:r>
            <a:r>
              <a:rPr lang="en-US" sz="1800" dirty="0"/>
              <a:t>) involve eloquent cortex or the immediate subcortical white matter of eloquent cortex (</a:t>
            </a:r>
            <a:r>
              <a:rPr lang="en-US" sz="1800" dirty="0" err="1"/>
              <a:t>motor,language</a:t>
            </a:r>
            <a:r>
              <a:rPr lang="en-US" sz="1800" dirty="0"/>
              <a:t>, vision)? (multiple selections acceptable). </a:t>
            </a:r>
          </a:p>
        </p:txBody>
      </p:sp>
    </p:spTree>
    <p:extLst>
      <p:ext uri="{BB962C8B-B14F-4D97-AF65-F5344CB8AC3E}">
        <p14:creationId xmlns:p14="http://schemas.microsoft.com/office/powerpoint/2010/main" val="413833345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a:xfrm>
            <a:off x="533400" y="0"/>
            <a:ext cx="8229600" cy="914400"/>
          </a:xfrm>
        </p:spPr>
        <p:txBody>
          <a:bodyPr/>
          <a:lstStyle/>
          <a:p>
            <a:pPr eaLnBrk="1" hangingPunct="1"/>
            <a:r>
              <a:rPr lang="en-US" sz="3600" dirty="0">
                <a:latin typeface="Arial" charset="0"/>
                <a:ea typeface="ＭＳ Ｐゴシック" charset="0"/>
                <a:cs typeface="ＭＳ Ｐゴシック" charset="0"/>
              </a:rPr>
              <a:t>F</a:t>
            </a:r>
            <a:r>
              <a:rPr lang="en-US" sz="3600" dirty="0" smtClean="0">
                <a:latin typeface="Arial" charset="0"/>
                <a:ea typeface="ＭＳ Ｐゴシック" charset="0"/>
                <a:cs typeface="ＭＳ Ｐゴシック" charset="0"/>
              </a:rPr>
              <a:t>4 </a:t>
            </a:r>
            <a:r>
              <a:rPr lang="en-US" sz="3600" dirty="0">
                <a:latin typeface="Arial" charset="0"/>
                <a:ea typeface="ＭＳ Ｐゴシック" charset="0"/>
                <a:cs typeface="ＭＳ Ｐゴシック" charset="0"/>
              </a:rPr>
              <a:t>– Enhancement Quality</a:t>
            </a:r>
          </a:p>
        </p:txBody>
      </p:sp>
      <p:sp>
        <p:nvSpPr>
          <p:cNvPr id="23555" name="Text Box 6"/>
          <p:cNvSpPr txBox="1">
            <a:spLocks noChangeArrowheads="1"/>
          </p:cNvSpPr>
          <p:nvPr/>
        </p:nvSpPr>
        <p:spPr bwMode="auto">
          <a:xfrm>
            <a:off x="471202" y="5026066"/>
            <a:ext cx="7991423" cy="1477328"/>
          </a:xfrm>
          <a:prstGeom prst="rect">
            <a:avLst/>
          </a:prstGeom>
          <a:solidFill>
            <a:srgbClr val="333399"/>
          </a:solidFill>
          <a:ln>
            <a:noFill/>
          </a:ln>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t>Qualitative degree of contrast enhancement is defined as having all or portions of the tumor that demonstrate significantly higher signal on the </a:t>
            </a:r>
            <a:r>
              <a:rPr lang="en-US" sz="1800" dirty="0" err="1"/>
              <a:t>postcontrast</a:t>
            </a:r>
            <a:r>
              <a:rPr lang="en-US" sz="1800" dirty="0"/>
              <a:t> T1W </a:t>
            </a:r>
            <a:r>
              <a:rPr lang="en-US" sz="1800" dirty="0" smtClean="0"/>
              <a:t>images </a:t>
            </a:r>
            <a:r>
              <a:rPr lang="en-US" sz="1800" dirty="0"/>
              <a:t>compared to </a:t>
            </a:r>
            <a:r>
              <a:rPr lang="en-US" sz="1800" dirty="0" err="1"/>
              <a:t>precontrast</a:t>
            </a:r>
            <a:r>
              <a:rPr lang="en-US" sz="1800" dirty="0"/>
              <a:t> T1W images.  </a:t>
            </a:r>
            <a:r>
              <a:rPr lang="en-US" sz="1800" b="1" dirty="0"/>
              <a:t>Mild/minimal </a:t>
            </a:r>
            <a:r>
              <a:rPr lang="en-US" sz="1800" dirty="0"/>
              <a:t>= when barely discernable degree of </a:t>
            </a:r>
            <a:r>
              <a:rPr lang="en-US" sz="1800" dirty="0" smtClean="0"/>
              <a:t>enhancement </a:t>
            </a:r>
            <a:r>
              <a:rPr lang="en-US" sz="1800" dirty="0"/>
              <a:t>is present relative to pre-contrast images. </a:t>
            </a:r>
            <a:r>
              <a:rPr lang="en-US" sz="1800" b="1" dirty="0"/>
              <a:t>Marked/avid </a:t>
            </a:r>
            <a:r>
              <a:rPr lang="en-US" sz="1800" dirty="0"/>
              <a:t>= obvious tissue </a:t>
            </a:r>
            <a:r>
              <a:rPr lang="en-US" sz="1800" dirty="0" smtClean="0"/>
              <a:t>enhancement</a:t>
            </a:r>
            <a:r>
              <a:rPr lang="en-US" sz="1800" dirty="0"/>
              <a:t>.</a:t>
            </a:r>
          </a:p>
        </p:txBody>
      </p:sp>
      <p:sp>
        <p:nvSpPr>
          <p:cNvPr id="23556" name="Text Box 7"/>
          <p:cNvSpPr txBox="1">
            <a:spLocks noChangeArrowheads="1"/>
          </p:cNvSpPr>
          <p:nvPr/>
        </p:nvSpPr>
        <p:spPr bwMode="auto">
          <a:xfrm>
            <a:off x="838200" y="4343400"/>
            <a:ext cx="1060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1 - None</a:t>
            </a:r>
          </a:p>
        </p:txBody>
      </p:sp>
      <p:sp>
        <p:nvSpPr>
          <p:cNvPr id="23557" name="Text Box 8"/>
          <p:cNvSpPr txBox="1">
            <a:spLocks noChangeArrowheads="1"/>
          </p:cNvSpPr>
          <p:nvPr/>
        </p:nvSpPr>
        <p:spPr bwMode="auto">
          <a:xfrm>
            <a:off x="3581400" y="4419600"/>
            <a:ext cx="1835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 Minimal/Mild</a:t>
            </a:r>
          </a:p>
        </p:txBody>
      </p:sp>
      <p:sp>
        <p:nvSpPr>
          <p:cNvPr id="23558" name="Text Box 9"/>
          <p:cNvSpPr txBox="1">
            <a:spLocks noChangeArrowheads="1"/>
          </p:cNvSpPr>
          <p:nvPr/>
        </p:nvSpPr>
        <p:spPr bwMode="auto">
          <a:xfrm>
            <a:off x="6629400" y="4495800"/>
            <a:ext cx="1835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 Marked/Avid</a:t>
            </a:r>
          </a:p>
        </p:txBody>
      </p:sp>
      <p:pic>
        <p:nvPicPr>
          <p:cNvPr id="23559" name="Picture 11"/>
          <p:cNvPicPr>
            <a:picLocks noChangeAspect="1" noChangeArrowheads="1"/>
          </p:cNvPicPr>
          <p:nvPr/>
        </p:nvPicPr>
        <p:blipFill>
          <a:blip r:embed="rId2">
            <a:extLst>
              <a:ext uri="{28A0092B-C50C-407E-A947-70E740481C1C}">
                <a14:useLocalDpi xmlns:a14="http://schemas.microsoft.com/office/drawing/2010/main" val="0"/>
              </a:ext>
            </a:extLst>
          </a:blip>
          <a:srcRect l="15625" t="9375" r="18750" b="6250"/>
          <a:stretch>
            <a:fillRect/>
          </a:stretch>
        </p:blipFill>
        <p:spPr bwMode="auto">
          <a:xfrm>
            <a:off x="152400" y="914400"/>
            <a:ext cx="2489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13"/>
          <p:cNvPicPr>
            <a:picLocks noChangeAspect="1" noChangeArrowheads="1"/>
          </p:cNvPicPr>
          <p:nvPr/>
        </p:nvPicPr>
        <p:blipFill>
          <a:blip r:embed="rId3">
            <a:extLst>
              <a:ext uri="{28A0092B-C50C-407E-A947-70E740481C1C}">
                <a14:useLocalDpi xmlns:a14="http://schemas.microsoft.com/office/drawing/2010/main" val="0"/>
              </a:ext>
            </a:extLst>
          </a:blip>
          <a:srcRect l="18750" t="9375" r="21875" b="9375"/>
          <a:stretch>
            <a:fillRect/>
          </a:stretch>
        </p:blipFill>
        <p:spPr bwMode="auto">
          <a:xfrm>
            <a:off x="3276600" y="838200"/>
            <a:ext cx="2449513"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15"/>
          <p:cNvPicPr>
            <a:picLocks noChangeAspect="1" noChangeArrowheads="1"/>
          </p:cNvPicPr>
          <p:nvPr/>
        </p:nvPicPr>
        <p:blipFill>
          <a:blip r:embed="rId4">
            <a:extLst>
              <a:ext uri="{28A0092B-C50C-407E-A947-70E740481C1C}">
                <a14:useLocalDpi xmlns:a14="http://schemas.microsoft.com/office/drawing/2010/main" val="0"/>
              </a:ext>
            </a:extLst>
          </a:blip>
          <a:srcRect l="15625" t="9375" r="15625" b="3125"/>
          <a:stretch>
            <a:fillRect/>
          </a:stretch>
        </p:blipFill>
        <p:spPr bwMode="auto">
          <a:xfrm>
            <a:off x="6400800" y="990600"/>
            <a:ext cx="257492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4901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3"/>
          <p:cNvPicPr>
            <a:picLocks noChangeAspect="1" noChangeArrowheads="1"/>
          </p:cNvPicPr>
          <p:nvPr/>
        </p:nvPicPr>
        <p:blipFill>
          <a:blip r:embed="rId2">
            <a:extLst>
              <a:ext uri="{28A0092B-C50C-407E-A947-70E740481C1C}">
                <a14:useLocalDpi xmlns:a14="http://schemas.microsoft.com/office/drawing/2010/main" val="0"/>
              </a:ext>
            </a:extLst>
          </a:blip>
          <a:srcRect l="15625" t="12500" r="15625" b="6250"/>
          <a:stretch>
            <a:fillRect/>
          </a:stretch>
        </p:blipFill>
        <p:spPr bwMode="auto">
          <a:xfrm>
            <a:off x="5257800" y="2590800"/>
            <a:ext cx="1676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0" name="Rectangle 2"/>
          <p:cNvSpPr>
            <a:spLocks noGrp="1" noChangeArrowheads="1"/>
          </p:cNvSpPr>
          <p:nvPr>
            <p:ph type="title"/>
          </p:nvPr>
        </p:nvSpPr>
        <p:spPr>
          <a:xfrm>
            <a:off x="533400" y="0"/>
            <a:ext cx="8229600" cy="838200"/>
          </a:xfrm>
        </p:spPr>
        <p:txBody>
          <a:bodyPr/>
          <a:lstStyle/>
          <a:p>
            <a:pPr eaLnBrk="1" hangingPunct="1"/>
            <a:r>
              <a:rPr lang="en-US" sz="3200" dirty="0">
                <a:latin typeface="Arial" charset="0"/>
                <a:ea typeface="ＭＳ Ｐゴシック" charset="0"/>
                <a:cs typeface="ＭＳ Ｐゴシック" charset="0"/>
              </a:rPr>
              <a:t>F</a:t>
            </a:r>
            <a:r>
              <a:rPr lang="en-US" sz="3200" dirty="0" smtClean="0">
                <a:latin typeface="Arial" charset="0"/>
                <a:ea typeface="ＭＳ Ｐゴシック" charset="0"/>
                <a:cs typeface="ＭＳ Ｐゴシック" charset="0"/>
              </a:rPr>
              <a:t>5 </a:t>
            </a:r>
            <a:r>
              <a:rPr lang="en-US" sz="3200" dirty="0">
                <a:latin typeface="Arial" charset="0"/>
                <a:ea typeface="ＭＳ Ｐゴシック" charset="0"/>
                <a:cs typeface="ＭＳ Ｐゴシック" charset="0"/>
              </a:rPr>
              <a:t>– Proportion Enhancing </a:t>
            </a:r>
          </a:p>
        </p:txBody>
      </p:sp>
      <p:sp>
        <p:nvSpPr>
          <p:cNvPr id="24580" name="Text Box 4"/>
          <p:cNvSpPr txBox="1">
            <a:spLocks noChangeArrowheads="1"/>
          </p:cNvSpPr>
          <p:nvPr/>
        </p:nvSpPr>
        <p:spPr bwMode="auto">
          <a:xfrm>
            <a:off x="304800" y="5486400"/>
            <a:ext cx="8382000" cy="1069975"/>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a:t>Visually, when scanning through the entire tumor volume, what proportion of the entire tumor would you estimate is </a:t>
            </a:r>
            <a:r>
              <a:rPr lang="en-US" sz="1600" b="1"/>
              <a:t>enhancing. </a:t>
            </a:r>
            <a:r>
              <a:rPr lang="en-US" sz="1600"/>
              <a:t>(Assuming that the entire abnormality may be comprised of: (1) an enhancing component, (2) a non-enhancing component, (3) a necrotic component and (4) a edema component.) </a:t>
            </a:r>
          </a:p>
        </p:txBody>
      </p:sp>
      <p:pic>
        <p:nvPicPr>
          <p:cNvPr id="24581" name="Picture 6"/>
          <p:cNvPicPr>
            <a:picLocks noChangeAspect="1" noChangeArrowheads="1"/>
          </p:cNvPicPr>
          <p:nvPr/>
        </p:nvPicPr>
        <p:blipFill>
          <a:blip r:embed="rId3">
            <a:extLst>
              <a:ext uri="{28A0092B-C50C-407E-A947-70E740481C1C}">
                <a14:useLocalDpi xmlns:a14="http://schemas.microsoft.com/office/drawing/2010/main" val="0"/>
              </a:ext>
            </a:extLst>
          </a:blip>
          <a:srcRect l="18750" t="9375" r="18750" b="6250"/>
          <a:stretch>
            <a:fillRect/>
          </a:stretch>
        </p:blipFill>
        <p:spPr bwMode="auto">
          <a:xfrm>
            <a:off x="2895600" y="2438400"/>
            <a:ext cx="15240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7"/>
          <p:cNvSpPr txBox="1">
            <a:spLocks noChangeArrowheads="1"/>
          </p:cNvSpPr>
          <p:nvPr/>
        </p:nvSpPr>
        <p:spPr bwMode="auto">
          <a:xfrm>
            <a:off x="2971800" y="4876800"/>
            <a:ext cx="1250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(4)  6-33%</a:t>
            </a:r>
          </a:p>
        </p:txBody>
      </p:sp>
      <p:pic>
        <p:nvPicPr>
          <p:cNvPr id="24583" name="Picture 9"/>
          <p:cNvPicPr>
            <a:picLocks noChangeAspect="1" noChangeArrowheads="1"/>
          </p:cNvPicPr>
          <p:nvPr/>
        </p:nvPicPr>
        <p:blipFill>
          <a:blip r:embed="rId4">
            <a:extLst>
              <a:ext uri="{28A0092B-C50C-407E-A947-70E740481C1C}">
                <a14:useLocalDpi xmlns:a14="http://schemas.microsoft.com/office/drawing/2010/main" val="0"/>
              </a:ext>
            </a:extLst>
          </a:blip>
          <a:srcRect l="12500" t="9375" r="15625" b="6250"/>
          <a:stretch>
            <a:fillRect/>
          </a:stretch>
        </p:blipFill>
        <p:spPr bwMode="auto">
          <a:xfrm>
            <a:off x="533400" y="2667000"/>
            <a:ext cx="17526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8"/>
          <p:cNvPicPr>
            <a:picLocks noChangeAspect="1" noChangeArrowheads="1"/>
          </p:cNvPicPr>
          <p:nvPr/>
        </p:nvPicPr>
        <p:blipFill>
          <a:blip r:embed="rId5">
            <a:extLst>
              <a:ext uri="{28A0092B-C50C-407E-A947-70E740481C1C}">
                <a14:useLocalDpi xmlns:a14="http://schemas.microsoft.com/office/drawing/2010/main" val="0"/>
              </a:ext>
            </a:extLst>
          </a:blip>
          <a:srcRect l="15625" t="6250" r="15625" b="6250"/>
          <a:stretch>
            <a:fillRect/>
          </a:stretch>
        </p:blipFill>
        <p:spPr bwMode="auto">
          <a:xfrm>
            <a:off x="0" y="1143000"/>
            <a:ext cx="16764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5" name="Picture 5"/>
          <p:cNvPicPr>
            <a:picLocks noChangeAspect="1" noChangeArrowheads="1"/>
          </p:cNvPicPr>
          <p:nvPr/>
        </p:nvPicPr>
        <p:blipFill>
          <a:blip r:embed="rId6">
            <a:extLst>
              <a:ext uri="{28A0092B-C50C-407E-A947-70E740481C1C}">
                <a14:useLocalDpi xmlns:a14="http://schemas.microsoft.com/office/drawing/2010/main" val="0"/>
              </a:ext>
            </a:extLst>
          </a:blip>
          <a:srcRect l="18750" t="9375" r="18750" b="9375"/>
          <a:stretch>
            <a:fillRect/>
          </a:stretch>
        </p:blipFill>
        <p:spPr bwMode="auto">
          <a:xfrm>
            <a:off x="2438400" y="1219200"/>
            <a:ext cx="15240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6" name="Text Box 10"/>
          <p:cNvSpPr txBox="1">
            <a:spLocks noChangeArrowheads="1"/>
          </p:cNvSpPr>
          <p:nvPr/>
        </p:nvSpPr>
        <p:spPr bwMode="auto">
          <a:xfrm>
            <a:off x="762000" y="48768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&lt; 5%</a:t>
            </a:r>
          </a:p>
        </p:txBody>
      </p:sp>
      <p:sp>
        <p:nvSpPr>
          <p:cNvPr id="24587" name="Text Box 11"/>
          <p:cNvSpPr txBox="1">
            <a:spLocks noChangeArrowheads="1"/>
          </p:cNvSpPr>
          <p:nvPr/>
        </p:nvSpPr>
        <p:spPr bwMode="auto">
          <a:xfrm>
            <a:off x="5105400" y="4876800"/>
            <a:ext cx="1377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(5)  34-67%</a:t>
            </a:r>
          </a:p>
        </p:txBody>
      </p:sp>
      <p:pic>
        <p:nvPicPr>
          <p:cNvPr id="24588" name="Picture 12"/>
          <p:cNvPicPr>
            <a:picLocks noChangeAspect="1" noChangeArrowheads="1"/>
          </p:cNvPicPr>
          <p:nvPr/>
        </p:nvPicPr>
        <p:blipFill>
          <a:blip r:embed="rId7">
            <a:extLst>
              <a:ext uri="{28A0092B-C50C-407E-A947-70E740481C1C}">
                <a14:useLocalDpi xmlns:a14="http://schemas.microsoft.com/office/drawing/2010/main" val="0"/>
              </a:ext>
            </a:extLst>
          </a:blip>
          <a:srcRect l="15625" t="9375" r="15625" b="6250"/>
          <a:stretch>
            <a:fillRect/>
          </a:stretch>
        </p:blipFill>
        <p:spPr bwMode="auto">
          <a:xfrm>
            <a:off x="4724400" y="1219200"/>
            <a:ext cx="1676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9" name="Text Box 14"/>
          <p:cNvSpPr txBox="1">
            <a:spLocks noChangeArrowheads="1"/>
          </p:cNvSpPr>
          <p:nvPr/>
        </p:nvSpPr>
        <p:spPr bwMode="auto">
          <a:xfrm>
            <a:off x="7543800" y="4876800"/>
            <a:ext cx="1377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(6)  68-95%</a:t>
            </a:r>
          </a:p>
        </p:txBody>
      </p:sp>
      <p:pic>
        <p:nvPicPr>
          <p:cNvPr id="24590" name="Picture 16"/>
          <p:cNvPicPr>
            <a:picLocks noChangeAspect="1" noChangeArrowheads="1"/>
          </p:cNvPicPr>
          <p:nvPr/>
        </p:nvPicPr>
        <p:blipFill>
          <a:blip r:embed="rId8">
            <a:extLst>
              <a:ext uri="{28A0092B-C50C-407E-A947-70E740481C1C}">
                <a14:useLocalDpi xmlns:a14="http://schemas.microsoft.com/office/drawing/2010/main" val="0"/>
              </a:ext>
            </a:extLst>
          </a:blip>
          <a:srcRect l="15625" t="6250" r="15625" b="9375"/>
          <a:stretch>
            <a:fillRect/>
          </a:stretch>
        </p:blipFill>
        <p:spPr bwMode="auto">
          <a:xfrm>
            <a:off x="6781800" y="1143000"/>
            <a:ext cx="1676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1" name="Picture 15"/>
          <p:cNvPicPr>
            <a:picLocks noChangeAspect="1" noChangeArrowheads="1"/>
          </p:cNvPicPr>
          <p:nvPr/>
        </p:nvPicPr>
        <p:blipFill>
          <a:blip r:embed="rId9">
            <a:extLst>
              <a:ext uri="{28A0092B-C50C-407E-A947-70E740481C1C}">
                <a14:useLocalDpi xmlns:a14="http://schemas.microsoft.com/office/drawing/2010/main" val="0"/>
              </a:ext>
            </a:extLst>
          </a:blip>
          <a:srcRect l="15625" t="6250" r="15625" b="3125"/>
          <a:stretch>
            <a:fillRect/>
          </a:stretch>
        </p:blipFill>
        <p:spPr bwMode="auto">
          <a:xfrm>
            <a:off x="7467600" y="2514600"/>
            <a:ext cx="16764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333601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title"/>
          </p:nvPr>
        </p:nvSpPr>
        <p:spPr>
          <a:xfrm>
            <a:off x="533400" y="0"/>
            <a:ext cx="8229600" cy="838200"/>
          </a:xfrm>
        </p:spPr>
        <p:txBody>
          <a:bodyPr/>
          <a:lstStyle/>
          <a:p>
            <a:pPr eaLnBrk="1" hangingPunct="1"/>
            <a:r>
              <a:rPr lang="en-US" sz="3200" dirty="0">
                <a:latin typeface="Arial" charset="0"/>
                <a:ea typeface="ＭＳ Ｐゴシック" charset="0"/>
                <a:cs typeface="ＭＳ Ｐゴシック" charset="0"/>
              </a:rPr>
              <a:t>F</a:t>
            </a:r>
            <a:r>
              <a:rPr lang="en-US" sz="3200" dirty="0" smtClean="0">
                <a:latin typeface="Arial" charset="0"/>
                <a:ea typeface="ＭＳ Ｐゴシック" charset="0"/>
                <a:cs typeface="ＭＳ Ｐゴシック" charset="0"/>
              </a:rPr>
              <a:t>6 </a:t>
            </a:r>
            <a:r>
              <a:rPr lang="en-US" sz="3200" dirty="0">
                <a:latin typeface="Arial" charset="0"/>
                <a:ea typeface="ＭＳ Ｐゴシック" charset="0"/>
                <a:cs typeface="ＭＳ Ｐゴシック" charset="0"/>
              </a:rPr>
              <a:t>– Proportion </a:t>
            </a:r>
            <a:r>
              <a:rPr lang="en-US" sz="3200" dirty="0" err="1">
                <a:latin typeface="Arial" charset="0"/>
                <a:ea typeface="ＭＳ Ｐゴシック" charset="0"/>
                <a:cs typeface="ＭＳ Ｐゴシック" charset="0"/>
              </a:rPr>
              <a:t>nCET</a:t>
            </a:r>
            <a:r>
              <a:rPr lang="en-US" sz="3200" dirty="0">
                <a:latin typeface="Arial" charset="0"/>
                <a:ea typeface="ＭＳ Ｐゴシック" charset="0"/>
                <a:cs typeface="ＭＳ Ｐゴシック" charset="0"/>
              </a:rPr>
              <a:t> </a:t>
            </a:r>
          </a:p>
        </p:txBody>
      </p:sp>
      <p:sp>
        <p:nvSpPr>
          <p:cNvPr id="25603" name="Text Box 4"/>
          <p:cNvSpPr txBox="1">
            <a:spLocks noChangeArrowheads="1"/>
          </p:cNvSpPr>
          <p:nvPr/>
        </p:nvSpPr>
        <p:spPr bwMode="auto">
          <a:xfrm>
            <a:off x="0" y="5486400"/>
            <a:ext cx="9144000" cy="1368425"/>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Visually, when scanning through the entire tumor volume, what proportion of the entire tumor is estimated to represent non-enhancing tumor (not edema)? Non-enhancing tumor is defined as regions of T2W </a:t>
            </a:r>
            <a:r>
              <a:rPr lang="en-US" sz="1400" dirty="0" err="1"/>
              <a:t>hyperintensity</a:t>
            </a:r>
            <a:r>
              <a:rPr lang="en-US" sz="1400" dirty="0"/>
              <a:t> (less than the intensity of cerebrospinal fluid, with corresponding T1W </a:t>
            </a:r>
            <a:r>
              <a:rPr lang="en-US" sz="1400" dirty="0" err="1"/>
              <a:t>hypointensity</a:t>
            </a:r>
            <a:r>
              <a:rPr lang="en-US" sz="1400" dirty="0"/>
              <a:t>) that are associated with mass effect and architectural distortion, including blurring of the gray-white interface.(Assuming that the the entire abnormality may be comprised of: (1) an enhancing component, (2) a non-enhancing component, (3) a necrotic component and (4) a edema component.)</a:t>
            </a:r>
          </a:p>
        </p:txBody>
      </p:sp>
      <p:sp>
        <p:nvSpPr>
          <p:cNvPr id="25604" name="Text Box 6"/>
          <p:cNvSpPr txBox="1">
            <a:spLocks noChangeArrowheads="1"/>
          </p:cNvSpPr>
          <p:nvPr/>
        </p:nvSpPr>
        <p:spPr bwMode="auto">
          <a:xfrm>
            <a:off x="2971800" y="4876800"/>
            <a:ext cx="1250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(4)  6-33%</a:t>
            </a:r>
          </a:p>
        </p:txBody>
      </p:sp>
      <p:sp>
        <p:nvSpPr>
          <p:cNvPr id="25605" name="Text Box 10"/>
          <p:cNvSpPr txBox="1">
            <a:spLocks noChangeArrowheads="1"/>
          </p:cNvSpPr>
          <p:nvPr/>
        </p:nvSpPr>
        <p:spPr bwMode="auto">
          <a:xfrm>
            <a:off x="762000" y="48768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&lt; 5%</a:t>
            </a:r>
          </a:p>
        </p:txBody>
      </p:sp>
      <p:sp>
        <p:nvSpPr>
          <p:cNvPr id="25606" name="Text Box 11"/>
          <p:cNvSpPr txBox="1">
            <a:spLocks noChangeArrowheads="1"/>
          </p:cNvSpPr>
          <p:nvPr/>
        </p:nvSpPr>
        <p:spPr bwMode="auto">
          <a:xfrm>
            <a:off x="5105400" y="4876800"/>
            <a:ext cx="1377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(5)  34-67%</a:t>
            </a:r>
          </a:p>
        </p:txBody>
      </p:sp>
      <p:sp>
        <p:nvSpPr>
          <p:cNvPr id="25607" name="Text Box 13"/>
          <p:cNvSpPr txBox="1">
            <a:spLocks noChangeArrowheads="1"/>
          </p:cNvSpPr>
          <p:nvPr/>
        </p:nvSpPr>
        <p:spPr bwMode="auto">
          <a:xfrm>
            <a:off x="7543800" y="4876800"/>
            <a:ext cx="1377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(6)  68-95%</a:t>
            </a:r>
          </a:p>
        </p:txBody>
      </p:sp>
      <p:pic>
        <p:nvPicPr>
          <p:cNvPr id="25608" name="Picture 19"/>
          <p:cNvPicPr>
            <a:picLocks noChangeAspect="1" noChangeArrowheads="1"/>
          </p:cNvPicPr>
          <p:nvPr/>
        </p:nvPicPr>
        <p:blipFill>
          <a:blip r:embed="rId2">
            <a:extLst>
              <a:ext uri="{28A0092B-C50C-407E-A947-70E740481C1C}">
                <a14:useLocalDpi xmlns:a14="http://schemas.microsoft.com/office/drawing/2010/main" val="0"/>
              </a:ext>
            </a:extLst>
          </a:blip>
          <a:srcRect l="12500" t="3125" r="15625" b="6250"/>
          <a:stretch>
            <a:fillRect/>
          </a:stretch>
        </p:blipFill>
        <p:spPr bwMode="auto">
          <a:xfrm>
            <a:off x="5257800" y="2514600"/>
            <a:ext cx="17526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9" name="Picture 20"/>
          <p:cNvPicPr>
            <a:picLocks noChangeAspect="1" noChangeArrowheads="1"/>
          </p:cNvPicPr>
          <p:nvPr/>
        </p:nvPicPr>
        <p:blipFill>
          <a:blip r:embed="rId3">
            <a:extLst>
              <a:ext uri="{28A0092B-C50C-407E-A947-70E740481C1C}">
                <a14:useLocalDpi xmlns:a14="http://schemas.microsoft.com/office/drawing/2010/main" val="0"/>
              </a:ext>
            </a:extLst>
          </a:blip>
          <a:srcRect l="12500" t="3125" r="15625" b="6250"/>
          <a:stretch>
            <a:fillRect/>
          </a:stretch>
        </p:blipFill>
        <p:spPr bwMode="auto">
          <a:xfrm>
            <a:off x="4495800" y="685800"/>
            <a:ext cx="17526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0" name="Picture 21"/>
          <p:cNvPicPr>
            <a:picLocks noChangeAspect="1" noChangeArrowheads="1"/>
          </p:cNvPicPr>
          <p:nvPr/>
        </p:nvPicPr>
        <p:blipFill>
          <a:blip r:embed="rId4">
            <a:extLst>
              <a:ext uri="{28A0092B-C50C-407E-A947-70E740481C1C}">
                <a14:useLocalDpi xmlns:a14="http://schemas.microsoft.com/office/drawing/2010/main" val="0"/>
              </a:ext>
            </a:extLst>
          </a:blip>
          <a:srcRect l="18750" t="12500" r="21875" b="9375"/>
          <a:stretch>
            <a:fillRect/>
          </a:stretch>
        </p:blipFill>
        <p:spPr bwMode="auto">
          <a:xfrm>
            <a:off x="7162800" y="685800"/>
            <a:ext cx="150495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1" name="Picture 22"/>
          <p:cNvPicPr>
            <a:picLocks noChangeAspect="1" noChangeArrowheads="1"/>
          </p:cNvPicPr>
          <p:nvPr/>
        </p:nvPicPr>
        <p:blipFill>
          <a:blip r:embed="rId5">
            <a:extLst>
              <a:ext uri="{28A0092B-C50C-407E-A947-70E740481C1C}">
                <a14:useLocalDpi xmlns:a14="http://schemas.microsoft.com/office/drawing/2010/main" val="0"/>
              </a:ext>
            </a:extLst>
          </a:blip>
          <a:srcRect l="18750" t="14063" r="21875" b="9375"/>
          <a:stretch>
            <a:fillRect/>
          </a:stretch>
        </p:blipFill>
        <p:spPr bwMode="auto">
          <a:xfrm>
            <a:off x="7429500" y="2438400"/>
            <a:ext cx="17145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2" name="Picture 23"/>
          <p:cNvPicPr>
            <a:picLocks noChangeAspect="1" noChangeArrowheads="1"/>
          </p:cNvPicPr>
          <p:nvPr/>
        </p:nvPicPr>
        <p:blipFill>
          <a:blip r:embed="rId6">
            <a:extLst>
              <a:ext uri="{28A0092B-C50C-407E-A947-70E740481C1C}">
                <a14:useLocalDpi xmlns:a14="http://schemas.microsoft.com/office/drawing/2010/main" val="0"/>
              </a:ext>
            </a:extLst>
          </a:blip>
          <a:srcRect l="15625" t="6250" r="18750" b="6250"/>
          <a:stretch>
            <a:fillRect/>
          </a:stretch>
        </p:blipFill>
        <p:spPr bwMode="auto">
          <a:xfrm>
            <a:off x="2438400" y="685800"/>
            <a:ext cx="1600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3" name="Picture 24"/>
          <p:cNvPicPr>
            <a:picLocks noChangeAspect="1" noChangeArrowheads="1"/>
          </p:cNvPicPr>
          <p:nvPr/>
        </p:nvPicPr>
        <p:blipFill>
          <a:blip r:embed="rId7">
            <a:extLst>
              <a:ext uri="{28A0092B-C50C-407E-A947-70E740481C1C}">
                <a14:useLocalDpi xmlns:a14="http://schemas.microsoft.com/office/drawing/2010/main" val="0"/>
              </a:ext>
            </a:extLst>
          </a:blip>
          <a:srcRect l="15625" t="6250" r="15625" b="6250"/>
          <a:stretch>
            <a:fillRect/>
          </a:stretch>
        </p:blipFill>
        <p:spPr bwMode="auto">
          <a:xfrm>
            <a:off x="2971800" y="2514600"/>
            <a:ext cx="16764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4" name="Picture 25"/>
          <p:cNvPicPr>
            <a:picLocks noChangeAspect="1" noChangeArrowheads="1"/>
          </p:cNvPicPr>
          <p:nvPr/>
        </p:nvPicPr>
        <p:blipFill>
          <a:blip r:embed="rId8">
            <a:extLst>
              <a:ext uri="{28A0092B-C50C-407E-A947-70E740481C1C}">
                <a14:useLocalDpi xmlns:a14="http://schemas.microsoft.com/office/drawing/2010/main" val="0"/>
              </a:ext>
            </a:extLst>
          </a:blip>
          <a:srcRect l="12500" t="12500" r="18750" b="3125"/>
          <a:stretch>
            <a:fillRect/>
          </a:stretch>
        </p:blipFill>
        <p:spPr bwMode="auto">
          <a:xfrm>
            <a:off x="533400" y="2514600"/>
            <a:ext cx="1676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5" name="Picture 26"/>
          <p:cNvPicPr>
            <a:picLocks noChangeAspect="1" noChangeArrowheads="1"/>
          </p:cNvPicPr>
          <p:nvPr/>
        </p:nvPicPr>
        <p:blipFill>
          <a:blip r:embed="rId9">
            <a:extLst>
              <a:ext uri="{28A0092B-C50C-407E-A947-70E740481C1C}">
                <a14:useLocalDpi xmlns:a14="http://schemas.microsoft.com/office/drawing/2010/main" val="0"/>
              </a:ext>
            </a:extLst>
          </a:blip>
          <a:srcRect l="15625" t="9375" r="15625" b="9375"/>
          <a:stretch>
            <a:fillRect/>
          </a:stretch>
        </p:blipFill>
        <p:spPr bwMode="auto">
          <a:xfrm>
            <a:off x="0" y="685800"/>
            <a:ext cx="1676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501853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0"/>
          <p:cNvPicPr>
            <a:picLocks noChangeAspect="1" noChangeArrowheads="1"/>
          </p:cNvPicPr>
          <p:nvPr/>
        </p:nvPicPr>
        <p:blipFill>
          <a:blip r:embed="rId3">
            <a:extLst>
              <a:ext uri="{28A0092B-C50C-407E-A947-70E740481C1C}">
                <a14:useLocalDpi xmlns:a14="http://schemas.microsoft.com/office/drawing/2010/main" val="0"/>
              </a:ext>
            </a:extLst>
          </a:blip>
          <a:srcRect l="15625" t="6250" r="12500" b="3125"/>
          <a:stretch>
            <a:fillRect/>
          </a:stretch>
        </p:blipFill>
        <p:spPr bwMode="auto">
          <a:xfrm>
            <a:off x="1066800" y="1066800"/>
            <a:ext cx="17526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6" name="Rectangle 2"/>
          <p:cNvSpPr>
            <a:spLocks noGrp="1" noChangeArrowheads="1"/>
          </p:cNvSpPr>
          <p:nvPr>
            <p:ph type="title"/>
          </p:nvPr>
        </p:nvSpPr>
        <p:spPr>
          <a:xfrm>
            <a:off x="533400" y="0"/>
            <a:ext cx="8229600" cy="838200"/>
          </a:xfrm>
        </p:spPr>
        <p:txBody>
          <a:bodyPr/>
          <a:lstStyle/>
          <a:p>
            <a:pPr eaLnBrk="1" hangingPunct="1"/>
            <a:r>
              <a:rPr lang="en-US" sz="2800" dirty="0">
                <a:latin typeface="Arial" charset="0"/>
                <a:ea typeface="ＭＳ Ｐゴシック" charset="0"/>
                <a:cs typeface="ＭＳ Ｐゴシック" charset="0"/>
              </a:rPr>
              <a:t>F</a:t>
            </a:r>
            <a:r>
              <a:rPr lang="en-US" sz="2800" dirty="0" smtClean="0">
                <a:latin typeface="Arial" charset="0"/>
                <a:ea typeface="ＭＳ Ｐゴシック" charset="0"/>
                <a:cs typeface="ＭＳ Ｐゴシック" charset="0"/>
              </a:rPr>
              <a:t>6 </a:t>
            </a:r>
            <a:r>
              <a:rPr lang="en-US" sz="2800" dirty="0">
                <a:latin typeface="Arial" charset="0"/>
                <a:ea typeface="ＭＳ Ｐゴシック" charset="0"/>
                <a:cs typeface="ＭＳ Ｐゴシック" charset="0"/>
              </a:rPr>
              <a:t>– Proportion </a:t>
            </a:r>
            <a:r>
              <a:rPr lang="en-US" sz="2800" dirty="0" err="1">
                <a:latin typeface="Arial" charset="0"/>
                <a:ea typeface="ＭＳ Ｐゴシック" charset="0"/>
                <a:cs typeface="ＭＳ Ｐゴシック" charset="0"/>
              </a:rPr>
              <a:t>nCET</a:t>
            </a:r>
            <a:r>
              <a:rPr lang="en-US" sz="2800" dirty="0">
                <a:latin typeface="Arial" charset="0"/>
                <a:ea typeface="ＭＳ Ｐゴシック" charset="0"/>
                <a:cs typeface="ＭＳ Ｐゴシック" charset="0"/>
              </a:rPr>
              <a:t> </a:t>
            </a:r>
          </a:p>
        </p:txBody>
      </p:sp>
      <p:sp>
        <p:nvSpPr>
          <p:cNvPr id="26628" name="Text Box 3"/>
          <p:cNvSpPr txBox="1">
            <a:spLocks noChangeArrowheads="1"/>
          </p:cNvSpPr>
          <p:nvPr/>
        </p:nvSpPr>
        <p:spPr bwMode="auto">
          <a:xfrm>
            <a:off x="0" y="5486400"/>
            <a:ext cx="9144000" cy="1368425"/>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Visually, when scanning through the entire tumor volume, what proportion of the entire tumor is estimated to represent non-enhancing tumor (not edema)? Non-enhancing tumor is defined as regions of T2W </a:t>
            </a:r>
            <a:r>
              <a:rPr lang="en-US" sz="1400" dirty="0" err="1"/>
              <a:t>hyperintensity</a:t>
            </a:r>
            <a:r>
              <a:rPr lang="en-US" sz="1400" dirty="0"/>
              <a:t> (less than the intensity of cerebrospinal fluid, with corresponding T1W </a:t>
            </a:r>
            <a:r>
              <a:rPr lang="en-US" sz="1400" dirty="0" err="1"/>
              <a:t>hypointensity</a:t>
            </a:r>
            <a:r>
              <a:rPr lang="en-US" sz="1400" dirty="0"/>
              <a:t>) that are associated with mass effect and architectural distortion, including blurring of the gray-white interface.(Assuming that the the entire abnormality may be comprised of: (1) an enhancing component, (2) a non-enhancing component, (3) a necrotic component and (4) a edema component.)</a:t>
            </a:r>
          </a:p>
        </p:txBody>
      </p:sp>
      <p:pic>
        <p:nvPicPr>
          <p:cNvPr id="26629" name="Picture 8"/>
          <p:cNvPicPr>
            <a:picLocks noChangeAspect="1" noChangeArrowheads="1"/>
          </p:cNvPicPr>
          <p:nvPr/>
        </p:nvPicPr>
        <p:blipFill>
          <a:blip r:embed="rId4">
            <a:extLst>
              <a:ext uri="{28A0092B-C50C-407E-A947-70E740481C1C}">
                <a14:useLocalDpi xmlns:a14="http://schemas.microsoft.com/office/drawing/2010/main" val="0"/>
              </a:ext>
            </a:extLst>
          </a:blip>
          <a:srcRect l="15625" t="6250" r="15625" b="6250"/>
          <a:stretch>
            <a:fillRect/>
          </a:stretch>
        </p:blipFill>
        <p:spPr bwMode="auto">
          <a:xfrm>
            <a:off x="4876800" y="1066800"/>
            <a:ext cx="16764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9"/>
          <p:cNvPicPr>
            <a:picLocks noChangeAspect="1" noChangeArrowheads="1"/>
          </p:cNvPicPr>
          <p:nvPr/>
        </p:nvPicPr>
        <p:blipFill>
          <a:blip r:embed="rId5">
            <a:extLst>
              <a:ext uri="{28A0092B-C50C-407E-A947-70E740481C1C}">
                <a14:useLocalDpi xmlns:a14="http://schemas.microsoft.com/office/drawing/2010/main" val="0"/>
              </a:ext>
            </a:extLst>
          </a:blip>
          <a:srcRect l="15625" t="6250" r="15625"/>
          <a:stretch>
            <a:fillRect/>
          </a:stretch>
        </p:blipFill>
        <p:spPr bwMode="auto">
          <a:xfrm>
            <a:off x="6477000" y="2362200"/>
            <a:ext cx="16764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1" name="Text Box 10"/>
          <p:cNvSpPr txBox="1">
            <a:spLocks noChangeArrowheads="1"/>
          </p:cNvSpPr>
          <p:nvPr/>
        </p:nvSpPr>
        <p:spPr bwMode="auto">
          <a:xfrm>
            <a:off x="6629400" y="4876800"/>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(8)  100%</a:t>
            </a:r>
          </a:p>
        </p:txBody>
      </p:sp>
      <p:pic>
        <p:nvPicPr>
          <p:cNvPr id="26632" name="Picture 19"/>
          <p:cNvPicPr>
            <a:picLocks noChangeAspect="1" noChangeArrowheads="1"/>
          </p:cNvPicPr>
          <p:nvPr/>
        </p:nvPicPr>
        <p:blipFill>
          <a:blip r:embed="rId6">
            <a:extLst>
              <a:ext uri="{28A0092B-C50C-407E-A947-70E740481C1C}">
                <a14:useLocalDpi xmlns:a14="http://schemas.microsoft.com/office/drawing/2010/main" val="0"/>
              </a:ext>
            </a:extLst>
          </a:blip>
          <a:srcRect l="18750" t="6250" r="12500" b="3125"/>
          <a:stretch>
            <a:fillRect/>
          </a:stretch>
        </p:blipFill>
        <p:spPr bwMode="auto">
          <a:xfrm>
            <a:off x="2286000" y="2362200"/>
            <a:ext cx="16764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3" name="Text Box 21"/>
          <p:cNvSpPr txBox="1">
            <a:spLocks noChangeArrowheads="1"/>
          </p:cNvSpPr>
          <p:nvPr/>
        </p:nvSpPr>
        <p:spPr bwMode="auto">
          <a:xfrm>
            <a:off x="1981200" y="4876800"/>
            <a:ext cx="1244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(7)  &lt; 95%</a:t>
            </a:r>
          </a:p>
        </p:txBody>
      </p:sp>
    </p:spTree>
    <p:extLst>
      <p:ext uri="{BB962C8B-B14F-4D97-AF65-F5344CB8AC3E}">
        <p14:creationId xmlns:p14="http://schemas.microsoft.com/office/powerpoint/2010/main" val="3851145232"/>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33400" y="0"/>
            <a:ext cx="8229600" cy="838200"/>
          </a:xfrm>
        </p:spPr>
        <p:txBody>
          <a:bodyPr/>
          <a:lstStyle/>
          <a:p>
            <a:pPr eaLnBrk="1" hangingPunct="1"/>
            <a:r>
              <a:rPr lang="en-US" sz="2800" dirty="0">
                <a:latin typeface="Arial" charset="0"/>
                <a:ea typeface="ＭＳ Ｐゴシック" charset="0"/>
                <a:cs typeface="ＭＳ Ｐゴシック" charset="0"/>
              </a:rPr>
              <a:t>F</a:t>
            </a:r>
            <a:r>
              <a:rPr lang="en-US" sz="2800" dirty="0" smtClean="0">
                <a:latin typeface="Arial" charset="0"/>
                <a:ea typeface="ＭＳ Ｐゴシック" charset="0"/>
                <a:cs typeface="ＭＳ Ｐゴシック" charset="0"/>
              </a:rPr>
              <a:t>7 </a:t>
            </a:r>
            <a:r>
              <a:rPr lang="en-US" sz="2800" dirty="0">
                <a:latin typeface="Arial" charset="0"/>
                <a:ea typeface="ＭＳ Ｐゴシック" charset="0"/>
                <a:cs typeface="ＭＳ Ｐゴシック" charset="0"/>
              </a:rPr>
              <a:t>– Proportion Necrosis </a:t>
            </a:r>
          </a:p>
        </p:txBody>
      </p:sp>
      <p:sp>
        <p:nvSpPr>
          <p:cNvPr id="28675" name="Text Box 3"/>
          <p:cNvSpPr txBox="1">
            <a:spLocks noChangeArrowheads="1"/>
          </p:cNvSpPr>
          <p:nvPr/>
        </p:nvSpPr>
        <p:spPr bwMode="auto">
          <a:xfrm>
            <a:off x="0" y="5562600"/>
            <a:ext cx="9144000" cy="1169988"/>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Visually, when scanning through the entire tumor volume, what proportion of the tumor is estimated to represent necrosis.  Necrosis is defined as a region within the tumor that does not enhance or shows markedly diminished enhancement, is high on T2W and proton density images, is low on T1W images, and has an irregular border). (Assuming that the entire abnormality may be comprised of: (1) an enhancing component, (2) a non-enhancing component, (3) a necrotic component and (4) a edema component.)</a:t>
            </a:r>
          </a:p>
        </p:txBody>
      </p:sp>
      <p:sp>
        <p:nvSpPr>
          <p:cNvPr id="28676" name="Text Box 4"/>
          <p:cNvSpPr txBox="1">
            <a:spLocks noChangeArrowheads="1"/>
          </p:cNvSpPr>
          <p:nvPr/>
        </p:nvSpPr>
        <p:spPr bwMode="auto">
          <a:xfrm>
            <a:off x="5219700" y="4953000"/>
            <a:ext cx="1250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(4)  6-33%</a:t>
            </a:r>
          </a:p>
        </p:txBody>
      </p:sp>
      <p:sp>
        <p:nvSpPr>
          <p:cNvPr id="28677" name="Text Box 5"/>
          <p:cNvSpPr txBox="1">
            <a:spLocks noChangeArrowheads="1"/>
          </p:cNvSpPr>
          <p:nvPr/>
        </p:nvSpPr>
        <p:spPr bwMode="auto">
          <a:xfrm>
            <a:off x="3009900" y="49530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&lt; 5%</a:t>
            </a:r>
          </a:p>
        </p:txBody>
      </p:sp>
      <p:sp>
        <p:nvSpPr>
          <p:cNvPr id="28678" name="Text Box 6"/>
          <p:cNvSpPr txBox="1">
            <a:spLocks noChangeArrowheads="1"/>
          </p:cNvSpPr>
          <p:nvPr/>
        </p:nvSpPr>
        <p:spPr bwMode="auto">
          <a:xfrm>
            <a:off x="7353300" y="4953000"/>
            <a:ext cx="1377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(5)  34-67%</a:t>
            </a:r>
          </a:p>
        </p:txBody>
      </p:sp>
      <p:sp>
        <p:nvSpPr>
          <p:cNvPr id="28679" name="Text Box 7"/>
          <p:cNvSpPr txBox="1">
            <a:spLocks noChangeArrowheads="1"/>
          </p:cNvSpPr>
          <p:nvPr/>
        </p:nvSpPr>
        <p:spPr bwMode="auto">
          <a:xfrm>
            <a:off x="5029200" y="7086600"/>
            <a:ext cx="1377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(6)  68-95%</a:t>
            </a:r>
          </a:p>
        </p:txBody>
      </p:sp>
      <p:pic>
        <p:nvPicPr>
          <p:cNvPr id="28680"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9067800"/>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8991600"/>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2" name="Text Box 18"/>
          <p:cNvSpPr txBox="1">
            <a:spLocks noChangeArrowheads="1"/>
          </p:cNvSpPr>
          <p:nvPr/>
        </p:nvSpPr>
        <p:spPr bwMode="auto">
          <a:xfrm>
            <a:off x="762000" y="4876800"/>
            <a:ext cx="1136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None</a:t>
            </a:r>
          </a:p>
        </p:txBody>
      </p:sp>
      <p:pic>
        <p:nvPicPr>
          <p:cNvPr id="28683" name="Picture 22"/>
          <p:cNvPicPr>
            <a:picLocks noChangeAspect="1" noChangeArrowheads="1"/>
          </p:cNvPicPr>
          <p:nvPr/>
        </p:nvPicPr>
        <p:blipFill>
          <a:blip r:embed="rId4">
            <a:extLst>
              <a:ext uri="{28A0092B-C50C-407E-A947-70E740481C1C}">
                <a14:useLocalDpi xmlns:a14="http://schemas.microsoft.com/office/drawing/2010/main" val="0"/>
              </a:ext>
            </a:extLst>
          </a:blip>
          <a:srcRect l="15625" t="6250" r="18750" b="6250"/>
          <a:stretch>
            <a:fillRect/>
          </a:stretch>
        </p:blipFill>
        <p:spPr bwMode="auto">
          <a:xfrm>
            <a:off x="2552700" y="762000"/>
            <a:ext cx="1600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4" name="Picture 21"/>
          <p:cNvPicPr>
            <a:picLocks noChangeAspect="1" noChangeArrowheads="1"/>
          </p:cNvPicPr>
          <p:nvPr/>
        </p:nvPicPr>
        <p:blipFill>
          <a:blip r:embed="rId5">
            <a:extLst>
              <a:ext uri="{28A0092B-C50C-407E-A947-70E740481C1C}">
                <a14:useLocalDpi xmlns:a14="http://schemas.microsoft.com/office/drawing/2010/main" val="0"/>
              </a:ext>
            </a:extLst>
          </a:blip>
          <a:srcRect l="12500" t="3125" r="18750" b="6250"/>
          <a:stretch>
            <a:fillRect/>
          </a:stretch>
        </p:blipFill>
        <p:spPr bwMode="auto">
          <a:xfrm>
            <a:off x="3162300" y="2438400"/>
            <a:ext cx="16764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5" name="Picture 23"/>
          <p:cNvPicPr>
            <a:picLocks noChangeAspect="1" noChangeArrowheads="1"/>
          </p:cNvPicPr>
          <p:nvPr/>
        </p:nvPicPr>
        <p:blipFill>
          <a:blip r:embed="rId6">
            <a:extLst>
              <a:ext uri="{28A0092B-C50C-407E-A947-70E740481C1C}">
                <a14:useLocalDpi xmlns:a14="http://schemas.microsoft.com/office/drawing/2010/main" val="0"/>
              </a:ext>
            </a:extLst>
          </a:blip>
          <a:srcRect l="15625" t="6250" r="15625" b="6250"/>
          <a:stretch>
            <a:fillRect/>
          </a:stretch>
        </p:blipFill>
        <p:spPr bwMode="auto">
          <a:xfrm>
            <a:off x="5448300" y="2438400"/>
            <a:ext cx="16764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6" name="Picture 24"/>
          <p:cNvPicPr>
            <a:picLocks noChangeAspect="1" noChangeArrowheads="1"/>
          </p:cNvPicPr>
          <p:nvPr/>
        </p:nvPicPr>
        <p:blipFill>
          <a:blip r:embed="rId7">
            <a:extLst>
              <a:ext uri="{28A0092B-C50C-407E-A947-70E740481C1C}">
                <a14:useLocalDpi xmlns:a14="http://schemas.microsoft.com/office/drawing/2010/main" val="0"/>
              </a:ext>
            </a:extLst>
          </a:blip>
          <a:srcRect l="15625" t="9375" r="15625" b="9375"/>
          <a:stretch>
            <a:fillRect/>
          </a:stretch>
        </p:blipFill>
        <p:spPr bwMode="auto">
          <a:xfrm>
            <a:off x="4914900" y="762000"/>
            <a:ext cx="1676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7" name="Picture 25"/>
          <p:cNvPicPr>
            <a:picLocks noChangeAspect="1" noChangeArrowheads="1"/>
          </p:cNvPicPr>
          <p:nvPr/>
        </p:nvPicPr>
        <p:blipFill>
          <a:blip r:embed="rId8">
            <a:extLst>
              <a:ext uri="{28A0092B-C50C-407E-A947-70E740481C1C}">
                <a14:useLocalDpi xmlns:a14="http://schemas.microsoft.com/office/drawing/2010/main" val="0"/>
              </a:ext>
            </a:extLst>
          </a:blip>
          <a:srcRect l="20313" t="7813" r="20313" b="7813"/>
          <a:stretch>
            <a:fillRect/>
          </a:stretch>
        </p:blipFill>
        <p:spPr bwMode="auto">
          <a:xfrm>
            <a:off x="7353300" y="762000"/>
            <a:ext cx="14478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8" name="Picture 26"/>
          <p:cNvPicPr>
            <a:picLocks noChangeAspect="1" noChangeArrowheads="1"/>
          </p:cNvPicPr>
          <p:nvPr/>
        </p:nvPicPr>
        <p:blipFill>
          <a:blip r:embed="rId9">
            <a:extLst>
              <a:ext uri="{28A0092B-C50C-407E-A947-70E740481C1C}">
                <a14:useLocalDpi xmlns:a14="http://schemas.microsoft.com/office/drawing/2010/main" val="0"/>
              </a:ext>
            </a:extLst>
          </a:blip>
          <a:srcRect l="15625" r="21875"/>
          <a:stretch>
            <a:fillRect/>
          </a:stretch>
        </p:blipFill>
        <p:spPr bwMode="auto">
          <a:xfrm>
            <a:off x="7620000" y="2514600"/>
            <a:ext cx="13335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9" name="Text Box 27"/>
          <p:cNvSpPr txBox="1">
            <a:spLocks noChangeArrowheads="1"/>
          </p:cNvSpPr>
          <p:nvPr/>
        </p:nvSpPr>
        <p:spPr bwMode="auto">
          <a:xfrm>
            <a:off x="5181600" y="7696200"/>
            <a:ext cx="11811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(7)  &gt;95%</a:t>
            </a:r>
          </a:p>
        </p:txBody>
      </p:sp>
      <p:sp>
        <p:nvSpPr>
          <p:cNvPr id="28690" name="Text Box 28"/>
          <p:cNvSpPr txBox="1">
            <a:spLocks noChangeArrowheads="1"/>
          </p:cNvSpPr>
          <p:nvPr/>
        </p:nvSpPr>
        <p:spPr bwMode="auto">
          <a:xfrm>
            <a:off x="5181600" y="8229600"/>
            <a:ext cx="1492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(8)  All 100%</a:t>
            </a:r>
          </a:p>
        </p:txBody>
      </p:sp>
      <p:pic>
        <p:nvPicPr>
          <p:cNvPr id="28691" name="Picture 29"/>
          <p:cNvPicPr>
            <a:picLocks noChangeAspect="1" noChangeArrowheads="1"/>
          </p:cNvPicPr>
          <p:nvPr/>
        </p:nvPicPr>
        <p:blipFill>
          <a:blip r:embed="rId10">
            <a:extLst>
              <a:ext uri="{28A0092B-C50C-407E-A947-70E740481C1C}">
                <a14:useLocalDpi xmlns:a14="http://schemas.microsoft.com/office/drawing/2010/main" val="0"/>
              </a:ext>
            </a:extLst>
          </a:blip>
          <a:srcRect l="16667" t="13889" r="19444" b="8333"/>
          <a:stretch>
            <a:fillRect/>
          </a:stretch>
        </p:blipFill>
        <p:spPr bwMode="auto">
          <a:xfrm>
            <a:off x="609600" y="2438400"/>
            <a:ext cx="17526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92" name="Picture 30"/>
          <p:cNvPicPr>
            <a:picLocks noChangeAspect="1" noChangeArrowheads="1"/>
          </p:cNvPicPr>
          <p:nvPr/>
        </p:nvPicPr>
        <p:blipFill>
          <a:blip r:embed="rId11">
            <a:extLst>
              <a:ext uri="{28A0092B-C50C-407E-A947-70E740481C1C}">
                <a14:useLocalDpi xmlns:a14="http://schemas.microsoft.com/office/drawing/2010/main" val="0"/>
              </a:ext>
            </a:extLst>
          </a:blip>
          <a:srcRect l="18750" t="9375" r="21875" b="9375"/>
          <a:stretch>
            <a:fillRect/>
          </a:stretch>
        </p:blipFill>
        <p:spPr bwMode="auto">
          <a:xfrm>
            <a:off x="0" y="685800"/>
            <a:ext cx="14478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955337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92"/>
            <a:ext cx="8229600" cy="1143000"/>
          </a:xfrm>
        </p:spPr>
        <p:txBody>
          <a:bodyPr/>
          <a:lstStyle/>
          <a:p>
            <a:r>
              <a:rPr lang="en-US" dirty="0" smtClean="0"/>
              <a:t>Purpose and Objectives</a:t>
            </a:r>
            <a:endParaRPr lang="en-US" dirty="0"/>
          </a:p>
        </p:txBody>
      </p:sp>
      <p:sp>
        <p:nvSpPr>
          <p:cNvPr id="3" name="Content Placeholder 2"/>
          <p:cNvSpPr>
            <a:spLocks noGrp="1"/>
          </p:cNvSpPr>
          <p:nvPr>
            <p:ph idx="1"/>
          </p:nvPr>
        </p:nvSpPr>
        <p:spPr>
          <a:xfrm>
            <a:off x="390796" y="1151992"/>
            <a:ext cx="8229600" cy="5445979"/>
          </a:xfrm>
        </p:spPr>
        <p:txBody>
          <a:bodyPr>
            <a:normAutofit fontScale="77500" lnSpcReduction="20000"/>
          </a:bodyPr>
          <a:lstStyle/>
          <a:p>
            <a:pPr>
              <a:lnSpc>
                <a:spcPct val="100000"/>
              </a:lnSpc>
            </a:pPr>
            <a:r>
              <a:rPr lang="en-US" dirty="0" smtClean="0"/>
              <a:t>We will explain through example how consistent use of a controlled terminology in brain tumor imaging augments both clinical reporting and clinical trials research.</a:t>
            </a:r>
          </a:p>
          <a:p>
            <a:pPr>
              <a:lnSpc>
                <a:spcPct val="100000"/>
              </a:lnSpc>
            </a:pPr>
            <a:r>
              <a:rPr lang="en-US" dirty="0" smtClean="0"/>
              <a:t>We will </a:t>
            </a:r>
            <a:r>
              <a:rPr lang="en-US" dirty="0"/>
              <a:t>guide the attendee through the entire </a:t>
            </a:r>
            <a:r>
              <a:rPr lang="en-US" dirty="0" smtClean="0"/>
              <a:t>MRI glioblastoma (GBM) </a:t>
            </a:r>
            <a:r>
              <a:rPr lang="en-US" dirty="0" err="1" smtClean="0"/>
              <a:t>featureset</a:t>
            </a:r>
            <a:r>
              <a:rPr lang="en-US" dirty="0" smtClean="0"/>
              <a:t> (known as VASARI </a:t>
            </a:r>
            <a:r>
              <a:rPr lang="en-US" dirty="0" err="1" smtClean="0"/>
              <a:t>featureset</a:t>
            </a:r>
            <a:r>
              <a:rPr lang="en-US" dirty="0" smtClean="0"/>
              <a:t> or BVT-RADS) </a:t>
            </a:r>
            <a:r>
              <a:rPr lang="en-US" dirty="0"/>
              <a:t>using visual examples of each morphologic feature and the corresponding grading system. </a:t>
            </a:r>
            <a:endParaRPr lang="en-US" dirty="0" smtClean="0"/>
          </a:p>
          <a:p>
            <a:pPr>
              <a:lnSpc>
                <a:spcPct val="100000"/>
              </a:lnSpc>
            </a:pPr>
            <a:r>
              <a:rPr lang="en-US" dirty="0" smtClean="0"/>
              <a:t>We will explain the process for developing, testing, validating and using the </a:t>
            </a:r>
            <a:r>
              <a:rPr lang="en-US" dirty="0" err="1" smtClean="0"/>
              <a:t>featureset</a:t>
            </a:r>
            <a:r>
              <a:rPr lang="en-US" dirty="0" smtClean="0"/>
              <a:t> for cross-correlative analysis.</a:t>
            </a:r>
            <a:endParaRPr lang="en-US" dirty="0"/>
          </a:p>
          <a:p>
            <a:pPr>
              <a:lnSpc>
                <a:spcPct val="100000"/>
              </a:lnSpc>
            </a:pPr>
            <a:r>
              <a:rPr lang="en-US" dirty="0" smtClean="0"/>
              <a:t>We will also provide a summary of the collaborative efforts of the TCGA Glioma Phenotype Research Group and give information for the interested reader on how to access the public datasets and/or join our group.</a:t>
            </a:r>
            <a:endParaRPr lang="en-US" dirty="0"/>
          </a:p>
          <a:p>
            <a:endParaRPr lang="en-US" dirty="0"/>
          </a:p>
        </p:txBody>
      </p:sp>
    </p:spTree>
    <p:extLst>
      <p:ext uri="{BB962C8B-B14F-4D97-AF65-F5344CB8AC3E}">
        <p14:creationId xmlns:p14="http://schemas.microsoft.com/office/powerpoint/2010/main" val="295174353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33400" y="0"/>
            <a:ext cx="8229600" cy="838200"/>
          </a:xfrm>
        </p:spPr>
        <p:txBody>
          <a:bodyPr/>
          <a:lstStyle/>
          <a:p>
            <a:pPr eaLnBrk="1" hangingPunct="1"/>
            <a:r>
              <a:rPr lang="en-US" sz="2800" dirty="0">
                <a:latin typeface="Arial" charset="0"/>
                <a:ea typeface="ＭＳ Ｐゴシック" charset="0"/>
                <a:cs typeface="ＭＳ Ｐゴシック" charset="0"/>
              </a:rPr>
              <a:t>F</a:t>
            </a:r>
            <a:r>
              <a:rPr lang="en-US" sz="2800" dirty="0" smtClean="0">
                <a:latin typeface="Arial" charset="0"/>
                <a:ea typeface="ＭＳ Ｐゴシック" charset="0"/>
                <a:cs typeface="ＭＳ Ｐゴシック" charset="0"/>
              </a:rPr>
              <a:t>8 </a:t>
            </a:r>
            <a:r>
              <a:rPr lang="en-US" sz="2800" dirty="0">
                <a:latin typeface="Arial" charset="0"/>
                <a:ea typeface="ＭＳ Ｐゴシック" charset="0"/>
                <a:cs typeface="ＭＳ Ｐゴシック" charset="0"/>
              </a:rPr>
              <a:t>– Cysts </a:t>
            </a:r>
          </a:p>
        </p:txBody>
      </p:sp>
      <p:sp>
        <p:nvSpPr>
          <p:cNvPr id="29699" name="Text Box 3"/>
          <p:cNvSpPr txBox="1">
            <a:spLocks noChangeArrowheads="1"/>
          </p:cNvSpPr>
          <p:nvPr/>
        </p:nvSpPr>
        <p:spPr bwMode="auto">
          <a:xfrm>
            <a:off x="0" y="5791200"/>
            <a:ext cx="9144000" cy="730250"/>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Cysts are well defined, rounded, often eccentric regions of very bright T2W signal and low T1W signal essentially matching CSF signal intensity, with very thin, regular, smooth, </a:t>
            </a:r>
            <a:r>
              <a:rPr lang="en-US" sz="1400" dirty="0" err="1"/>
              <a:t>nonenhancing</a:t>
            </a:r>
            <a:r>
              <a:rPr lang="en-US" sz="1400" dirty="0"/>
              <a:t> or regularly enhancing walls, possibly with thin, regular, internal </a:t>
            </a:r>
            <a:r>
              <a:rPr lang="en-US" sz="1400" dirty="0" err="1"/>
              <a:t>septations</a:t>
            </a:r>
            <a:endParaRPr lang="en-US" sz="1400" dirty="0"/>
          </a:p>
        </p:txBody>
      </p:sp>
      <p:sp>
        <p:nvSpPr>
          <p:cNvPr id="29700" name="Text Box 5"/>
          <p:cNvSpPr txBox="1">
            <a:spLocks noChangeArrowheads="1"/>
          </p:cNvSpPr>
          <p:nvPr/>
        </p:nvSpPr>
        <p:spPr bwMode="auto">
          <a:xfrm>
            <a:off x="6096000" y="4876800"/>
            <a:ext cx="984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Yes</a:t>
            </a:r>
          </a:p>
        </p:txBody>
      </p:sp>
      <p:sp>
        <p:nvSpPr>
          <p:cNvPr id="29701" name="Text Box 10"/>
          <p:cNvSpPr txBox="1">
            <a:spLocks noChangeArrowheads="1"/>
          </p:cNvSpPr>
          <p:nvPr/>
        </p:nvSpPr>
        <p:spPr bwMode="auto">
          <a:xfrm>
            <a:off x="2514600" y="4953000"/>
            <a:ext cx="882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t>(1)  No</a:t>
            </a:r>
          </a:p>
        </p:txBody>
      </p:sp>
      <p:pic>
        <p:nvPicPr>
          <p:cNvPr id="29702" name="Picture 21"/>
          <p:cNvPicPr>
            <a:picLocks noChangeAspect="1" noChangeArrowheads="1"/>
          </p:cNvPicPr>
          <p:nvPr/>
        </p:nvPicPr>
        <p:blipFill>
          <a:blip r:embed="rId3">
            <a:extLst>
              <a:ext uri="{28A0092B-C50C-407E-A947-70E740481C1C}">
                <a14:useLocalDpi xmlns:a14="http://schemas.microsoft.com/office/drawing/2010/main" val="0"/>
              </a:ext>
            </a:extLst>
          </a:blip>
          <a:srcRect l="12500" t="3125" r="12500"/>
          <a:stretch>
            <a:fillRect/>
          </a:stretch>
        </p:blipFill>
        <p:spPr bwMode="auto">
          <a:xfrm>
            <a:off x="4495800" y="838200"/>
            <a:ext cx="18288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22"/>
          <p:cNvPicPr>
            <a:picLocks noChangeAspect="1" noChangeArrowheads="1"/>
          </p:cNvPicPr>
          <p:nvPr/>
        </p:nvPicPr>
        <p:blipFill>
          <a:blip r:embed="rId4">
            <a:extLst>
              <a:ext uri="{28A0092B-C50C-407E-A947-70E740481C1C}">
                <a14:useLocalDpi xmlns:a14="http://schemas.microsoft.com/office/drawing/2010/main" val="0"/>
              </a:ext>
            </a:extLst>
          </a:blip>
          <a:srcRect l="12500" t="3125" r="12500" b="3125"/>
          <a:stretch>
            <a:fillRect/>
          </a:stretch>
        </p:blipFill>
        <p:spPr bwMode="auto">
          <a:xfrm>
            <a:off x="5943600" y="2514600"/>
            <a:ext cx="18288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4" name="Picture 23"/>
          <p:cNvPicPr>
            <a:picLocks noChangeAspect="1" noChangeArrowheads="1"/>
          </p:cNvPicPr>
          <p:nvPr/>
        </p:nvPicPr>
        <p:blipFill>
          <a:blip r:embed="rId5">
            <a:extLst>
              <a:ext uri="{28A0092B-C50C-407E-A947-70E740481C1C}">
                <a14:useLocalDpi xmlns:a14="http://schemas.microsoft.com/office/drawing/2010/main" val="0"/>
              </a:ext>
            </a:extLst>
          </a:blip>
          <a:srcRect l="17188" t="10938" r="17188" b="6250"/>
          <a:stretch>
            <a:fillRect/>
          </a:stretch>
        </p:blipFill>
        <p:spPr bwMode="auto">
          <a:xfrm>
            <a:off x="1143000" y="762000"/>
            <a:ext cx="1992313"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5" name="Picture 24"/>
          <p:cNvPicPr>
            <a:picLocks noChangeAspect="1" noChangeArrowheads="1"/>
          </p:cNvPicPr>
          <p:nvPr/>
        </p:nvPicPr>
        <p:blipFill>
          <a:blip r:embed="rId6">
            <a:extLst>
              <a:ext uri="{28A0092B-C50C-407E-A947-70E740481C1C}">
                <a14:useLocalDpi xmlns:a14="http://schemas.microsoft.com/office/drawing/2010/main" val="0"/>
              </a:ext>
            </a:extLst>
          </a:blip>
          <a:srcRect l="18750" t="9375" r="18750" b="9375"/>
          <a:stretch>
            <a:fillRect/>
          </a:stretch>
        </p:blipFill>
        <p:spPr bwMode="auto">
          <a:xfrm>
            <a:off x="2514600" y="2590800"/>
            <a:ext cx="17589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1419447"/>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33400" y="0"/>
            <a:ext cx="8229600" cy="838200"/>
          </a:xfrm>
        </p:spPr>
        <p:txBody>
          <a:bodyPr/>
          <a:lstStyle/>
          <a:p>
            <a:pPr eaLnBrk="1" hangingPunct="1"/>
            <a:r>
              <a:rPr lang="en-US" sz="2800" dirty="0">
                <a:latin typeface="Arial" charset="0"/>
                <a:ea typeface="ＭＳ Ｐゴシック" charset="0"/>
                <a:cs typeface="ＭＳ Ｐゴシック" charset="0"/>
              </a:rPr>
              <a:t>F</a:t>
            </a:r>
            <a:r>
              <a:rPr lang="en-US" sz="2800" dirty="0" smtClean="0">
                <a:latin typeface="Arial" charset="0"/>
                <a:ea typeface="ＭＳ Ｐゴシック" charset="0"/>
                <a:cs typeface="ＭＳ Ｐゴシック" charset="0"/>
              </a:rPr>
              <a:t>9 </a:t>
            </a:r>
            <a:r>
              <a:rPr lang="en-US" sz="2800" dirty="0">
                <a:latin typeface="Arial" charset="0"/>
                <a:ea typeface="ＭＳ Ｐゴシック" charset="0"/>
                <a:cs typeface="ＭＳ Ｐゴシック" charset="0"/>
              </a:rPr>
              <a:t>– Multifocal or </a:t>
            </a:r>
            <a:r>
              <a:rPr lang="en-US" sz="2800" dirty="0" err="1">
                <a:latin typeface="Arial" charset="0"/>
                <a:ea typeface="ＭＳ Ｐゴシック" charset="0"/>
                <a:cs typeface="ＭＳ Ｐゴシック" charset="0"/>
              </a:rPr>
              <a:t>Multicentric</a:t>
            </a:r>
            <a:r>
              <a:rPr lang="en-US" sz="2800" dirty="0">
                <a:latin typeface="Arial" charset="0"/>
                <a:ea typeface="ＭＳ Ｐゴシック" charset="0"/>
                <a:cs typeface="ＭＳ Ｐゴシック" charset="0"/>
              </a:rPr>
              <a:t> </a:t>
            </a:r>
          </a:p>
        </p:txBody>
      </p:sp>
      <p:sp>
        <p:nvSpPr>
          <p:cNvPr id="31747" name="Text Box 3"/>
          <p:cNvSpPr txBox="1">
            <a:spLocks noChangeArrowheads="1"/>
          </p:cNvSpPr>
          <p:nvPr/>
        </p:nvSpPr>
        <p:spPr bwMode="auto">
          <a:xfrm>
            <a:off x="0" y="5276850"/>
            <a:ext cx="9144000" cy="1581150"/>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b="1" dirty="0"/>
              <a:t>Multifocal</a:t>
            </a:r>
            <a:r>
              <a:rPr lang="en-US" sz="1400" dirty="0"/>
              <a:t> is defined as having at least one region of tumor, either enhancing or </a:t>
            </a:r>
            <a:r>
              <a:rPr lang="en-US" sz="1400" dirty="0" err="1"/>
              <a:t>nonenhancing</a:t>
            </a:r>
            <a:r>
              <a:rPr lang="en-US" sz="1400" dirty="0"/>
              <a:t>, which is not contiguous with the dominant lesion and is outside the region of signal abnormality (edema) surrounding the dominant mass. This can be defined as those resulting from dissemination or growth by an established route, spread via commissural or other pathways, or via CSF channels or local metastases, whereas </a:t>
            </a:r>
            <a:r>
              <a:rPr lang="en-US" sz="1400" b="1" dirty="0" err="1"/>
              <a:t>Multicentric</a:t>
            </a:r>
            <a:r>
              <a:rPr lang="en-US" sz="1400" dirty="0"/>
              <a:t> are widely separated lesions in different lobes or different hemispheres that cannot be attributed to one of the previously mentioned pathways. </a:t>
            </a:r>
            <a:r>
              <a:rPr lang="en-US" sz="1400" b="1" dirty="0" err="1"/>
              <a:t>Gliomatosis</a:t>
            </a:r>
            <a:r>
              <a:rPr lang="en-US" sz="1400" dirty="0"/>
              <a:t> refers to generalized neoplastic transformation of the white matter of most of a hemisphere.</a:t>
            </a:r>
          </a:p>
        </p:txBody>
      </p:sp>
      <p:sp>
        <p:nvSpPr>
          <p:cNvPr id="31748" name="Text Box 4"/>
          <p:cNvSpPr txBox="1">
            <a:spLocks noChangeArrowheads="1"/>
          </p:cNvSpPr>
          <p:nvPr/>
        </p:nvSpPr>
        <p:spPr bwMode="auto">
          <a:xfrm>
            <a:off x="3124200" y="4648200"/>
            <a:ext cx="1746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Multicentric</a:t>
            </a:r>
          </a:p>
        </p:txBody>
      </p:sp>
      <p:sp>
        <p:nvSpPr>
          <p:cNvPr id="31749" name="Text Box 5"/>
          <p:cNvSpPr txBox="1">
            <a:spLocks noChangeArrowheads="1"/>
          </p:cNvSpPr>
          <p:nvPr/>
        </p:nvSpPr>
        <p:spPr bwMode="auto">
          <a:xfrm>
            <a:off x="228600" y="4648200"/>
            <a:ext cx="1555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Multifocal</a:t>
            </a:r>
          </a:p>
        </p:txBody>
      </p:sp>
      <p:sp>
        <p:nvSpPr>
          <p:cNvPr id="31750" name="Text Box 10"/>
          <p:cNvSpPr txBox="1">
            <a:spLocks noChangeArrowheads="1"/>
          </p:cNvSpPr>
          <p:nvPr/>
        </p:nvSpPr>
        <p:spPr bwMode="auto">
          <a:xfrm>
            <a:off x="6705600" y="4648200"/>
            <a:ext cx="1784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(4)  Gliomatosis</a:t>
            </a:r>
          </a:p>
        </p:txBody>
      </p:sp>
      <p:pic>
        <p:nvPicPr>
          <p:cNvPr id="31751" name="Picture 11"/>
          <p:cNvPicPr>
            <a:picLocks noChangeAspect="1" noChangeArrowheads="1"/>
          </p:cNvPicPr>
          <p:nvPr/>
        </p:nvPicPr>
        <p:blipFill>
          <a:blip r:embed="rId3">
            <a:extLst>
              <a:ext uri="{28A0092B-C50C-407E-A947-70E740481C1C}">
                <a14:useLocalDpi xmlns:a14="http://schemas.microsoft.com/office/drawing/2010/main" val="0"/>
              </a:ext>
            </a:extLst>
          </a:blip>
          <a:srcRect l="12500" t="6250" r="15625" b="6250"/>
          <a:stretch>
            <a:fillRect/>
          </a:stretch>
        </p:blipFill>
        <p:spPr bwMode="auto">
          <a:xfrm>
            <a:off x="6096000" y="685800"/>
            <a:ext cx="17526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Picture 12"/>
          <p:cNvPicPr>
            <a:picLocks noChangeAspect="1" noChangeArrowheads="1"/>
          </p:cNvPicPr>
          <p:nvPr/>
        </p:nvPicPr>
        <p:blipFill>
          <a:blip r:embed="rId4">
            <a:extLst>
              <a:ext uri="{28A0092B-C50C-407E-A947-70E740481C1C}">
                <a14:useLocalDpi xmlns:a14="http://schemas.microsoft.com/office/drawing/2010/main" val="0"/>
              </a:ext>
            </a:extLst>
          </a:blip>
          <a:srcRect l="15625" t="9375" r="15625" b="6250"/>
          <a:stretch>
            <a:fillRect/>
          </a:stretch>
        </p:blipFill>
        <p:spPr bwMode="auto">
          <a:xfrm>
            <a:off x="7086600" y="2438400"/>
            <a:ext cx="1676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Picture 14"/>
          <p:cNvPicPr>
            <a:picLocks noChangeAspect="1" noChangeArrowheads="1"/>
          </p:cNvPicPr>
          <p:nvPr/>
        </p:nvPicPr>
        <p:blipFill>
          <a:blip r:embed="rId5">
            <a:extLst>
              <a:ext uri="{28A0092B-C50C-407E-A947-70E740481C1C}">
                <a14:useLocalDpi xmlns:a14="http://schemas.microsoft.com/office/drawing/2010/main" val="0"/>
              </a:ext>
            </a:extLst>
          </a:blip>
          <a:srcRect l="12500" r="15625"/>
          <a:stretch>
            <a:fillRect/>
          </a:stretch>
        </p:blipFill>
        <p:spPr bwMode="auto">
          <a:xfrm>
            <a:off x="3810000" y="1905000"/>
            <a:ext cx="17526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4" name="Picture 13"/>
          <p:cNvPicPr>
            <a:picLocks noChangeAspect="1" noChangeArrowheads="1"/>
          </p:cNvPicPr>
          <p:nvPr/>
        </p:nvPicPr>
        <p:blipFill>
          <a:blip r:embed="rId6">
            <a:extLst>
              <a:ext uri="{28A0092B-C50C-407E-A947-70E740481C1C}">
                <a14:useLocalDpi xmlns:a14="http://schemas.microsoft.com/office/drawing/2010/main" val="0"/>
              </a:ext>
            </a:extLst>
          </a:blip>
          <a:srcRect l="15625" t="3125" r="15625"/>
          <a:stretch>
            <a:fillRect/>
          </a:stretch>
        </p:blipFill>
        <p:spPr bwMode="auto">
          <a:xfrm>
            <a:off x="2971800" y="685800"/>
            <a:ext cx="16764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5" name="Picture 15"/>
          <p:cNvPicPr>
            <a:picLocks noChangeAspect="1" noChangeArrowheads="1"/>
          </p:cNvPicPr>
          <p:nvPr/>
        </p:nvPicPr>
        <p:blipFill>
          <a:blip r:embed="rId7">
            <a:extLst>
              <a:ext uri="{28A0092B-C50C-407E-A947-70E740481C1C}">
                <a14:useLocalDpi xmlns:a14="http://schemas.microsoft.com/office/drawing/2010/main" val="0"/>
              </a:ext>
            </a:extLst>
          </a:blip>
          <a:srcRect l="12500" t="9375" r="12500" b="6250"/>
          <a:stretch>
            <a:fillRect/>
          </a:stretch>
        </p:blipFill>
        <p:spPr bwMode="auto">
          <a:xfrm>
            <a:off x="0" y="838200"/>
            <a:ext cx="18288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6" name="Picture 16"/>
          <p:cNvPicPr>
            <a:picLocks noChangeAspect="1" noChangeArrowheads="1"/>
          </p:cNvPicPr>
          <p:nvPr/>
        </p:nvPicPr>
        <p:blipFill>
          <a:blip r:embed="rId8">
            <a:extLst>
              <a:ext uri="{28A0092B-C50C-407E-A947-70E740481C1C}">
                <a14:useLocalDpi xmlns:a14="http://schemas.microsoft.com/office/drawing/2010/main" val="0"/>
              </a:ext>
            </a:extLst>
          </a:blip>
          <a:srcRect l="12500" t="12500" r="12500" b="6250"/>
          <a:stretch>
            <a:fillRect/>
          </a:stretch>
        </p:blipFill>
        <p:spPr bwMode="auto">
          <a:xfrm>
            <a:off x="762000" y="2514600"/>
            <a:ext cx="18288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532995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533400" y="0"/>
            <a:ext cx="8229600" cy="838200"/>
          </a:xfrm>
        </p:spPr>
        <p:txBody>
          <a:bodyPr/>
          <a:lstStyle/>
          <a:p>
            <a:pPr eaLnBrk="1" hangingPunct="1"/>
            <a:r>
              <a:rPr lang="en-US" sz="2800" dirty="0">
                <a:latin typeface="Arial" charset="0"/>
                <a:ea typeface="ＭＳ Ｐゴシック" charset="0"/>
                <a:cs typeface="ＭＳ Ｐゴシック" charset="0"/>
              </a:rPr>
              <a:t>F</a:t>
            </a:r>
            <a:r>
              <a:rPr lang="en-US" sz="2800" dirty="0" smtClean="0">
                <a:latin typeface="Arial" charset="0"/>
                <a:ea typeface="ＭＳ Ｐゴシック" charset="0"/>
                <a:cs typeface="ＭＳ Ｐゴシック" charset="0"/>
              </a:rPr>
              <a:t>10 </a:t>
            </a:r>
            <a:r>
              <a:rPr lang="en-US" sz="2800" dirty="0">
                <a:latin typeface="Arial" charset="0"/>
                <a:ea typeface="ＭＳ Ｐゴシック" charset="0"/>
                <a:cs typeface="ＭＳ Ｐゴシック" charset="0"/>
              </a:rPr>
              <a:t>– T1/FLAIR ratio</a:t>
            </a:r>
          </a:p>
        </p:txBody>
      </p:sp>
      <p:sp>
        <p:nvSpPr>
          <p:cNvPr id="33795" name="Text Box 3"/>
          <p:cNvSpPr txBox="1">
            <a:spLocks noChangeArrowheads="1"/>
          </p:cNvSpPr>
          <p:nvPr/>
        </p:nvSpPr>
        <p:spPr bwMode="auto">
          <a:xfrm>
            <a:off x="0" y="6127750"/>
            <a:ext cx="9144000" cy="730250"/>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Expansive = size of pre-contrast T1 abnormality (exclusive of signal intensity) approximates size of FLAIR abnormality. Mixed = Size of T1 abnormality moderately less than FLAIR envelope; Infiltrative = Size of pre-contrast T1 abnormality much smaller than size of FLAIR abnormality. (Use T2 if FLAIR is not provided)</a:t>
            </a:r>
          </a:p>
        </p:txBody>
      </p:sp>
      <p:sp>
        <p:nvSpPr>
          <p:cNvPr id="33796" name="Text Box 4"/>
          <p:cNvSpPr txBox="1">
            <a:spLocks noChangeArrowheads="1"/>
          </p:cNvSpPr>
          <p:nvPr/>
        </p:nvSpPr>
        <p:spPr bwMode="auto">
          <a:xfrm>
            <a:off x="3657600" y="5257800"/>
            <a:ext cx="1200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Mixed</a:t>
            </a:r>
          </a:p>
        </p:txBody>
      </p:sp>
      <p:sp>
        <p:nvSpPr>
          <p:cNvPr id="33797" name="Text Box 5"/>
          <p:cNvSpPr txBox="1">
            <a:spLocks noChangeArrowheads="1"/>
          </p:cNvSpPr>
          <p:nvPr/>
        </p:nvSpPr>
        <p:spPr bwMode="auto">
          <a:xfrm>
            <a:off x="381000" y="5257800"/>
            <a:ext cx="1644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(1)  Expansive</a:t>
            </a:r>
          </a:p>
        </p:txBody>
      </p:sp>
      <p:sp>
        <p:nvSpPr>
          <p:cNvPr id="33798" name="Text Box 6"/>
          <p:cNvSpPr txBox="1">
            <a:spLocks noChangeArrowheads="1"/>
          </p:cNvSpPr>
          <p:nvPr/>
        </p:nvSpPr>
        <p:spPr bwMode="auto">
          <a:xfrm>
            <a:off x="6858000" y="5257800"/>
            <a:ext cx="156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Infiltrative</a:t>
            </a:r>
          </a:p>
        </p:txBody>
      </p:sp>
      <p:pic>
        <p:nvPicPr>
          <p:cNvPr id="33799" name="Picture 13"/>
          <p:cNvPicPr>
            <a:picLocks noChangeAspect="1" noChangeArrowheads="1"/>
          </p:cNvPicPr>
          <p:nvPr/>
        </p:nvPicPr>
        <p:blipFill>
          <a:blip r:embed="rId3">
            <a:extLst>
              <a:ext uri="{28A0092B-C50C-407E-A947-70E740481C1C}">
                <a14:useLocalDpi xmlns:a14="http://schemas.microsoft.com/office/drawing/2010/main" val="0"/>
              </a:ext>
            </a:extLst>
          </a:blip>
          <a:srcRect l="12500" t="3125" r="18750" b="6250"/>
          <a:stretch>
            <a:fillRect/>
          </a:stretch>
        </p:blipFill>
        <p:spPr bwMode="auto">
          <a:xfrm>
            <a:off x="304800" y="1066800"/>
            <a:ext cx="16764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0" name="Picture 14"/>
          <p:cNvPicPr>
            <a:picLocks noChangeAspect="1" noChangeArrowheads="1"/>
          </p:cNvPicPr>
          <p:nvPr/>
        </p:nvPicPr>
        <p:blipFill>
          <a:blip r:embed="rId4">
            <a:extLst>
              <a:ext uri="{28A0092B-C50C-407E-A947-70E740481C1C}">
                <a14:useLocalDpi xmlns:a14="http://schemas.microsoft.com/office/drawing/2010/main" val="0"/>
              </a:ext>
            </a:extLst>
          </a:blip>
          <a:srcRect l="12500" t="3125" r="18750" b="6250"/>
          <a:stretch>
            <a:fillRect/>
          </a:stretch>
        </p:blipFill>
        <p:spPr bwMode="auto">
          <a:xfrm>
            <a:off x="1295400" y="2362200"/>
            <a:ext cx="16764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1" name="Picture 15"/>
          <p:cNvPicPr>
            <a:picLocks noChangeAspect="1" noChangeArrowheads="1"/>
          </p:cNvPicPr>
          <p:nvPr/>
        </p:nvPicPr>
        <p:blipFill>
          <a:blip r:embed="rId5">
            <a:extLst>
              <a:ext uri="{28A0092B-C50C-407E-A947-70E740481C1C}">
                <a14:useLocalDpi xmlns:a14="http://schemas.microsoft.com/office/drawing/2010/main" val="0"/>
              </a:ext>
            </a:extLst>
          </a:blip>
          <a:srcRect l="15625" t="9375" r="21875" b="3125"/>
          <a:stretch>
            <a:fillRect/>
          </a:stretch>
        </p:blipFill>
        <p:spPr bwMode="auto">
          <a:xfrm>
            <a:off x="4343400" y="2743200"/>
            <a:ext cx="15240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2" name="Picture 16"/>
          <p:cNvPicPr>
            <a:picLocks noChangeAspect="1" noChangeArrowheads="1"/>
          </p:cNvPicPr>
          <p:nvPr/>
        </p:nvPicPr>
        <p:blipFill>
          <a:blip r:embed="rId6">
            <a:extLst>
              <a:ext uri="{28A0092B-C50C-407E-A947-70E740481C1C}">
                <a14:useLocalDpi xmlns:a14="http://schemas.microsoft.com/office/drawing/2010/main" val="0"/>
              </a:ext>
            </a:extLst>
          </a:blip>
          <a:srcRect l="15625" t="9375" r="18750"/>
          <a:stretch>
            <a:fillRect/>
          </a:stretch>
        </p:blipFill>
        <p:spPr bwMode="auto">
          <a:xfrm>
            <a:off x="3124200" y="1143000"/>
            <a:ext cx="1600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3" name="Picture 17"/>
          <p:cNvPicPr>
            <a:picLocks noChangeAspect="1" noChangeArrowheads="1"/>
          </p:cNvPicPr>
          <p:nvPr/>
        </p:nvPicPr>
        <p:blipFill>
          <a:blip r:embed="rId7">
            <a:extLst>
              <a:ext uri="{28A0092B-C50C-407E-A947-70E740481C1C}">
                <a14:useLocalDpi xmlns:a14="http://schemas.microsoft.com/office/drawing/2010/main" val="0"/>
              </a:ext>
            </a:extLst>
          </a:blip>
          <a:srcRect l="15625" t="6250" r="15625" b="6250"/>
          <a:stretch>
            <a:fillRect/>
          </a:stretch>
        </p:blipFill>
        <p:spPr bwMode="auto">
          <a:xfrm>
            <a:off x="7315200" y="2819400"/>
            <a:ext cx="16764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4" name="Picture 18"/>
          <p:cNvPicPr>
            <a:picLocks noChangeAspect="1" noChangeArrowheads="1"/>
          </p:cNvPicPr>
          <p:nvPr/>
        </p:nvPicPr>
        <p:blipFill>
          <a:blip r:embed="rId8">
            <a:extLst>
              <a:ext uri="{28A0092B-C50C-407E-A947-70E740481C1C}">
                <a14:useLocalDpi xmlns:a14="http://schemas.microsoft.com/office/drawing/2010/main" val="0"/>
              </a:ext>
            </a:extLst>
          </a:blip>
          <a:srcRect l="12500" t="6250" r="15625" b="6250"/>
          <a:stretch>
            <a:fillRect/>
          </a:stretch>
        </p:blipFill>
        <p:spPr bwMode="auto">
          <a:xfrm>
            <a:off x="6096000" y="1143000"/>
            <a:ext cx="17526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521011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533400" y="0"/>
            <a:ext cx="8229600" cy="838200"/>
          </a:xfrm>
        </p:spPr>
        <p:txBody>
          <a:bodyPr/>
          <a:lstStyle/>
          <a:p>
            <a:pPr eaLnBrk="1" hangingPunct="1"/>
            <a:r>
              <a:rPr lang="en-US" sz="2800" dirty="0">
                <a:latin typeface="Arial" charset="0"/>
                <a:ea typeface="ＭＳ Ｐゴシック" charset="0"/>
                <a:cs typeface="ＭＳ Ｐゴシック" charset="0"/>
              </a:rPr>
              <a:t>F</a:t>
            </a:r>
            <a:r>
              <a:rPr lang="en-US" sz="2800" dirty="0" smtClean="0">
                <a:latin typeface="Arial" charset="0"/>
                <a:ea typeface="ＭＳ Ｐゴシック" charset="0"/>
                <a:cs typeface="ＭＳ Ｐゴシック" charset="0"/>
              </a:rPr>
              <a:t>11 </a:t>
            </a:r>
            <a:r>
              <a:rPr lang="en-US" sz="2800" dirty="0">
                <a:latin typeface="Arial" charset="0"/>
                <a:ea typeface="ＭＳ Ｐゴシック" charset="0"/>
                <a:cs typeface="ＭＳ Ｐゴシック" charset="0"/>
              </a:rPr>
              <a:t>– Thickness of enhancing margin</a:t>
            </a:r>
          </a:p>
        </p:txBody>
      </p:sp>
      <p:sp>
        <p:nvSpPr>
          <p:cNvPr id="35843" name="Text Box 3"/>
          <p:cNvSpPr txBox="1">
            <a:spLocks noChangeArrowheads="1"/>
          </p:cNvSpPr>
          <p:nvPr/>
        </p:nvSpPr>
        <p:spPr bwMode="auto">
          <a:xfrm>
            <a:off x="0" y="5915025"/>
            <a:ext cx="9144000" cy="942975"/>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The scoring is not applicable if there is no contrast enhancement. If most of the enhancing rim</a:t>
            </a:r>
          </a:p>
          <a:p>
            <a:r>
              <a:rPr lang="en-US" sz="1400" dirty="0"/>
              <a:t>Is thin, regular, and measures &lt; 3 mm in thickness and has homogenous enhancement the grade is </a:t>
            </a:r>
            <a:r>
              <a:rPr lang="en-US" sz="1400" b="1" dirty="0"/>
              <a:t>thin</a:t>
            </a:r>
            <a:r>
              <a:rPr lang="en-US" sz="1400" dirty="0"/>
              <a:t>. If most of the rim demonstrates nodular and/or thick enhancement, the grade is </a:t>
            </a:r>
            <a:r>
              <a:rPr lang="en-US" sz="1400" b="1" dirty="0"/>
              <a:t>thick</a:t>
            </a:r>
            <a:r>
              <a:rPr lang="en-US" sz="1400" dirty="0"/>
              <a:t>. If there is only solid enhancement and no rim, the grade is </a:t>
            </a:r>
            <a:r>
              <a:rPr lang="en-US" sz="1400" b="1" dirty="0"/>
              <a:t>solid</a:t>
            </a:r>
            <a:r>
              <a:rPr lang="en-US" sz="1400" dirty="0"/>
              <a:t>.</a:t>
            </a:r>
          </a:p>
        </p:txBody>
      </p:sp>
      <p:sp>
        <p:nvSpPr>
          <p:cNvPr id="35844" name="Text Box 4"/>
          <p:cNvSpPr txBox="1">
            <a:spLocks noChangeArrowheads="1"/>
          </p:cNvSpPr>
          <p:nvPr/>
        </p:nvSpPr>
        <p:spPr bwMode="auto">
          <a:xfrm>
            <a:off x="3124200" y="5257800"/>
            <a:ext cx="3079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(4)  Thick/nodular (=&gt; 3 mm)</a:t>
            </a:r>
          </a:p>
        </p:txBody>
      </p:sp>
      <p:sp>
        <p:nvSpPr>
          <p:cNvPr id="35845" name="Text Box 5"/>
          <p:cNvSpPr txBox="1">
            <a:spLocks noChangeArrowheads="1"/>
          </p:cNvSpPr>
          <p:nvPr/>
        </p:nvSpPr>
        <p:spPr bwMode="auto">
          <a:xfrm>
            <a:off x="381000" y="5257800"/>
            <a:ext cx="2019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Thin (&lt; 3 mm)</a:t>
            </a:r>
          </a:p>
        </p:txBody>
      </p:sp>
      <p:sp>
        <p:nvSpPr>
          <p:cNvPr id="35846" name="Text Box 6"/>
          <p:cNvSpPr txBox="1">
            <a:spLocks noChangeArrowheads="1"/>
          </p:cNvSpPr>
          <p:nvPr/>
        </p:nvSpPr>
        <p:spPr bwMode="auto">
          <a:xfrm>
            <a:off x="6858000" y="5257800"/>
            <a:ext cx="971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  Solid</a:t>
            </a:r>
          </a:p>
        </p:txBody>
      </p:sp>
      <p:pic>
        <p:nvPicPr>
          <p:cNvPr id="35847" name="Picture 13"/>
          <p:cNvPicPr>
            <a:picLocks noChangeAspect="1" noChangeArrowheads="1"/>
          </p:cNvPicPr>
          <p:nvPr/>
        </p:nvPicPr>
        <p:blipFill>
          <a:blip r:embed="rId3">
            <a:extLst>
              <a:ext uri="{28A0092B-C50C-407E-A947-70E740481C1C}">
                <a14:useLocalDpi xmlns:a14="http://schemas.microsoft.com/office/drawing/2010/main" val="0"/>
              </a:ext>
            </a:extLst>
          </a:blip>
          <a:srcRect l="18750" t="6250" r="21875" b="6250"/>
          <a:stretch>
            <a:fillRect/>
          </a:stretch>
        </p:blipFill>
        <p:spPr bwMode="auto">
          <a:xfrm>
            <a:off x="6553200" y="990600"/>
            <a:ext cx="1447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8" name="Picture 14"/>
          <p:cNvPicPr>
            <a:picLocks noChangeAspect="1" noChangeArrowheads="1"/>
          </p:cNvPicPr>
          <p:nvPr/>
        </p:nvPicPr>
        <p:blipFill>
          <a:blip r:embed="rId4">
            <a:extLst>
              <a:ext uri="{28A0092B-C50C-407E-A947-70E740481C1C}">
                <a14:useLocalDpi xmlns:a14="http://schemas.microsoft.com/office/drawing/2010/main" val="0"/>
              </a:ext>
            </a:extLst>
          </a:blip>
          <a:srcRect l="21875" t="9375" r="25000" b="9375"/>
          <a:stretch>
            <a:fillRect/>
          </a:stretch>
        </p:blipFill>
        <p:spPr bwMode="auto">
          <a:xfrm>
            <a:off x="7242175" y="2895600"/>
            <a:ext cx="1444625"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9" name="Picture 15"/>
          <p:cNvPicPr>
            <a:picLocks noChangeAspect="1" noChangeArrowheads="1"/>
          </p:cNvPicPr>
          <p:nvPr/>
        </p:nvPicPr>
        <p:blipFill>
          <a:blip r:embed="rId5">
            <a:extLst>
              <a:ext uri="{28A0092B-C50C-407E-A947-70E740481C1C}">
                <a14:useLocalDpi xmlns:a14="http://schemas.microsoft.com/office/drawing/2010/main" val="0"/>
              </a:ext>
            </a:extLst>
          </a:blip>
          <a:srcRect l="18750" t="6250" r="15625" b="6250"/>
          <a:stretch>
            <a:fillRect/>
          </a:stretch>
        </p:blipFill>
        <p:spPr bwMode="auto">
          <a:xfrm>
            <a:off x="3181350" y="990600"/>
            <a:ext cx="177165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0" name="Picture 16"/>
          <p:cNvPicPr>
            <a:picLocks noChangeAspect="1" noChangeArrowheads="1"/>
          </p:cNvPicPr>
          <p:nvPr/>
        </p:nvPicPr>
        <p:blipFill>
          <a:blip r:embed="rId6">
            <a:extLst>
              <a:ext uri="{28A0092B-C50C-407E-A947-70E740481C1C}">
                <a14:useLocalDpi xmlns:a14="http://schemas.microsoft.com/office/drawing/2010/main" val="0"/>
              </a:ext>
            </a:extLst>
          </a:blip>
          <a:srcRect l="15625" t="6250" r="15625" b="9375"/>
          <a:stretch>
            <a:fillRect/>
          </a:stretch>
        </p:blipFill>
        <p:spPr bwMode="auto">
          <a:xfrm>
            <a:off x="4191000" y="2895600"/>
            <a:ext cx="192405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1" name="Picture 17"/>
          <p:cNvPicPr>
            <a:picLocks noChangeAspect="1" noChangeArrowheads="1"/>
          </p:cNvPicPr>
          <p:nvPr/>
        </p:nvPicPr>
        <p:blipFill>
          <a:blip r:embed="rId7">
            <a:extLst>
              <a:ext uri="{28A0092B-C50C-407E-A947-70E740481C1C}">
                <a14:useLocalDpi xmlns:a14="http://schemas.microsoft.com/office/drawing/2010/main" val="0"/>
              </a:ext>
            </a:extLst>
          </a:blip>
          <a:srcRect l="12500" t="3125" r="12500" b="3125"/>
          <a:stretch>
            <a:fillRect/>
          </a:stretch>
        </p:blipFill>
        <p:spPr bwMode="auto">
          <a:xfrm>
            <a:off x="0" y="914400"/>
            <a:ext cx="2011363"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2" name="Picture 18"/>
          <p:cNvPicPr>
            <a:picLocks noChangeAspect="1" noChangeArrowheads="1"/>
          </p:cNvPicPr>
          <p:nvPr/>
        </p:nvPicPr>
        <p:blipFill>
          <a:blip r:embed="rId8">
            <a:extLst>
              <a:ext uri="{28A0092B-C50C-407E-A947-70E740481C1C}">
                <a14:useLocalDpi xmlns:a14="http://schemas.microsoft.com/office/drawing/2010/main" val="0"/>
              </a:ext>
            </a:extLst>
          </a:blip>
          <a:srcRect l="18750" t="9375" r="18750" b="6250"/>
          <a:stretch>
            <a:fillRect/>
          </a:stretch>
        </p:blipFill>
        <p:spPr bwMode="auto">
          <a:xfrm>
            <a:off x="1066800" y="2819400"/>
            <a:ext cx="1806575"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303300"/>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533400" y="0"/>
            <a:ext cx="8229600" cy="838200"/>
          </a:xfrm>
        </p:spPr>
        <p:txBody>
          <a:bodyPr/>
          <a:lstStyle/>
          <a:p>
            <a:pPr eaLnBrk="1" hangingPunct="1"/>
            <a:r>
              <a:rPr lang="en-US" sz="2800" dirty="0">
                <a:latin typeface="Arial" charset="0"/>
                <a:ea typeface="ＭＳ Ｐゴシック" charset="0"/>
                <a:cs typeface="ＭＳ Ｐゴシック" charset="0"/>
              </a:rPr>
              <a:t>F</a:t>
            </a:r>
            <a:r>
              <a:rPr lang="en-US" sz="2800" dirty="0" smtClean="0">
                <a:latin typeface="Arial" charset="0"/>
                <a:ea typeface="ＭＳ Ｐゴシック" charset="0"/>
                <a:cs typeface="ＭＳ Ｐゴシック" charset="0"/>
              </a:rPr>
              <a:t>12 </a:t>
            </a:r>
            <a:r>
              <a:rPr lang="en-US" sz="2800" dirty="0">
                <a:latin typeface="Arial" charset="0"/>
                <a:ea typeface="ＭＳ Ｐゴシック" charset="0"/>
                <a:cs typeface="ＭＳ Ｐゴシック" charset="0"/>
              </a:rPr>
              <a:t>– Definition of the enhancing margin</a:t>
            </a:r>
          </a:p>
        </p:txBody>
      </p:sp>
      <p:sp>
        <p:nvSpPr>
          <p:cNvPr id="37891" name="Text Box 3"/>
          <p:cNvSpPr txBox="1">
            <a:spLocks noChangeArrowheads="1"/>
          </p:cNvSpPr>
          <p:nvPr/>
        </p:nvSpPr>
        <p:spPr bwMode="auto">
          <a:xfrm>
            <a:off x="0" y="6172200"/>
            <a:ext cx="9144000" cy="517525"/>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The scoring is not applicable (n/a) if there is no contrast enhancement. Assess if most of the outside margin of the enhancement is well defined or poorly defined. Are you able to easily trace the margin of enhancement?</a:t>
            </a:r>
          </a:p>
        </p:txBody>
      </p:sp>
      <p:sp>
        <p:nvSpPr>
          <p:cNvPr id="37892" name="Text Box 4"/>
          <p:cNvSpPr txBox="1">
            <a:spLocks noChangeArrowheads="1"/>
          </p:cNvSpPr>
          <p:nvPr/>
        </p:nvSpPr>
        <p:spPr bwMode="auto">
          <a:xfrm>
            <a:off x="5486400" y="5638800"/>
            <a:ext cx="2063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Poorly-defined</a:t>
            </a:r>
          </a:p>
        </p:txBody>
      </p:sp>
      <p:sp>
        <p:nvSpPr>
          <p:cNvPr id="37893" name="Text Box 5"/>
          <p:cNvSpPr txBox="1">
            <a:spLocks noChangeArrowheads="1"/>
          </p:cNvSpPr>
          <p:nvPr/>
        </p:nvSpPr>
        <p:spPr bwMode="auto">
          <a:xfrm>
            <a:off x="914400" y="5638800"/>
            <a:ext cx="1860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Well-defined</a:t>
            </a:r>
          </a:p>
        </p:txBody>
      </p:sp>
      <p:pic>
        <p:nvPicPr>
          <p:cNvPr id="37894" name="Picture 13"/>
          <p:cNvPicPr>
            <a:picLocks noChangeAspect="1" noChangeArrowheads="1"/>
          </p:cNvPicPr>
          <p:nvPr/>
        </p:nvPicPr>
        <p:blipFill>
          <a:blip r:embed="rId3">
            <a:extLst>
              <a:ext uri="{28A0092B-C50C-407E-A947-70E740481C1C}">
                <a14:useLocalDpi xmlns:a14="http://schemas.microsoft.com/office/drawing/2010/main" val="0"/>
              </a:ext>
            </a:extLst>
          </a:blip>
          <a:srcRect l="15625" t="6250" r="15625" b="3125"/>
          <a:stretch>
            <a:fillRect/>
          </a:stretch>
        </p:blipFill>
        <p:spPr bwMode="auto">
          <a:xfrm>
            <a:off x="4419600" y="685800"/>
            <a:ext cx="21971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5" name="Picture 14"/>
          <p:cNvPicPr>
            <a:picLocks noChangeAspect="1" noChangeArrowheads="1"/>
          </p:cNvPicPr>
          <p:nvPr/>
        </p:nvPicPr>
        <p:blipFill>
          <a:blip r:embed="rId4">
            <a:extLst>
              <a:ext uri="{28A0092B-C50C-407E-A947-70E740481C1C}">
                <a14:useLocalDpi xmlns:a14="http://schemas.microsoft.com/office/drawing/2010/main" val="0"/>
              </a:ext>
            </a:extLst>
          </a:blip>
          <a:srcRect l="18750" t="18750" r="18750" b="15625"/>
          <a:stretch>
            <a:fillRect/>
          </a:stretch>
        </p:blipFill>
        <p:spPr bwMode="auto">
          <a:xfrm>
            <a:off x="6096000" y="3048000"/>
            <a:ext cx="2105025"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6" name="Picture 15"/>
          <p:cNvPicPr>
            <a:picLocks noChangeAspect="1" noChangeArrowheads="1"/>
          </p:cNvPicPr>
          <p:nvPr/>
        </p:nvPicPr>
        <p:blipFill>
          <a:blip r:embed="rId5">
            <a:extLst>
              <a:ext uri="{28A0092B-C50C-407E-A947-70E740481C1C}">
                <a14:useLocalDpi xmlns:a14="http://schemas.microsoft.com/office/drawing/2010/main" val="0"/>
              </a:ext>
            </a:extLst>
          </a:blip>
          <a:srcRect l="12500" t="3125" r="12500"/>
          <a:stretch>
            <a:fillRect/>
          </a:stretch>
        </p:blipFill>
        <p:spPr bwMode="auto">
          <a:xfrm>
            <a:off x="457200" y="762000"/>
            <a:ext cx="212407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7" name="Picture 16"/>
          <p:cNvPicPr>
            <a:picLocks noChangeAspect="1" noChangeArrowheads="1"/>
          </p:cNvPicPr>
          <p:nvPr/>
        </p:nvPicPr>
        <p:blipFill>
          <a:blip r:embed="rId6">
            <a:extLst>
              <a:ext uri="{28A0092B-C50C-407E-A947-70E740481C1C}">
                <a14:useLocalDpi xmlns:a14="http://schemas.microsoft.com/office/drawing/2010/main" val="0"/>
              </a:ext>
            </a:extLst>
          </a:blip>
          <a:srcRect l="12500" t="9375" r="12500" b="3125"/>
          <a:stretch>
            <a:fillRect/>
          </a:stretch>
        </p:blipFill>
        <p:spPr bwMode="auto">
          <a:xfrm>
            <a:off x="1676400" y="3200400"/>
            <a:ext cx="2024063"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531045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533400" y="0"/>
            <a:ext cx="8458200" cy="685800"/>
          </a:xfrm>
        </p:spPr>
        <p:txBody>
          <a:bodyPr/>
          <a:lstStyle/>
          <a:p>
            <a:pPr eaLnBrk="1" hangingPunct="1"/>
            <a:r>
              <a:rPr lang="en-US" sz="2400" dirty="0">
                <a:latin typeface="Arial" charset="0"/>
                <a:ea typeface="ＭＳ Ｐゴシック" charset="0"/>
                <a:cs typeface="ＭＳ Ｐゴシック" charset="0"/>
              </a:rPr>
              <a:t>F</a:t>
            </a:r>
            <a:r>
              <a:rPr lang="en-US" sz="2400" dirty="0" smtClean="0">
                <a:latin typeface="Arial" charset="0"/>
                <a:ea typeface="ＭＳ Ｐゴシック" charset="0"/>
                <a:cs typeface="ＭＳ Ｐゴシック" charset="0"/>
              </a:rPr>
              <a:t>13 </a:t>
            </a:r>
            <a:r>
              <a:rPr lang="en-US" sz="2400" dirty="0">
                <a:latin typeface="Arial" charset="0"/>
                <a:ea typeface="ＭＳ Ｐゴシック" charset="0"/>
                <a:cs typeface="ＭＳ Ｐゴシック" charset="0"/>
              </a:rPr>
              <a:t>– Definition of the non-enhancing margin (e.g. Grade III)</a:t>
            </a:r>
          </a:p>
        </p:txBody>
      </p:sp>
      <p:sp>
        <p:nvSpPr>
          <p:cNvPr id="39939" name="Text Box 3"/>
          <p:cNvSpPr txBox="1">
            <a:spLocks noChangeArrowheads="1"/>
          </p:cNvSpPr>
          <p:nvPr/>
        </p:nvSpPr>
        <p:spPr bwMode="auto">
          <a:xfrm>
            <a:off x="0" y="6172200"/>
            <a:ext cx="9144000" cy="517525"/>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If most of the outside non-enhancing margin of the tumor is well defined and smooth (geographic), versus if the margin is ill-defined and irregular.</a:t>
            </a:r>
          </a:p>
        </p:txBody>
      </p:sp>
      <p:sp>
        <p:nvSpPr>
          <p:cNvPr id="39940" name="Text Box 4"/>
          <p:cNvSpPr txBox="1">
            <a:spLocks noChangeArrowheads="1"/>
          </p:cNvSpPr>
          <p:nvPr/>
        </p:nvSpPr>
        <p:spPr bwMode="auto">
          <a:xfrm>
            <a:off x="5486400" y="5638800"/>
            <a:ext cx="2000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Poorly-defined</a:t>
            </a:r>
          </a:p>
        </p:txBody>
      </p:sp>
      <p:sp>
        <p:nvSpPr>
          <p:cNvPr id="39941" name="Text Box 5"/>
          <p:cNvSpPr txBox="1">
            <a:spLocks noChangeArrowheads="1"/>
          </p:cNvSpPr>
          <p:nvPr/>
        </p:nvSpPr>
        <p:spPr bwMode="auto">
          <a:xfrm>
            <a:off x="914400" y="5638800"/>
            <a:ext cx="1860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Well-defined</a:t>
            </a:r>
          </a:p>
        </p:txBody>
      </p:sp>
      <p:pic>
        <p:nvPicPr>
          <p:cNvPr id="39942" name="Picture 10"/>
          <p:cNvPicPr>
            <a:picLocks noChangeAspect="1" noChangeArrowheads="1"/>
          </p:cNvPicPr>
          <p:nvPr/>
        </p:nvPicPr>
        <p:blipFill>
          <a:blip r:embed="rId3">
            <a:extLst>
              <a:ext uri="{28A0092B-C50C-407E-A947-70E740481C1C}">
                <a14:useLocalDpi xmlns:a14="http://schemas.microsoft.com/office/drawing/2010/main" val="0"/>
              </a:ext>
            </a:extLst>
          </a:blip>
          <a:srcRect l="18750" t="9375" r="15625" b="3125"/>
          <a:stretch>
            <a:fillRect/>
          </a:stretch>
        </p:blipFill>
        <p:spPr bwMode="auto">
          <a:xfrm>
            <a:off x="4267200" y="914400"/>
            <a:ext cx="222885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3" name="Picture 11"/>
          <p:cNvPicPr>
            <a:picLocks noChangeAspect="1" noChangeArrowheads="1"/>
          </p:cNvPicPr>
          <p:nvPr/>
        </p:nvPicPr>
        <p:blipFill>
          <a:blip r:embed="rId4">
            <a:extLst>
              <a:ext uri="{28A0092B-C50C-407E-A947-70E740481C1C}">
                <a14:useLocalDpi xmlns:a14="http://schemas.microsoft.com/office/drawing/2010/main" val="0"/>
              </a:ext>
            </a:extLst>
          </a:blip>
          <a:srcRect l="15625" t="3125" r="12500" b="6250"/>
          <a:stretch>
            <a:fillRect/>
          </a:stretch>
        </p:blipFill>
        <p:spPr bwMode="auto">
          <a:xfrm>
            <a:off x="6324600" y="2667000"/>
            <a:ext cx="217487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4" name="Picture 12"/>
          <p:cNvPicPr>
            <a:picLocks noChangeAspect="1" noChangeArrowheads="1"/>
          </p:cNvPicPr>
          <p:nvPr/>
        </p:nvPicPr>
        <p:blipFill>
          <a:blip r:embed="rId5">
            <a:extLst>
              <a:ext uri="{28A0092B-C50C-407E-A947-70E740481C1C}">
                <a14:useLocalDpi xmlns:a14="http://schemas.microsoft.com/office/drawing/2010/main" val="0"/>
              </a:ext>
            </a:extLst>
          </a:blip>
          <a:srcRect l="11765" t="2942" r="11765"/>
          <a:stretch>
            <a:fillRect/>
          </a:stretch>
        </p:blipFill>
        <p:spPr bwMode="auto">
          <a:xfrm>
            <a:off x="0" y="685800"/>
            <a:ext cx="216058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5" name="Picture 13"/>
          <p:cNvPicPr>
            <a:picLocks noChangeAspect="1" noChangeArrowheads="1"/>
          </p:cNvPicPr>
          <p:nvPr/>
        </p:nvPicPr>
        <p:blipFill>
          <a:blip r:embed="rId6">
            <a:extLst>
              <a:ext uri="{28A0092B-C50C-407E-A947-70E740481C1C}">
                <a14:useLocalDpi xmlns:a14="http://schemas.microsoft.com/office/drawing/2010/main" val="0"/>
              </a:ext>
            </a:extLst>
          </a:blip>
          <a:srcRect l="15625" t="10938" r="20313" b="7813"/>
          <a:stretch>
            <a:fillRect/>
          </a:stretch>
        </p:blipFill>
        <p:spPr bwMode="auto">
          <a:xfrm>
            <a:off x="1600200" y="2819400"/>
            <a:ext cx="216376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2780440"/>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847997" y="0"/>
            <a:ext cx="7239000" cy="685800"/>
          </a:xfrm>
        </p:spPr>
        <p:txBody>
          <a:bodyPr/>
          <a:lstStyle/>
          <a:p>
            <a:pPr eaLnBrk="1" hangingPunct="1"/>
            <a:r>
              <a:rPr lang="en-US" sz="2400" dirty="0">
                <a:latin typeface="Arial" charset="0"/>
                <a:ea typeface="ＭＳ Ｐゴシック" charset="0"/>
                <a:cs typeface="ＭＳ Ｐゴシック" charset="0"/>
              </a:rPr>
              <a:t>F</a:t>
            </a:r>
            <a:r>
              <a:rPr lang="en-US" sz="2400" dirty="0" smtClean="0">
                <a:latin typeface="Arial" charset="0"/>
                <a:ea typeface="ＭＳ Ｐゴシック" charset="0"/>
                <a:cs typeface="ＭＳ Ｐゴシック" charset="0"/>
              </a:rPr>
              <a:t>14 </a:t>
            </a:r>
            <a:r>
              <a:rPr lang="en-US" sz="2400" dirty="0">
                <a:latin typeface="Arial" charset="0"/>
                <a:ea typeface="ＭＳ Ｐゴシック" charset="0"/>
                <a:cs typeface="ＭＳ Ｐゴシック" charset="0"/>
              </a:rPr>
              <a:t>– Proportion of Edema</a:t>
            </a:r>
          </a:p>
        </p:txBody>
      </p:sp>
      <p:sp>
        <p:nvSpPr>
          <p:cNvPr id="41987" name="Text Box 3"/>
          <p:cNvSpPr txBox="1">
            <a:spLocks noChangeArrowheads="1"/>
          </p:cNvSpPr>
          <p:nvPr/>
        </p:nvSpPr>
        <p:spPr bwMode="auto">
          <a:xfrm>
            <a:off x="0" y="5702300"/>
            <a:ext cx="9144000" cy="1155700"/>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Visually, when scanning through the entire tumor volume, what proportion of the entire abnormality is estimated to represent </a:t>
            </a:r>
            <a:r>
              <a:rPr lang="en-US" sz="1400" dirty="0" err="1"/>
              <a:t>vasogenic</a:t>
            </a:r>
            <a:r>
              <a:rPr lang="en-US" sz="1400" dirty="0"/>
              <a:t> edema? (Edema should be greater in signal than than </a:t>
            </a:r>
            <a:r>
              <a:rPr lang="en-US" sz="1400" dirty="0" err="1"/>
              <a:t>nCET</a:t>
            </a:r>
            <a:r>
              <a:rPr lang="en-US" sz="1400" dirty="0"/>
              <a:t> and somewhat lower in signal than CSF. Pseudopods are characteristic of edema). (Assuming that the the entire abnormality may be comprised of: (1) an enhancing component, (2) a non-enhancing component, (3) a necrotic component and (4) a edema component.)</a:t>
            </a:r>
          </a:p>
        </p:txBody>
      </p:sp>
      <p:sp>
        <p:nvSpPr>
          <p:cNvPr id="41988" name="Text Box 10"/>
          <p:cNvSpPr txBox="1">
            <a:spLocks noChangeArrowheads="1"/>
          </p:cNvSpPr>
          <p:nvPr/>
        </p:nvSpPr>
        <p:spPr bwMode="auto">
          <a:xfrm>
            <a:off x="4876800" y="5257800"/>
            <a:ext cx="1250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(4)  6-33%</a:t>
            </a:r>
          </a:p>
        </p:txBody>
      </p:sp>
      <p:sp>
        <p:nvSpPr>
          <p:cNvPr id="41989" name="Text Box 11"/>
          <p:cNvSpPr txBox="1">
            <a:spLocks noChangeArrowheads="1"/>
          </p:cNvSpPr>
          <p:nvPr/>
        </p:nvSpPr>
        <p:spPr bwMode="auto">
          <a:xfrm>
            <a:off x="2971800" y="52578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&lt; 5%</a:t>
            </a:r>
          </a:p>
        </p:txBody>
      </p:sp>
      <p:sp>
        <p:nvSpPr>
          <p:cNvPr id="41990" name="Text Box 12"/>
          <p:cNvSpPr txBox="1">
            <a:spLocks noChangeArrowheads="1"/>
          </p:cNvSpPr>
          <p:nvPr/>
        </p:nvSpPr>
        <p:spPr bwMode="auto">
          <a:xfrm>
            <a:off x="7086600" y="5257800"/>
            <a:ext cx="1377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(5)  34-67%</a:t>
            </a:r>
          </a:p>
        </p:txBody>
      </p:sp>
      <p:sp>
        <p:nvSpPr>
          <p:cNvPr id="41991" name="Text Box 13"/>
          <p:cNvSpPr txBox="1">
            <a:spLocks noChangeArrowheads="1"/>
          </p:cNvSpPr>
          <p:nvPr/>
        </p:nvSpPr>
        <p:spPr bwMode="auto">
          <a:xfrm>
            <a:off x="2743200" y="7239000"/>
            <a:ext cx="1377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(6)  68-95%</a:t>
            </a:r>
          </a:p>
        </p:txBody>
      </p:sp>
      <p:sp>
        <p:nvSpPr>
          <p:cNvPr id="41992" name="Text Box 14"/>
          <p:cNvSpPr txBox="1">
            <a:spLocks noChangeArrowheads="1"/>
          </p:cNvSpPr>
          <p:nvPr/>
        </p:nvSpPr>
        <p:spPr bwMode="auto">
          <a:xfrm>
            <a:off x="762000" y="5257800"/>
            <a:ext cx="1530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None 0%</a:t>
            </a:r>
          </a:p>
        </p:txBody>
      </p:sp>
      <p:sp>
        <p:nvSpPr>
          <p:cNvPr id="41993" name="Text Box 15"/>
          <p:cNvSpPr txBox="1">
            <a:spLocks noChangeArrowheads="1"/>
          </p:cNvSpPr>
          <p:nvPr/>
        </p:nvSpPr>
        <p:spPr bwMode="auto">
          <a:xfrm>
            <a:off x="4343400" y="7315200"/>
            <a:ext cx="11811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(7)  &gt;95%</a:t>
            </a:r>
          </a:p>
        </p:txBody>
      </p:sp>
      <p:sp>
        <p:nvSpPr>
          <p:cNvPr id="41994" name="Text Box 16"/>
          <p:cNvSpPr txBox="1">
            <a:spLocks noChangeArrowheads="1"/>
          </p:cNvSpPr>
          <p:nvPr/>
        </p:nvSpPr>
        <p:spPr bwMode="auto">
          <a:xfrm>
            <a:off x="5486400" y="7391400"/>
            <a:ext cx="1492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(8)  All 100%</a:t>
            </a:r>
          </a:p>
        </p:txBody>
      </p:sp>
      <p:pic>
        <p:nvPicPr>
          <p:cNvPr id="41995" name="Picture 17"/>
          <p:cNvPicPr>
            <a:picLocks noChangeAspect="1" noChangeArrowheads="1"/>
          </p:cNvPicPr>
          <p:nvPr/>
        </p:nvPicPr>
        <p:blipFill>
          <a:blip r:embed="rId3">
            <a:extLst>
              <a:ext uri="{28A0092B-C50C-407E-A947-70E740481C1C}">
                <a14:useLocalDpi xmlns:a14="http://schemas.microsoft.com/office/drawing/2010/main" val="0"/>
              </a:ext>
            </a:extLst>
          </a:blip>
          <a:srcRect l="12500" t="6250" r="15625" b="3125"/>
          <a:stretch>
            <a:fillRect/>
          </a:stretch>
        </p:blipFill>
        <p:spPr bwMode="auto">
          <a:xfrm>
            <a:off x="914400" y="2209800"/>
            <a:ext cx="12446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6" name="Picture 18"/>
          <p:cNvPicPr>
            <a:picLocks noChangeAspect="1" noChangeArrowheads="1"/>
          </p:cNvPicPr>
          <p:nvPr/>
        </p:nvPicPr>
        <p:blipFill>
          <a:blip r:embed="rId4">
            <a:extLst>
              <a:ext uri="{28A0092B-C50C-407E-A947-70E740481C1C}">
                <a14:useLocalDpi xmlns:a14="http://schemas.microsoft.com/office/drawing/2010/main" val="0"/>
              </a:ext>
            </a:extLst>
          </a:blip>
          <a:srcRect l="15625" t="7813" r="15625" b="9375"/>
          <a:stretch>
            <a:fillRect/>
          </a:stretch>
        </p:blipFill>
        <p:spPr bwMode="auto">
          <a:xfrm>
            <a:off x="990600" y="3810000"/>
            <a:ext cx="1166813"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7" name="Picture 20"/>
          <p:cNvPicPr>
            <a:picLocks noChangeAspect="1" noChangeArrowheads="1"/>
          </p:cNvPicPr>
          <p:nvPr/>
        </p:nvPicPr>
        <p:blipFill>
          <a:blip r:embed="rId5">
            <a:extLst>
              <a:ext uri="{28A0092B-C50C-407E-A947-70E740481C1C}">
                <a14:useLocalDpi xmlns:a14="http://schemas.microsoft.com/office/drawing/2010/main" val="0"/>
              </a:ext>
            </a:extLst>
          </a:blip>
          <a:srcRect l="12500" t="6250" r="15625" b="6250"/>
          <a:stretch>
            <a:fillRect/>
          </a:stretch>
        </p:blipFill>
        <p:spPr bwMode="auto">
          <a:xfrm>
            <a:off x="914400" y="685800"/>
            <a:ext cx="1244600"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8" name="Picture 21"/>
          <p:cNvPicPr>
            <a:picLocks noChangeAspect="1" noChangeArrowheads="1"/>
          </p:cNvPicPr>
          <p:nvPr/>
        </p:nvPicPr>
        <p:blipFill>
          <a:blip r:embed="rId6">
            <a:extLst>
              <a:ext uri="{28A0092B-C50C-407E-A947-70E740481C1C}">
                <a14:useLocalDpi xmlns:a14="http://schemas.microsoft.com/office/drawing/2010/main" val="0"/>
              </a:ext>
            </a:extLst>
          </a:blip>
          <a:srcRect l="15625" t="10938" r="17188" b="6250"/>
          <a:stretch>
            <a:fillRect/>
          </a:stretch>
        </p:blipFill>
        <p:spPr bwMode="auto">
          <a:xfrm>
            <a:off x="2895600" y="3657600"/>
            <a:ext cx="1228725"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9" name="Picture 22"/>
          <p:cNvPicPr>
            <a:picLocks noChangeAspect="1" noChangeArrowheads="1"/>
          </p:cNvPicPr>
          <p:nvPr/>
        </p:nvPicPr>
        <p:blipFill>
          <a:blip r:embed="rId7">
            <a:extLst>
              <a:ext uri="{28A0092B-C50C-407E-A947-70E740481C1C}">
                <a14:useLocalDpi xmlns:a14="http://schemas.microsoft.com/office/drawing/2010/main" val="0"/>
              </a:ext>
            </a:extLst>
          </a:blip>
          <a:srcRect l="15625" t="3125" r="15625" b="3125"/>
          <a:stretch>
            <a:fillRect/>
          </a:stretch>
        </p:blipFill>
        <p:spPr bwMode="auto">
          <a:xfrm>
            <a:off x="2971800" y="1981200"/>
            <a:ext cx="1189038" cy="162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0" name="Picture 23"/>
          <p:cNvPicPr>
            <a:picLocks noChangeAspect="1" noChangeArrowheads="1"/>
          </p:cNvPicPr>
          <p:nvPr/>
        </p:nvPicPr>
        <p:blipFill>
          <a:blip r:embed="rId8">
            <a:extLst>
              <a:ext uri="{28A0092B-C50C-407E-A947-70E740481C1C}">
                <a14:useLocalDpi xmlns:a14="http://schemas.microsoft.com/office/drawing/2010/main" val="0"/>
              </a:ext>
            </a:extLst>
          </a:blip>
          <a:srcRect l="12500" t="7813" r="18750" b="-1563"/>
          <a:stretch>
            <a:fillRect/>
          </a:stretch>
        </p:blipFill>
        <p:spPr bwMode="auto">
          <a:xfrm>
            <a:off x="4876800" y="3505200"/>
            <a:ext cx="122872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1" name="Picture 24"/>
          <p:cNvPicPr>
            <a:picLocks noChangeAspect="1" noChangeArrowheads="1"/>
          </p:cNvPicPr>
          <p:nvPr/>
        </p:nvPicPr>
        <p:blipFill>
          <a:blip r:embed="rId9">
            <a:extLst>
              <a:ext uri="{28A0092B-C50C-407E-A947-70E740481C1C}">
                <a14:useLocalDpi xmlns:a14="http://schemas.microsoft.com/office/drawing/2010/main" val="0"/>
              </a:ext>
            </a:extLst>
          </a:blip>
          <a:srcRect l="12500" t="6250" r="15625"/>
          <a:stretch>
            <a:fillRect/>
          </a:stretch>
        </p:blipFill>
        <p:spPr bwMode="auto">
          <a:xfrm>
            <a:off x="4876800" y="1905000"/>
            <a:ext cx="1244600" cy="162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2" name="Picture 25"/>
          <p:cNvPicPr>
            <a:picLocks noChangeAspect="1" noChangeArrowheads="1"/>
          </p:cNvPicPr>
          <p:nvPr/>
        </p:nvPicPr>
        <p:blipFill>
          <a:blip r:embed="rId10">
            <a:extLst>
              <a:ext uri="{28A0092B-C50C-407E-A947-70E740481C1C}">
                <a14:useLocalDpi xmlns:a14="http://schemas.microsoft.com/office/drawing/2010/main" val="0"/>
              </a:ext>
            </a:extLst>
          </a:blip>
          <a:srcRect l="12500" t="6250" r="15625" b="-3125"/>
          <a:stretch>
            <a:fillRect/>
          </a:stretch>
        </p:blipFill>
        <p:spPr bwMode="auto">
          <a:xfrm>
            <a:off x="4953000" y="381000"/>
            <a:ext cx="1243013"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3" name="Picture 26"/>
          <p:cNvPicPr>
            <a:picLocks noChangeAspect="1" noChangeArrowheads="1"/>
          </p:cNvPicPr>
          <p:nvPr/>
        </p:nvPicPr>
        <p:blipFill>
          <a:blip r:embed="rId11">
            <a:extLst>
              <a:ext uri="{28A0092B-C50C-407E-A947-70E740481C1C}">
                <a14:useLocalDpi xmlns:a14="http://schemas.microsoft.com/office/drawing/2010/main" val="0"/>
              </a:ext>
            </a:extLst>
          </a:blip>
          <a:srcRect l="12500" t="6250" r="15625" b="6250"/>
          <a:stretch>
            <a:fillRect/>
          </a:stretch>
        </p:blipFill>
        <p:spPr bwMode="auto">
          <a:xfrm>
            <a:off x="7010400" y="381000"/>
            <a:ext cx="131445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4" name="Picture 27"/>
          <p:cNvPicPr>
            <a:picLocks noChangeAspect="1" noChangeArrowheads="1"/>
          </p:cNvPicPr>
          <p:nvPr/>
        </p:nvPicPr>
        <p:blipFill>
          <a:blip r:embed="rId12">
            <a:extLst>
              <a:ext uri="{28A0092B-C50C-407E-A947-70E740481C1C}">
                <a14:useLocalDpi xmlns:a14="http://schemas.microsoft.com/office/drawing/2010/main" val="0"/>
              </a:ext>
            </a:extLst>
          </a:blip>
          <a:srcRect l="15625" t="6250" r="15625" b="6250"/>
          <a:stretch>
            <a:fillRect/>
          </a:stretch>
        </p:blipFill>
        <p:spPr bwMode="auto">
          <a:xfrm>
            <a:off x="7086600" y="1981200"/>
            <a:ext cx="12573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5" name="Picture 28"/>
          <p:cNvPicPr>
            <a:picLocks noChangeAspect="1" noChangeArrowheads="1"/>
          </p:cNvPicPr>
          <p:nvPr/>
        </p:nvPicPr>
        <p:blipFill>
          <a:blip r:embed="rId13">
            <a:extLst>
              <a:ext uri="{28A0092B-C50C-407E-A947-70E740481C1C}">
                <a14:useLocalDpi xmlns:a14="http://schemas.microsoft.com/office/drawing/2010/main" val="0"/>
              </a:ext>
            </a:extLst>
          </a:blip>
          <a:srcRect l="14063" t="9375" r="17188" b="7813"/>
          <a:stretch>
            <a:fillRect/>
          </a:stretch>
        </p:blipFill>
        <p:spPr bwMode="auto">
          <a:xfrm>
            <a:off x="7086600" y="3657600"/>
            <a:ext cx="118427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288483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914400" y="0"/>
            <a:ext cx="7239000" cy="685800"/>
          </a:xfrm>
        </p:spPr>
        <p:txBody>
          <a:bodyPr/>
          <a:lstStyle/>
          <a:p>
            <a:pPr eaLnBrk="1" hangingPunct="1"/>
            <a:r>
              <a:rPr lang="en-US" sz="3200" dirty="0">
                <a:latin typeface="Arial" charset="0"/>
                <a:ea typeface="ＭＳ Ｐゴシック" charset="0"/>
                <a:cs typeface="ＭＳ Ｐゴシック" charset="0"/>
              </a:rPr>
              <a:t>F</a:t>
            </a:r>
            <a:r>
              <a:rPr lang="en-US" sz="3200" dirty="0" smtClean="0">
                <a:latin typeface="Arial" charset="0"/>
                <a:ea typeface="ＭＳ Ｐゴシック" charset="0"/>
                <a:cs typeface="ＭＳ Ｐゴシック" charset="0"/>
              </a:rPr>
              <a:t>16 </a:t>
            </a:r>
            <a:r>
              <a:rPr lang="en-US" sz="3200" dirty="0">
                <a:latin typeface="Arial" charset="0"/>
                <a:ea typeface="ＭＳ Ｐゴシック" charset="0"/>
                <a:cs typeface="ＭＳ Ｐゴシック" charset="0"/>
              </a:rPr>
              <a:t>– Hemorrhage</a:t>
            </a:r>
          </a:p>
        </p:txBody>
      </p:sp>
      <p:sp>
        <p:nvSpPr>
          <p:cNvPr id="45059" name="Text Box 3"/>
          <p:cNvSpPr txBox="1">
            <a:spLocks noChangeArrowheads="1"/>
          </p:cNvSpPr>
          <p:nvPr/>
        </p:nvSpPr>
        <p:spPr bwMode="auto">
          <a:xfrm>
            <a:off x="0" y="6019800"/>
            <a:ext cx="9144000" cy="517525"/>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Intrinsic hemorrhage in the tumor matrix. Any intrinsic foci of low signal on T2WI or high signal on T1WI. (Use Bo image if necessary for confirmation.)</a:t>
            </a:r>
          </a:p>
        </p:txBody>
      </p:sp>
      <p:sp>
        <p:nvSpPr>
          <p:cNvPr id="45060" name="Text Box 7"/>
          <p:cNvSpPr txBox="1">
            <a:spLocks noChangeArrowheads="1"/>
          </p:cNvSpPr>
          <p:nvPr/>
        </p:nvSpPr>
        <p:spPr bwMode="auto">
          <a:xfrm>
            <a:off x="1219200" y="5562600"/>
            <a:ext cx="882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(1)  No</a:t>
            </a:r>
          </a:p>
        </p:txBody>
      </p:sp>
      <p:sp>
        <p:nvSpPr>
          <p:cNvPr id="45061" name="Text Box 9"/>
          <p:cNvSpPr txBox="1">
            <a:spLocks noChangeArrowheads="1"/>
          </p:cNvSpPr>
          <p:nvPr/>
        </p:nvSpPr>
        <p:spPr bwMode="auto">
          <a:xfrm>
            <a:off x="5791200" y="5562600"/>
            <a:ext cx="984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Yes</a:t>
            </a:r>
          </a:p>
        </p:txBody>
      </p:sp>
      <p:pic>
        <p:nvPicPr>
          <p:cNvPr id="45062" name="Picture 23"/>
          <p:cNvPicPr>
            <a:picLocks noChangeAspect="1" noChangeArrowheads="1"/>
          </p:cNvPicPr>
          <p:nvPr/>
        </p:nvPicPr>
        <p:blipFill>
          <a:blip r:embed="rId3">
            <a:extLst>
              <a:ext uri="{28A0092B-C50C-407E-A947-70E740481C1C}">
                <a14:useLocalDpi xmlns:a14="http://schemas.microsoft.com/office/drawing/2010/main" val="0"/>
              </a:ext>
            </a:extLst>
          </a:blip>
          <a:srcRect l="15625" t="12500" r="20313" b="7813"/>
          <a:stretch>
            <a:fillRect/>
          </a:stretch>
        </p:blipFill>
        <p:spPr bwMode="auto">
          <a:xfrm>
            <a:off x="7162800" y="3352800"/>
            <a:ext cx="165417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3" name="Picture 24"/>
          <p:cNvPicPr>
            <a:picLocks noChangeAspect="1" noChangeArrowheads="1"/>
          </p:cNvPicPr>
          <p:nvPr/>
        </p:nvPicPr>
        <p:blipFill>
          <a:blip r:embed="rId4">
            <a:extLst>
              <a:ext uri="{28A0092B-C50C-407E-A947-70E740481C1C}">
                <a14:useLocalDpi xmlns:a14="http://schemas.microsoft.com/office/drawing/2010/main" val="0"/>
              </a:ext>
            </a:extLst>
          </a:blip>
          <a:srcRect l="15625" t="28125" r="28125" b="3125"/>
          <a:stretch>
            <a:fillRect/>
          </a:stretch>
        </p:blipFill>
        <p:spPr bwMode="auto">
          <a:xfrm>
            <a:off x="7010400" y="914400"/>
            <a:ext cx="187007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4" name="Picture 25"/>
          <p:cNvPicPr>
            <a:picLocks noChangeAspect="1" noChangeArrowheads="1"/>
          </p:cNvPicPr>
          <p:nvPr/>
        </p:nvPicPr>
        <p:blipFill>
          <a:blip r:embed="rId5">
            <a:extLst>
              <a:ext uri="{28A0092B-C50C-407E-A947-70E740481C1C}">
                <a14:useLocalDpi xmlns:a14="http://schemas.microsoft.com/office/drawing/2010/main" val="0"/>
              </a:ext>
            </a:extLst>
          </a:blip>
          <a:srcRect l="15625" t="12500" r="15625" b="3125"/>
          <a:stretch>
            <a:fillRect/>
          </a:stretch>
        </p:blipFill>
        <p:spPr bwMode="auto">
          <a:xfrm>
            <a:off x="5257800" y="990600"/>
            <a:ext cx="1676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5" name="Picture 26"/>
          <p:cNvPicPr>
            <a:picLocks noChangeAspect="1" noChangeArrowheads="1"/>
          </p:cNvPicPr>
          <p:nvPr/>
        </p:nvPicPr>
        <p:blipFill>
          <a:blip r:embed="rId6">
            <a:extLst>
              <a:ext uri="{28A0092B-C50C-407E-A947-70E740481C1C}">
                <a14:useLocalDpi xmlns:a14="http://schemas.microsoft.com/office/drawing/2010/main" val="0"/>
              </a:ext>
            </a:extLst>
          </a:blip>
          <a:srcRect l="21875" t="25000" r="18750"/>
          <a:stretch>
            <a:fillRect/>
          </a:stretch>
        </p:blipFill>
        <p:spPr bwMode="auto">
          <a:xfrm>
            <a:off x="5410200" y="3429000"/>
            <a:ext cx="1508125"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6" name="Picture 27"/>
          <p:cNvPicPr>
            <a:picLocks noChangeAspect="1" noChangeArrowheads="1"/>
          </p:cNvPicPr>
          <p:nvPr/>
        </p:nvPicPr>
        <p:blipFill>
          <a:blip r:embed="rId7">
            <a:extLst>
              <a:ext uri="{28A0092B-C50C-407E-A947-70E740481C1C}">
                <a14:useLocalDpi xmlns:a14="http://schemas.microsoft.com/office/drawing/2010/main" val="0"/>
              </a:ext>
            </a:extLst>
          </a:blip>
          <a:srcRect l="12500" t="6250" r="18750" b="3125"/>
          <a:stretch>
            <a:fillRect/>
          </a:stretch>
        </p:blipFill>
        <p:spPr bwMode="auto">
          <a:xfrm>
            <a:off x="3486150" y="1066800"/>
            <a:ext cx="161925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7" name="Picture 28"/>
          <p:cNvPicPr>
            <a:picLocks noChangeAspect="1" noChangeArrowheads="1"/>
          </p:cNvPicPr>
          <p:nvPr/>
        </p:nvPicPr>
        <p:blipFill>
          <a:blip r:embed="rId8">
            <a:extLst>
              <a:ext uri="{28A0092B-C50C-407E-A947-70E740481C1C}">
                <a14:useLocalDpi xmlns:a14="http://schemas.microsoft.com/office/drawing/2010/main" val="0"/>
              </a:ext>
            </a:extLst>
          </a:blip>
          <a:srcRect l="14063" t="9375" r="18750" b="1563"/>
          <a:stretch>
            <a:fillRect/>
          </a:stretch>
        </p:blipFill>
        <p:spPr bwMode="auto">
          <a:xfrm>
            <a:off x="3581400" y="3429000"/>
            <a:ext cx="160972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8" name="Picture 29"/>
          <p:cNvPicPr>
            <a:picLocks noChangeAspect="1" noChangeArrowheads="1"/>
          </p:cNvPicPr>
          <p:nvPr/>
        </p:nvPicPr>
        <p:blipFill>
          <a:blip r:embed="rId9">
            <a:extLst>
              <a:ext uri="{28A0092B-C50C-407E-A947-70E740481C1C}">
                <a14:useLocalDpi xmlns:a14="http://schemas.microsoft.com/office/drawing/2010/main" val="0"/>
              </a:ext>
            </a:extLst>
          </a:blip>
          <a:srcRect l="12500" t="9375" r="15625" b="9375"/>
          <a:stretch>
            <a:fillRect/>
          </a:stretch>
        </p:blipFill>
        <p:spPr bwMode="auto">
          <a:xfrm>
            <a:off x="609600" y="1066800"/>
            <a:ext cx="1887538"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9" name="Picture 30"/>
          <p:cNvPicPr>
            <a:picLocks noChangeAspect="1" noChangeArrowheads="1"/>
          </p:cNvPicPr>
          <p:nvPr/>
        </p:nvPicPr>
        <p:blipFill>
          <a:blip r:embed="rId10">
            <a:extLst>
              <a:ext uri="{28A0092B-C50C-407E-A947-70E740481C1C}">
                <a14:useLocalDpi xmlns:a14="http://schemas.microsoft.com/office/drawing/2010/main" val="0"/>
              </a:ext>
            </a:extLst>
          </a:blip>
          <a:srcRect l="18750" t="10938" r="15625" b="6250"/>
          <a:stretch>
            <a:fillRect/>
          </a:stretch>
        </p:blipFill>
        <p:spPr bwMode="auto">
          <a:xfrm>
            <a:off x="685800" y="3276600"/>
            <a:ext cx="181133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477272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914400" y="228600"/>
            <a:ext cx="7239000" cy="685800"/>
          </a:xfrm>
        </p:spPr>
        <p:txBody>
          <a:bodyPr/>
          <a:lstStyle/>
          <a:p>
            <a:pPr eaLnBrk="1" hangingPunct="1"/>
            <a:r>
              <a:rPr lang="en-US" sz="3200" dirty="0">
                <a:latin typeface="Arial" charset="0"/>
                <a:ea typeface="ＭＳ Ｐゴシック" charset="0"/>
                <a:cs typeface="ＭＳ Ｐゴシック" charset="0"/>
              </a:rPr>
              <a:t>F</a:t>
            </a:r>
            <a:r>
              <a:rPr lang="en-US" sz="3200" dirty="0" smtClean="0">
                <a:latin typeface="Arial" charset="0"/>
                <a:ea typeface="ＭＳ Ｐゴシック" charset="0"/>
                <a:cs typeface="ＭＳ Ｐゴシック" charset="0"/>
              </a:rPr>
              <a:t>17 </a:t>
            </a:r>
            <a:r>
              <a:rPr lang="en-US" sz="3200" dirty="0">
                <a:latin typeface="Arial" charset="0"/>
                <a:ea typeface="ＭＳ Ｐゴシック" charset="0"/>
                <a:cs typeface="ＭＳ Ｐゴシック" charset="0"/>
              </a:rPr>
              <a:t>– Diffusion Characteristics</a:t>
            </a:r>
          </a:p>
        </p:txBody>
      </p:sp>
      <p:sp>
        <p:nvSpPr>
          <p:cNvPr id="47107" name="Text Box 3"/>
          <p:cNvSpPr txBox="1">
            <a:spLocks noChangeArrowheads="1"/>
          </p:cNvSpPr>
          <p:nvPr/>
        </p:nvSpPr>
        <p:spPr bwMode="auto">
          <a:xfrm>
            <a:off x="0" y="6019800"/>
            <a:ext cx="9144000" cy="738188"/>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Predominantly </a:t>
            </a:r>
            <a:r>
              <a:rPr lang="en-US" sz="1400" i="1" dirty="0"/>
              <a:t>facilitated</a:t>
            </a:r>
            <a:r>
              <a:rPr lang="en-US" sz="1400" dirty="0"/>
              <a:t> or </a:t>
            </a:r>
            <a:r>
              <a:rPr lang="en-US" sz="1400" i="1" dirty="0"/>
              <a:t>restricted</a:t>
            </a:r>
            <a:r>
              <a:rPr lang="en-US" sz="1400" dirty="0"/>
              <a:t> diffusion in the enhancing or </a:t>
            </a:r>
            <a:r>
              <a:rPr lang="en-US" sz="1400" dirty="0" err="1"/>
              <a:t>nCET</a:t>
            </a:r>
            <a:r>
              <a:rPr lang="en-US" sz="1400" dirty="0"/>
              <a:t> portion of the tumor. (Based on ADC map). [Rate CET alone when present, otherwise use </a:t>
            </a:r>
            <a:r>
              <a:rPr lang="en-US" sz="1400" dirty="0" err="1"/>
              <a:t>nCET</a:t>
            </a:r>
            <a:r>
              <a:rPr lang="en-US" sz="1400" dirty="0"/>
              <a:t>].  </a:t>
            </a:r>
            <a:r>
              <a:rPr lang="en-US" sz="1400" i="1" dirty="0"/>
              <a:t>Indeterminate</a:t>
            </a:r>
            <a:r>
              <a:rPr lang="en-US" sz="1400" dirty="0"/>
              <a:t> = unsure. </a:t>
            </a:r>
            <a:r>
              <a:rPr lang="en-US" sz="1400" i="1" dirty="0"/>
              <a:t>Mixed</a:t>
            </a:r>
            <a:r>
              <a:rPr lang="en-US" sz="1400" dirty="0"/>
              <a:t> = relatively equal proportion of facilitated and restricted. No ADC maps = use no-images.  Proportion of tissue not relevant. </a:t>
            </a:r>
          </a:p>
        </p:txBody>
      </p:sp>
      <p:sp>
        <p:nvSpPr>
          <p:cNvPr id="47108" name="Text Box 4"/>
          <p:cNvSpPr txBox="1">
            <a:spLocks noChangeArrowheads="1"/>
          </p:cNvSpPr>
          <p:nvPr/>
        </p:nvSpPr>
        <p:spPr bwMode="auto">
          <a:xfrm>
            <a:off x="457200" y="5562600"/>
            <a:ext cx="163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Facilitated</a:t>
            </a:r>
          </a:p>
        </p:txBody>
      </p:sp>
      <p:sp>
        <p:nvSpPr>
          <p:cNvPr id="47109" name="Text Box 5"/>
          <p:cNvSpPr txBox="1">
            <a:spLocks noChangeArrowheads="1"/>
          </p:cNvSpPr>
          <p:nvPr/>
        </p:nvSpPr>
        <p:spPr bwMode="auto">
          <a:xfrm>
            <a:off x="4038600" y="5562600"/>
            <a:ext cx="161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Restricted</a:t>
            </a:r>
          </a:p>
        </p:txBody>
      </p:sp>
      <p:sp>
        <p:nvSpPr>
          <p:cNvPr id="47110" name="Text Box 14"/>
          <p:cNvSpPr txBox="1">
            <a:spLocks noChangeArrowheads="1"/>
          </p:cNvSpPr>
          <p:nvPr/>
        </p:nvSpPr>
        <p:spPr bwMode="auto">
          <a:xfrm>
            <a:off x="8077200" y="5486400"/>
            <a:ext cx="800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Mixed</a:t>
            </a:r>
          </a:p>
        </p:txBody>
      </p:sp>
      <p:pic>
        <p:nvPicPr>
          <p:cNvPr id="47111" name="Picture 15"/>
          <p:cNvPicPr>
            <a:picLocks noChangeAspect="1" noChangeArrowheads="1"/>
          </p:cNvPicPr>
          <p:nvPr/>
        </p:nvPicPr>
        <p:blipFill>
          <a:blip r:embed="rId3">
            <a:extLst>
              <a:ext uri="{28A0092B-C50C-407E-A947-70E740481C1C}">
                <a14:useLocalDpi xmlns:a14="http://schemas.microsoft.com/office/drawing/2010/main" val="0"/>
              </a:ext>
            </a:extLst>
          </a:blip>
          <a:srcRect l="15625" t="9375" r="15625" b="9375"/>
          <a:stretch>
            <a:fillRect/>
          </a:stretch>
        </p:blipFill>
        <p:spPr bwMode="auto">
          <a:xfrm>
            <a:off x="1524000" y="1524000"/>
            <a:ext cx="154622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2" name="Picture 16"/>
          <p:cNvPicPr>
            <a:picLocks noChangeAspect="1" noChangeArrowheads="1"/>
          </p:cNvPicPr>
          <p:nvPr/>
        </p:nvPicPr>
        <p:blipFill>
          <a:blip r:embed="rId4">
            <a:extLst>
              <a:ext uri="{28A0092B-C50C-407E-A947-70E740481C1C}">
                <a14:useLocalDpi xmlns:a14="http://schemas.microsoft.com/office/drawing/2010/main" val="0"/>
              </a:ext>
            </a:extLst>
          </a:blip>
          <a:srcRect l="25000" t="18750" r="21875" b="18750"/>
          <a:stretch>
            <a:fillRect/>
          </a:stretch>
        </p:blipFill>
        <p:spPr bwMode="auto">
          <a:xfrm>
            <a:off x="0" y="1600200"/>
            <a:ext cx="148907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3" name="Picture 17"/>
          <p:cNvPicPr>
            <a:picLocks noChangeAspect="1" noChangeArrowheads="1"/>
          </p:cNvPicPr>
          <p:nvPr/>
        </p:nvPicPr>
        <p:blipFill>
          <a:blip r:embed="rId5">
            <a:extLst>
              <a:ext uri="{28A0092B-C50C-407E-A947-70E740481C1C}">
                <a14:useLocalDpi xmlns:a14="http://schemas.microsoft.com/office/drawing/2010/main" val="0"/>
              </a:ext>
            </a:extLst>
          </a:blip>
          <a:srcRect l="21875" t="15625" r="15625" b="9375"/>
          <a:stretch>
            <a:fillRect/>
          </a:stretch>
        </p:blipFill>
        <p:spPr bwMode="auto">
          <a:xfrm>
            <a:off x="533400" y="3581400"/>
            <a:ext cx="1524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4" name="Picture 18"/>
          <p:cNvPicPr>
            <a:picLocks noChangeAspect="1" noChangeArrowheads="1"/>
          </p:cNvPicPr>
          <p:nvPr/>
        </p:nvPicPr>
        <p:blipFill>
          <a:blip r:embed="rId6">
            <a:extLst>
              <a:ext uri="{28A0092B-C50C-407E-A947-70E740481C1C}">
                <a14:useLocalDpi xmlns:a14="http://schemas.microsoft.com/office/drawing/2010/main" val="0"/>
              </a:ext>
            </a:extLst>
          </a:blip>
          <a:srcRect l="18750" t="12500" r="18750"/>
          <a:stretch>
            <a:fillRect/>
          </a:stretch>
        </p:blipFill>
        <p:spPr bwMode="auto">
          <a:xfrm>
            <a:off x="3276600" y="1447800"/>
            <a:ext cx="14700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5" name="Picture 19"/>
          <p:cNvPicPr>
            <a:picLocks noChangeAspect="1" noChangeArrowheads="1"/>
          </p:cNvPicPr>
          <p:nvPr/>
        </p:nvPicPr>
        <p:blipFill>
          <a:blip r:embed="rId7">
            <a:extLst>
              <a:ext uri="{28A0092B-C50C-407E-A947-70E740481C1C}">
                <a14:useLocalDpi xmlns:a14="http://schemas.microsoft.com/office/drawing/2010/main" val="0"/>
              </a:ext>
            </a:extLst>
          </a:blip>
          <a:srcRect l="21875" t="25000" r="21875" b="3125"/>
          <a:stretch>
            <a:fillRect/>
          </a:stretch>
        </p:blipFill>
        <p:spPr bwMode="auto">
          <a:xfrm>
            <a:off x="4953000" y="1600200"/>
            <a:ext cx="1371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6" name="Picture 20"/>
          <p:cNvPicPr>
            <a:picLocks noChangeAspect="1" noChangeArrowheads="1"/>
          </p:cNvPicPr>
          <p:nvPr/>
        </p:nvPicPr>
        <p:blipFill>
          <a:blip r:embed="rId8">
            <a:extLst>
              <a:ext uri="{28A0092B-C50C-407E-A947-70E740481C1C}">
                <a14:useLocalDpi xmlns:a14="http://schemas.microsoft.com/office/drawing/2010/main" val="0"/>
              </a:ext>
            </a:extLst>
          </a:blip>
          <a:srcRect l="18750" t="21875" r="18750" b="-3125"/>
          <a:stretch>
            <a:fillRect/>
          </a:stretch>
        </p:blipFill>
        <p:spPr bwMode="auto">
          <a:xfrm>
            <a:off x="4800600" y="3581400"/>
            <a:ext cx="15240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7" name="Picture 21"/>
          <p:cNvPicPr>
            <a:picLocks noChangeAspect="1" noChangeArrowheads="1"/>
          </p:cNvPicPr>
          <p:nvPr/>
        </p:nvPicPr>
        <p:blipFill>
          <a:blip r:embed="rId9">
            <a:extLst>
              <a:ext uri="{28A0092B-C50C-407E-A947-70E740481C1C}">
                <a14:useLocalDpi xmlns:a14="http://schemas.microsoft.com/office/drawing/2010/main" val="0"/>
              </a:ext>
            </a:extLst>
          </a:blip>
          <a:srcRect l="18750" t="25000" r="21875" b="3125"/>
          <a:stretch>
            <a:fillRect/>
          </a:stretch>
        </p:blipFill>
        <p:spPr bwMode="auto">
          <a:xfrm>
            <a:off x="3074988" y="3581400"/>
            <a:ext cx="1573212"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8" name="Picture 25"/>
          <p:cNvPicPr>
            <a:picLocks noChangeAspect="1" noChangeArrowheads="1"/>
          </p:cNvPicPr>
          <p:nvPr/>
        </p:nvPicPr>
        <p:blipFill>
          <a:blip r:embed="rId10">
            <a:extLst>
              <a:ext uri="{28A0092B-C50C-407E-A947-70E740481C1C}">
                <a14:useLocalDpi xmlns:a14="http://schemas.microsoft.com/office/drawing/2010/main" val="0"/>
              </a:ext>
            </a:extLst>
          </a:blip>
          <a:srcRect l="15625" t="6250" r="17188" b="3125"/>
          <a:stretch>
            <a:fillRect/>
          </a:stretch>
        </p:blipFill>
        <p:spPr bwMode="auto">
          <a:xfrm>
            <a:off x="7673975" y="304800"/>
            <a:ext cx="147002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9" name="Picture 26"/>
          <p:cNvPicPr>
            <a:picLocks noChangeAspect="1" noChangeArrowheads="1"/>
          </p:cNvPicPr>
          <p:nvPr/>
        </p:nvPicPr>
        <p:blipFill>
          <a:blip r:embed="rId11">
            <a:extLst>
              <a:ext uri="{28A0092B-C50C-407E-A947-70E740481C1C}">
                <a14:useLocalDpi xmlns:a14="http://schemas.microsoft.com/office/drawing/2010/main" val="0"/>
              </a:ext>
            </a:extLst>
          </a:blip>
          <a:srcRect l="21875" t="21875" r="21875" b="3125"/>
          <a:stretch>
            <a:fillRect/>
          </a:stretch>
        </p:blipFill>
        <p:spPr bwMode="auto">
          <a:xfrm>
            <a:off x="6781800" y="1828800"/>
            <a:ext cx="13716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0" name="Picture 27"/>
          <p:cNvPicPr>
            <a:picLocks noChangeAspect="1" noChangeArrowheads="1"/>
          </p:cNvPicPr>
          <p:nvPr/>
        </p:nvPicPr>
        <p:blipFill>
          <a:blip r:embed="rId12">
            <a:extLst>
              <a:ext uri="{28A0092B-C50C-407E-A947-70E740481C1C}">
                <a14:useLocalDpi xmlns:a14="http://schemas.microsoft.com/office/drawing/2010/main" val="0"/>
              </a:ext>
            </a:extLst>
          </a:blip>
          <a:srcRect l="21875" t="21875" r="21875"/>
          <a:stretch>
            <a:fillRect/>
          </a:stretch>
        </p:blipFill>
        <p:spPr bwMode="auto">
          <a:xfrm>
            <a:off x="7772400" y="3429000"/>
            <a:ext cx="13716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7076452"/>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914400" y="0"/>
            <a:ext cx="7239000" cy="685800"/>
          </a:xfrm>
        </p:spPr>
        <p:txBody>
          <a:bodyPr/>
          <a:lstStyle/>
          <a:p>
            <a:pPr eaLnBrk="1" hangingPunct="1"/>
            <a:r>
              <a:rPr lang="en-US" sz="3200" dirty="0">
                <a:latin typeface="Arial" charset="0"/>
                <a:ea typeface="ＭＳ Ｐゴシック" charset="0"/>
                <a:cs typeface="ＭＳ Ｐゴシック" charset="0"/>
              </a:rPr>
              <a:t>F</a:t>
            </a:r>
            <a:r>
              <a:rPr lang="en-US" sz="3200" dirty="0" smtClean="0">
                <a:latin typeface="Arial" charset="0"/>
                <a:ea typeface="ＭＳ Ｐゴシック" charset="0"/>
                <a:cs typeface="ＭＳ Ｐゴシック" charset="0"/>
              </a:rPr>
              <a:t>18 </a:t>
            </a:r>
            <a:r>
              <a:rPr lang="en-US" sz="3200" dirty="0">
                <a:latin typeface="Arial" charset="0"/>
                <a:ea typeface="ＭＳ Ｐゴシック" charset="0"/>
                <a:cs typeface="ＭＳ Ｐゴシック" charset="0"/>
              </a:rPr>
              <a:t>– </a:t>
            </a:r>
            <a:r>
              <a:rPr lang="en-US" sz="3200" dirty="0" err="1">
                <a:latin typeface="Arial" charset="0"/>
                <a:ea typeface="ＭＳ Ｐゴシック" charset="0"/>
                <a:cs typeface="ＭＳ Ｐゴシック" charset="0"/>
              </a:rPr>
              <a:t>Pial</a:t>
            </a:r>
            <a:r>
              <a:rPr lang="en-US" sz="3200" dirty="0">
                <a:latin typeface="Arial" charset="0"/>
                <a:ea typeface="ＭＳ Ｐゴシック" charset="0"/>
                <a:cs typeface="ＭＳ Ｐゴシック" charset="0"/>
              </a:rPr>
              <a:t> Invasion</a:t>
            </a:r>
          </a:p>
        </p:txBody>
      </p:sp>
      <p:sp>
        <p:nvSpPr>
          <p:cNvPr id="49155" name="Text Box 3"/>
          <p:cNvSpPr txBox="1">
            <a:spLocks noChangeArrowheads="1"/>
          </p:cNvSpPr>
          <p:nvPr/>
        </p:nvSpPr>
        <p:spPr bwMode="auto">
          <a:xfrm>
            <a:off x="0" y="6400800"/>
            <a:ext cx="9144000" cy="304800"/>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Enhancement of the overlying </a:t>
            </a:r>
            <a:r>
              <a:rPr lang="en-US" sz="1400" dirty="0" err="1"/>
              <a:t>pia</a:t>
            </a:r>
            <a:r>
              <a:rPr lang="en-US" sz="1400" dirty="0"/>
              <a:t> in continuity with enhancing or non-enhancing tumor</a:t>
            </a:r>
          </a:p>
        </p:txBody>
      </p:sp>
      <p:sp>
        <p:nvSpPr>
          <p:cNvPr id="49156" name="Text Box 4"/>
          <p:cNvSpPr txBox="1">
            <a:spLocks noChangeArrowheads="1"/>
          </p:cNvSpPr>
          <p:nvPr/>
        </p:nvSpPr>
        <p:spPr bwMode="auto">
          <a:xfrm>
            <a:off x="990600" y="5943600"/>
            <a:ext cx="882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(1)  No</a:t>
            </a:r>
          </a:p>
        </p:txBody>
      </p:sp>
      <p:sp>
        <p:nvSpPr>
          <p:cNvPr id="49157" name="Text Box 5"/>
          <p:cNvSpPr txBox="1">
            <a:spLocks noChangeArrowheads="1"/>
          </p:cNvSpPr>
          <p:nvPr/>
        </p:nvSpPr>
        <p:spPr bwMode="auto">
          <a:xfrm>
            <a:off x="6934200" y="5943600"/>
            <a:ext cx="920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Yes</a:t>
            </a:r>
          </a:p>
        </p:txBody>
      </p:sp>
      <p:pic>
        <p:nvPicPr>
          <p:cNvPr id="49158" name="Picture 17"/>
          <p:cNvPicPr>
            <a:picLocks noChangeAspect="1" noChangeArrowheads="1"/>
          </p:cNvPicPr>
          <p:nvPr/>
        </p:nvPicPr>
        <p:blipFill>
          <a:blip r:embed="rId3">
            <a:extLst>
              <a:ext uri="{28A0092B-C50C-407E-A947-70E740481C1C}">
                <a14:useLocalDpi xmlns:a14="http://schemas.microsoft.com/office/drawing/2010/main" val="0"/>
              </a:ext>
            </a:extLst>
          </a:blip>
          <a:srcRect l="18750" t="12500" r="18750" b="9375"/>
          <a:stretch>
            <a:fillRect/>
          </a:stretch>
        </p:blipFill>
        <p:spPr bwMode="auto">
          <a:xfrm>
            <a:off x="7086600" y="1066800"/>
            <a:ext cx="1768475"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9" name="Picture 18"/>
          <p:cNvPicPr>
            <a:picLocks noChangeAspect="1" noChangeArrowheads="1"/>
          </p:cNvPicPr>
          <p:nvPr/>
        </p:nvPicPr>
        <p:blipFill>
          <a:blip r:embed="rId4">
            <a:extLst>
              <a:ext uri="{28A0092B-C50C-407E-A947-70E740481C1C}">
                <a14:useLocalDpi xmlns:a14="http://schemas.microsoft.com/office/drawing/2010/main" val="0"/>
              </a:ext>
            </a:extLst>
          </a:blip>
          <a:srcRect l="9375" t="6250" r="18750" b="3125"/>
          <a:stretch>
            <a:fillRect/>
          </a:stretch>
        </p:blipFill>
        <p:spPr bwMode="auto">
          <a:xfrm>
            <a:off x="4800600" y="990600"/>
            <a:ext cx="19939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0" name="Picture 19"/>
          <p:cNvPicPr>
            <a:picLocks noChangeAspect="1" noChangeArrowheads="1"/>
          </p:cNvPicPr>
          <p:nvPr/>
        </p:nvPicPr>
        <p:blipFill>
          <a:blip r:embed="rId5">
            <a:extLst>
              <a:ext uri="{28A0092B-C50C-407E-A947-70E740481C1C}">
                <a14:useLocalDpi xmlns:a14="http://schemas.microsoft.com/office/drawing/2010/main" val="0"/>
              </a:ext>
            </a:extLst>
          </a:blip>
          <a:srcRect l="15625" t="9375" r="18750" b="6250"/>
          <a:stretch>
            <a:fillRect/>
          </a:stretch>
        </p:blipFill>
        <p:spPr bwMode="auto">
          <a:xfrm>
            <a:off x="5029200" y="3581400"/>
            <a:ext cx="1836738"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1" name="Picture 20"/>
          <p:cNvPicPr>
            <a:picLocks noChangeAspect="1" noChangeArrowheads="1"/>
          </p:cNvPicPr>
          <p:nvPr/>
        </p:nvPicPr>
        <p:blipFill>
          <a:blip r:embed="rId6">
            <a:extLst>
              <a:ext uri="{28A0092B-C50C-407E-A947-70E740481C1C}">
                <a14:useLocalDpi xmlns:a14="http://schemas.microsoft.com/office/drawing/2010/main" val="0"/>
              </a:ext>
            </a:extLst>
          </a:blip>
          <a:srcRect l="15625" t="6250" r="15625" b="9375"/>
          <a:stretch>
            <a:fillRect/>
          </a:stretch>
        </p:blipFill>
        <p:spPr bwMode="auto">
          <a:xfrm>
            <a:off x="7162800" y="3581400"/>
            <a:ext cx="186213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2" name="Picture 21"/>
          <p:cNvPicPr>
            <a:picLocks noChangeAspect="1" noChangeArrowheads="1"/>
          </p:cNvPicPr>
          <p:nvPr/>
        </p:nvPicPr>
        <p:blipFill>
          <a:blip r:embed="rId7">
            <a:extLst>
              <a:ext uri="{28A0092B-C50C-407E-A947-70E740481C1C}">
                <a14:useLocalDpi xmlns:a14="http://schemas.microsoft.com/office/drawing/2010/main" val="0"/>
              </a:ext>
            </a:extLst>
          </a:blip>
          <a:srcRect l="20313" t="18750" r="18750" b="10938"/>
          <a:stretch>
            <a:fillRect/>
          </a:stretch>
        </p:blipFill>
        <p:spPr bwMode="auto">
          <a:xfrm>
            <a:off x="0" y="838200"/>
            <a:ext cx="224631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3" name="Picture 22"/>
          <p:cNvPicPr>
            <a:picLocks noChangeAspect="1" noChangeArrowheads="1"/>
          </p:cNvPicPr>
          <p:nvPr/>
        </p:nvPicPr>
        <p:blipFill>
          <a:blip r:embed="rId8">
            <a:extLst>
              <a:ext uri="{28A0092B-C50C-407E-A947-70E740481C1C}">
                <a14:useLocalDpi xmlns:a14="http://schemas.microsoft.com/office/drawing/2010/main" val="0"/>
              </a:ext>
            </a:extLst>
          </a:blip>
          <a:srcRect l="15625" t="14063" r="18750" b="7813"/>
          <a:stretch>
            <a:fillRect/>
          </a:stretch>
        </p:blipFill>
        <p:spPr bwMode="auto">
          <a:xfrm>
            <a:off x="1981200" y="3581400"/>
            <a:ext cx="191928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4" name="Picture 23"/>
          <p:cNvPicPr>
            <a:picLocks noChangeAspect="1" noChangeArrowheads="1"/>
          </p:cNvPicPr>
          <p:nvPr/>
        </p:nvPicPr>
        <p:blipFill>
          <a:blip r:embed="rId9">
            <a:extLst>
              <a:ext uri="{28A0092B-C50C-407E-A947-70E740481C1C}">
                <a14:useLocalDpi xmlns:a14="http://schemas.microsoft.com/office/drawing/2010/main" val="0"/>
              </a:ext>
            </a:extLst>
          </a:blip>
          <a:srcRect l="23438" t="18750" r="23438" b="9375"/>
          <a:stretch>
            <a:fillRect/>
          </a:stretch>
        </p:blipFill>
        <p:spPr bwMode="auto">
          <a:xfrm>
            <a:off x="228600" y="3581400"/>
            <a:ext cx="163353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5" name="Picture 24"/>
          <p:cNvPicPr>
            <a:picLocks noChangeAspect="1" noChangeArrowheads="1"/>
          </p:cNvPicPr>
          <p:nvPr/>
        </p:nvPicPr>
        <p:blipFill>
          <a:blip r:embed="rId10">
            <a:extLst>
              <a:ext uri="{28A0092B-C50C-407E-A947-70E740481C1C}">
                <a14:useLocalDpi xmlns:a14="http://schemas.microsoft.com/office/drawing/2010/main" val="0"/>
              </a:ext>
            </a:extLst>
          </a:blip>
          <a:srcRect l="25000" t="17188" r="23438" b="12500"/>
          <a:stretch>
            <a:fillRect/>
          </a:stretch>
        </p:blipFill>
        <p:spPr bwMode="auto">
          <a:xfrm>
            <a:off x="2286000" y="914400"/>
            <a:ext cx="1900238"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094031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71"/>
            <a:ext cx="8229600" cy="1008293"/>
          </a:xfrm>
        </p:spPr>
        <p:txBody>
          <a:bodyPr/>
          <a:lstStyle/>
          <a:p>
            <a:r>
              <a:rPr lang="en-US" dirty="0" smtClean="0"/>
              <a:t>Background</a:t>
            </a:r>
            <a:endParaRPr lang="en-US" dirty="0"/>
          </a:p>
        </p:txBody>
      </p:sp>
      <p:sp>
        <p:nvSpPr>
          <p:cNvPr id="3" name="Content Placeholder 2"/>
          <p:cNvSpPr>
            <a:spLocks noGrp="1"/>
          </p:cNvSpPr>
          <p:nvPr>
            <p:ph idx="1"/>
          </p:nvPr>
        </p:nvSpPr>
        <p:spPr>
          <a:xfrm>
            <a:off x="581849" y="1035614"/>
            <a:ext cx="8023942" cy="5443023"/>
          </a:xfrm>
        </p:spPr>
        <p:txBody>
          <a:bodyPr>
            <a:noAutofit/>
          </a:bodyPr>
          <a:lstStyle/>
          <a:p>
            <a:pPr>
              <a:lnSpc>
                <a:spcPct val="100000"/>
              </a:lnSpc>
            </a:pPr>
            <a:r>
              <a:rPr lang="en-US" sz="2400" dirty="0" smtClean="0"/>
              <a:t>Neuroimaging plays a critical role for diagnosis and therapeutic assessment in </a:t>
            </a:r>
            <a:r>
              <a:rPr lang="en-US" sz="2400" dirty="0" err="1" smtClean="0"/>
              <a:t>neuro</a:t>
            </a:r>
            <a:r>
              <a:rPr lang="en-US" sz="2400" dirty="0" smtClean="0"/>
              <a:t>-oncology.  However,  imaging has been less successful in establishing itself as a useful biomarker in oncologic research.  </a:t>
            </a:r>
          </a:p>
          <a:p>
            <a:pPr>
              <a:lnSpc>
                <a:spcPct val="100000"/>
              </a:lnSpc>
            </a:pPr>
            <a:r>
              <a:rPr lang="en-US" sz="2400" dirty="0"/>
              <a:t>MRI is recognized for providing </a:t>
            </a:r>
            <a:r>
              <a:rPr lang="en-US" sz="2400" dirty="0" err="1"/>
              <a:t>multiparameter</a:t>
            </a:r>
            <a:r>
              <a:rPr lang="en-US" sz="2400" dirty="0"/>
              <a:t> features that are yet to be fully exploited in either clinic or </a:t>
            </a:r>
            <a:r>
              <a:rPr lang="en-US" sz="2400" dirty="0" smtClean="0"/>
              <a:t>research</a:t>
            </a:r>
            <a:r>
              <a:rPr lang="en-US" sz="2400" dirty="0" smtClean="0"/>
              <a:t>. </a:t>
            </a:r>
            <a:endParaRPr lang="en-US" sz="2400" dirty="0" smtClean="0"/>
          </a:p>
          <a:p>
            <a:pPr>
              <a:lnSpc>
                <a:spcPct val="100000"/>
              </a:lnSpc>
            </a:pPr>
            <a:r>
              <a:rPr lang="en-US" sz="2400" dirty="0" smtClean="0"/>
              <a:t>Research that incorporates imaging presents unique challenges due to nonstandard use of terminologies, absence of uniform data collection and validation.  </a:t>
            </a:r>
          </a:p>
          <a:p>
            <a:pPr>
              <a:lnSpc>
                <a:spcPct val="100000"/>
              </a:lnSpc>
            </a:pPr>
            <a:r>
              <a:rPr lang="en-US" sz="2400" dirty="0" smtClean="0"/>
              <a:t>These obstacles limit the potential impact that imaging could have as an effective biomarker in oncology.</a:t>
            </a:r>
          </a:p>
          <a:p>
            <a:pPr>
              <a:lnSpc>
                <a:spcPct val="100000"/>
              </a:lnSpc>
            </a:pPr>
            <a:endParaRPr lang="en-US" sz="2400" dirty="0"/>
          </a:p>
        </p:txBody>
      </p:sp>
    </p:spTree>
    <p:extLst>
      <p:ext uri="{BB962C8B-B14F-4D97-AF65-F5344CB8AC3E}">
        <p14:creationId xmlns:p14="http://schemas.microsoft.com/office/powerpoint/2010/main" val="1404515142"/>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914400" y="0"/>
            <a:ext cx="7239000" cy="685800"/>
          </a:xfrm>
        </p:spPr>
        <p:txBody>
          <a:bodyPr/>
          <a:lstStyle/>
          <a:p>
            <a:pPr eaLnBrk="1" hangingPunct="1"/>
            <a:r>
              <a:rPr lang="en-US" sz="3200" dirty="0">
                <a:latin typeface="Arial" charset="0"/>
                <a:ea typeface="ＭＳ Ｐゴシック" charset="0"/>
                <a:cs typeface="ＭＳ Ｐゴシック" charset="0"/>
              </a:rPr>
              <a:t>F</a:t>
            </a:r>
            <a:r>
              <a:rPr lang="en-US" sz="3200" dirty="0" smtClean="0">
                <a:latin typeface="Arial" charset="0"/>
                <a:ea typeface="ＭＳ Ｐゴシック" charset="0"/>
                <a:cs typeface="ＭＳ Ｐゴシック" charset="0"/>
              </a:rPr>
              <a:t>19 </a:t>
            </a:r>
            <a:r>
              <a:rPr lang="en-US" sz="3200" dirty="0">
                <a:latin typeface="Arial" charset="0"/>
                <a:ea typeface="ＭＳ Ｐゴシック" charset="0"/>
                <a:cs typeface="ＭＳ Ｐゴシック" charset="0"/>
              </a:rPr>
              <a:t>– Ependymal Extension</a:t>
            </a:r>
          </a:p>
        </p:txBody>
      </p:sp>
      <p:sp>
        <p:nvSpPr>
          <p:cNvPr id="51203" name="Text Box 3"/>
          <p:cNvSpPr txBox="1">
            <a:spLocks noChangeArrowheads="1"/>
          </p:cNvSpPr>
          <p:nvPr/>
        </p:nvSpPr>
        <p:spPr bwMode="auto">
          <a:xfrm>
            <a:off x="0" y="6400800"/>
            <a:ext cx="9144000" cy="304800"/>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a:t>Invasion of any adjacent ependymal surface in continuity with enhancing or non-enhancing tumor matrix.</a:t>
            </a:r>
          </a:p>
        </p:txBody>
      </p:sp>
      <p:sp>
        <p:nvSpPr>
          <p:cNvPr id="51204" name="Text Box 4"/>
          <p:cNvSpPr txBox="1">
            <a:spLocks noChangeArrowheads="1"/>
          </p:cNvSpPr>
          <p:nvPr/>
        </p:nvSpPr>
        <p:spPr bwMode="auto">
          <a:xfrm>
            <a:off x="990600" y="5943600"/>
            <a:ext cx="882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(1)  No</a:t>
            </a:r>
          </a:p>
        </p:txBody>
      </p:sp>
      <p:sp>
        <p:nvSpPr>
          <p:cNvPr id="51205" name="Text Box 5"/>
          <p:cNvSpPr txBox="1">
            <a:spLocks noChangeArrowheads="1"/>
          </p:cNvSpPr>
          <p:nvPr/>
        </p:nvSpPr>
        <p:spPr bwMode="auto">
          <a:xfrm>
            <a:off x="6934200" y="5943600"/>
            <a:ext cx="920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Yes</a:t>
            </a:r>
          </a:p>
        </p:txBody>
      </p:sp>
      <p:pic>
        <p:nvPicPr>
          <p:cNvPr id="51206" name="Picture 14"/>
          <p:cNvPicPr>
            <a:picLocks noChangeAspect="1" noChangeArrowheads="1"/>
          </p:cNvPicPr>
          <p:nvPr/>
        </p:nvPicPr>
        <p:blipFill>
          <a:blip r:embed="rId3">
            <a:extLst>
              <a:ext uri="{28A0092B-C50C-407E-A947-70E740481C1C}">
                <a14:useLocalDpi xmlns:a14="http://schemas.microsoft.com/office/drawing/2010/main" val="0"/>
              </a:ext>
            </a:extLst>
          </a:blip>
          <a:srcRect l="23438" t="18750" r="21875" b="9375"/>
          <a:stretch>
            <a:fillRect/>
          </a:stretch>
        </p:blipFill>
        <p:spPr bwMode="auto">
          <a:xfrm>
            <a:off x="7172325" y="3276600"/>
            <a:ext cx="197167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7" name="Picture 15"/>
          <p:cNvPicPr>
            <a:picLocks noChangeAspect="1" noChangeArrowheads="1"/>
          </p:cNvPicPr>
          <p:nvPr/>
        </p:nvPicPr>
        <p:blipFill>
          <a:blip r:embed="rId4">
            <a:extLst>
              <a:ext uri="{28A0092B-C50C-407E-A947-70E740481C1C}">
                <a14:useLocalDpi xmlns:a14="http://schemas.microsoft.com/office/drawing/2010/main" val="0"/>
              </a:ext>
            </a:extLst>
          </a:blip>
          <a:srcRect l="23438" t="25000" r="23438" b="10938"/>
          <a:stretch>
            <a:fillRect/>
          </a:stretch>
        </p:blipFill>
        <p:spPr bwMode="auto">
          <a:xfrm>
            <a:off x="7121525" y="762000"/>
            <a:ext cx="2022475"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8" name="Picture 16"/>
          <p:cNvPicPr>
            <a:picLocks noChangeAspect="1" noChangeArrowheads="1"/>
          </p:cNvPicPr>
          <p:nvPr/>
        </p:nvPicPr>
        <p:blipFill>
          <a:blip r:embed="rId5">
            <a:extLst>
              <a:ext uri="{28A0092B-C50C-407E-A947-70E740481C1C}">
                <a14:useLocalDpi xmlns:a14="http://schemas.microsoft.com/office/drawing/2010/main" val="0"/>
              </a:ext>
            </a:extLst>
          </a:blip>
          <a:srcRect l="12500" t="3125" r="15625" b="6250"/>
          <a:stretch>
            <a:fillRect/>
          </a:stretch>
        </p:blipFill>
        <p:spPr bwMode="auto">
          <a:xfrm>
            <a:off x="5137150" y="3429000"/>
            <a:ext cx="187325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9" name="Picture 18"/>
          <p:cNvPicPr>
            <a:picLocks noChangeAspect="1" noChangeArrowheads="1"/>
          </p:cNvPicPr>
          <p:nvPr/>
        </p:nvPicPr>
        <p:blipFill>
          <a:blip r:embed="rId6">
            <a:extLst>
              <a:ext uri="{28A0092B-C50C-407E-A947-70E740481C1C}">
                <a14:useLocalDpi xmlns:a14="http://schemas.microsoft.com/office/drawing/2010/main" val="0"/>
              </a:ext>
            </a:extLst>
          </a:blip>
          <a:srcRect l="15625" t="12500" r="15625" b="6250"/>
          <a:stretch>
            <a:fillRect/>
          </a:stretch>
        </p:blipFill>
        <p:spPr bwMode="auto">
          <a:xfrm>
            <a:off x="4876800" y="762000"/>
            <a:ext cx="212725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10" name="Picture 19"/>
          <p:cNvPicPr>
            <a:picLocks noChangeAspect="1" noChangeArrowheads="1"/>
          </p:cNvPicPr>
          <p:nvPr/>
        </p:nvPicPr>
        <p:blipFill>
          <a:blip r:embed="rId7">
            <a:extLst>
              <a:ext uri="{28A0092B-C50C-407E-A947-70E740481C1C}">
                <a14:useLocalDpi xmlns:a14="http://schemas.microsoft.com/office/drawing/2010/main" val="0"/>
              </a:ext>
            </a:extLst>
          </a:blip>
          <a:srcRect l="15625" t="6250" r="21875" b="6250"/>
          <a:stretch>
            <a:fillRect/>
          </a:stretch>
        </p:blipFill>
        <p:spPr bwMode="auto">
          <a:xfrm>
            <a:off x="0" y="838200"/>
            <a:ext cx="185102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11" name="Picture 20"/>
          <p:cNvPicPr>
            <a:picLocks noChangeAspect="1" noChangeArrowheads="1"/>
          </p:cNvPicPr>
          <p:nvPr/>
        </p:nvPicPr>
        <p:blipFill>
          <a:blip r:embed="rId8">
            <a:extLst>
              <a:ext uri="{28A0092B-C50C-407E-A947-70E740481C1C}">
                <a14:useLocalDpi xmlns:a14="http://schemas.microsoft.com/office/drawing/2010/main" val="0"/>
              </a:ext>
            </a:extLst>
          </a:blip>
          <a:srcRect l="12500" t="3125" r="15625" b="3125"/>
          <a:stretch>
            <a:fillRect/>
          </a:stretch>
        </p:blipFill>
        <p:spPr bwMode="auto">
          <a:xfrm>
            <a:off x="0" y="3505200"/>
            <a:ext cx="1870075"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12" name="Picture 21"/>
          <p:cNvPicPr>
            <a:picLocks noChangeAspect="1" noChangeArrowheads="1"/>
          </p:cNvPicPr>
          <p:nvPr/>
        </p:nvPicPr>
        <p:blipFill>
          <a:blip r:embed="rId9">
            <a:extLst>
              <a:ext uri="{28A0092B-C50C-407E-A947-70E740481C1C}">
                <a14:useLocalDpi xmlns:a14="http://schemas.microsoft.com/office/drawing/2010/main" val="0"/>
              </a:ext>
            </a:extLst>
          </a:blip>
          <a:srcRect l="15625" t="9375" r="15625" b="6250"/>
          <a:stretch>
            <a:fillRect/>
          </a:stretch>
        </p:blipFill>
        <p:spPr bwMode="auto">
          <a:xfrm>
            <a:off x="2057400" y="3581400"/>
            <a:ext cx="192405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13" name="Picture 22"/>
          <p:cNvPicPr>
            <a:picLocks noChangeAspect="1" noChangeArrowheads="1"/>
          </p:cNvPicPr>
          <p:nvPr/>
        </p:nvPicPr>
        <p:blipFill>
          <a:blip r:embed="rId10">
            <a:extLst>
              <a:ext uri="{28A0092B-C50C-407E-A947-70E740481C1C}">
                <a14:useLocalDpi xmlns:a14="http://schemas.microsoft.com/office/drawing/2010/main" val="0"/>
              </a:ext>
            </a:extLst>
          </a:blip>
          <a:srcRect l="15625" t="9375" r="15625" b="9375"/>
          <a:stretch>
            <a:fillRect/>
          </a:stretch>
        </p:blipFill>
        <p:spPr bwMode="auto">
          <a:xfrm>
            <a:off x="2057400" y="838200"/>
            <a:ext cx="212725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397623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914400" y="0"/>
            <a:ext cx="7239000" cy="685800"/>
          </a:xfrm>
        </p:spPr>
        <p:txBody>
          <a:bodyPr/>
          <a:lstStyle/>
          <a:p>
            <a:pPr eaLnBrk="1" hangingPunct="1"/>
            <a:r>
              <a:rPr lang="en-US" sz="3200" dirty="0">
                <a:latin typeface="Arial" charset="0"/>
                <a:ea typeface="ＭＳ Ｐゴシック" charset="0"/>
                <a:cs typeface="ＭＳ Ｐゴシック" charset="0"/>
              </a:rPr>
              <a:t>F</a:t>
            </a:r>
            <a:r>
              <a:rPr lang="en-US" sz="3200" dirty="0" smtClean="0">
                <a:latin typeface="Arial" charset="0"/>
                <a:ea typeface="ＭＳ Ｐゴシック" charset="0"/>
                <a:cs typeface="ＭＳ Ｐゴシック" charset="0"/>
              </a:rPr>
              <a:t>20 </a:t>
            </a:r>
            <a:r>
              <a:rPr lang="en-US" sz="3200" dirty="0">
                <a:latin typeface="Arial" charset="0"/>
                <a:ea typeface="ＭＳ Ｐゴシック" charset="0"/>
                <a:cs typeface="ＭＳ Ｐゴシック" charset="0"/>
              </a:rPr>
              <a:t>– Cortical Involvement</a:t>
            </a:r>
          </a:p>
        </p:txBody>
      </p:sp>
      <p:sp>
        <p:nvSpPr>
          <p:cNvPr id="53251" name="Text Box 3"/>
          <p:cNvSpPr txBox="1">
            <a:spLocks noChangeArrowheads="1"/>
          </p:cNvSpPr>
          <p:nvPr/>
        </p:nvSpPr>
        <p:spPr bwMode="auto">
          <a:xfrm>
            <a:off x="0" y="6400800"/>
            <a:ext cx="9144000" cy="517525"/>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a:t>Non-enhancing or enhancing tumor extending to the cortical mantle, or cortex is no longer distinguishable relative to subjacent tumor.</a:t>
            </a:r>
          </a:p>
        </p:txBody>
      </p:sp>
      <p:sp>
        <p:nvSpPr>
          <p:cNvPr id="53252" name="Text Box 4"/>
          <p:cNvSpPr txBox="1">
            <a:spLocks noChangeArrowheads="1"/>
          </p:cNvSpPr>
          <p:nvPr/>
        </p:nvSpPr>
        <p:spPr bwMode="auto">
          <a:xfrm>
            <a:off x="990600" y="5943600"/>
            <a:ext cx="882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(1)  No</a:t>
            </a:r>
          </a:p>
        </p:txBody>
      </p:sp>
      <p:sp>
        <p:nvSpPr>
          <p:cNvPr id="53253" name="Text Box 5"/>
          <p:cNvSpPr txBox="1">
            <a:spLocks noChangeArrowheads="1"/>
          </p:cNvSpPr>
          <p:nvPr/>
        </p:nvSpPr>
        <p:spPr bwMode="auto">
          <a:xfrm>
            <a:off x="6934200" y="5943600"/>
            <a:ext cx="920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Yes</a:t>
            </a:r>
          </a:p>
        </p:txBody>
      </p:sp>
      <p:pic>
        <p:nvPicPr>
          <p:cNvPr id="53254" name="Picture 14"/>
          <p:cNvPicPr>
            <a:picLocks noChangeAspect="1" noChangeArrowheads="1"/>
          </p:cNvPicPr>
          <p:nvPr/>
        </p:nvPicPr>
        <p:blipFill>
          <a:blip r:embed="rId3">
            <a:extLst>
              <a:ext uri="{28A0092B-C50C-407E-A947-70E740481C1C}">
                <a14:useLocalDpi xmlns:a14="http://schemas.microsoft.com/office/drawing/2010/main" val="0"/>
              </a:ext>
            </a:extLst>
          </a:blip>
          <a:srcRect l="15625" t="12500" r="18750" b="6250"/>
          <a:stretch>
            <a:fillRect/>
          </a:stretch>
        </p:blipFill>
        <p:spPr bwMode="auto">
          <a:xfrm>
            <a:off x="6629400" y="3276600"/>
            <a:ext cx="209232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5" name="Picture 15"/>
          <p:cNvPicPr>
            <a:picLocks noChangeAspect="1" noChangeArrowheads="1"/>
          </p:cNvPicPr>
          <p:nvPr/>
        </p:nvPicPr>
        <p:blipFill>
          <a:blip r:embed="rId4">
            <a:extLst>
              <a:ext uri="{28A0092B-C50C-407E-A947-70E740481C1C}">
                <a14:useLocalDpi xmlns:a14="http://schemas.microsoft.com/office/drawing/2010/main" val="0"/>
              </a:ext>
            </a:extLst>
          </a:blip>
          <a:srcRect l="18750" t="9375" r="18750" b="9375"/>
          <a:stretch>
            <a:fillRect/>
          </a:stretch>
        </p:blipFill>
        <p:spPr bwMode="auto">
          <a:xfrm>
            <a:off x="5105400" y="533400"/>
            <a:ext cx="210978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6" name="Picture 16"/>
          <p:cNvPicPr>
            <a:picLocks noChangeAspect="1" noChangeArrowheads="1"/>
          </p:cNvPicPr>
          <p:nvPr/>
        </p:nvPicPr>
        <p:blipFill>
          <a:blip r:embed="rId5">
            <a:extLst>
              <a:ext uri="{28A0092B-C50C-407E-A947-70E740481C1C}">
                <a14:useLocalDpi xmlns:a14="http://schemas.microsoft.com/office/drawing/2010/main" val="0"/>
              </a:ext>
            </a:extLst>
          </a:blip>
          <a:srcRect l="21875" t="25000" r="25000" b="3125"/>
          <a:stretch>
            <a:fillRect/>
          </a:stretch>
        </p:blipFill>
        <p:spPr bwMode="auto">
          <a:xfrm>
            <a:off x="609600" y="1524000"/>
            <a:ext cx="2195513"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7" name="Picture 17"/>
          <p:cNvPicPr>
            <a:picLocks noChangeAspect="1" noChangeArrowheads="1"/>
          </p:cNvPicPr>
          <p:nvPr/>
        </p:nvPicPr>
        <p:blipFill>
          <a:blip r:embed="rId6">
            <a:extLst>
              <a:ext uri="{28A0092B-C50C-407E-A947-70E740481C1C}">
                <a14:useLocalDpi xmlns:a14="http://schemas.microsoft.com/office/drawing/2010/main" val="0"/>
              </a:ext>
            </a:extLst>
          </a:blip>
          <a:srcRect l="17188" t="6250" r="17188" b="7813"/>
          <a:stretch>
            <a:fillRect/>
          </a:stretch>
        </p:blipFill>
        <p:spPr bwMode="auto">
          <a:xfrm>
            <a:off x="4191000" y="3352800"/>
            <a:ext cx="1862138"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23101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914400" y="0"/>
            <a:ext cx="7239000" cy="685800"/>
          </a:xfrm>
        </p:spPr>
        <p:txBody>
          <a:bodyPr/>
          <a:lstStyle/>
          <a:p>
            <a:pPr eaLnBrk="1" hangingPunct="1"/>
            <a:r>
              <a:rPr lang="en-US" sz="3200" dirty="0">
                <a:latin typeface="Arial" charset="0"/>
                <a:ea typeface="ＭＳ Ｐゴシック" charset="0"/>
                <a:cs typeface="ＭＳ Ｐゴシック" charset="0"/>
              </a:rPr>
              <a:t>F</a:t>
            </a:r>
            <a:r>
              <a:rPr lang="en-US" sz="3200" dirty="0" smtClean="0">
                <a:latin typeface="Arial" charset="0"/>
                <a:ea typeface="ＭＳ Ｐゴシック" charset="0"/>
                <a:cs typeface="ＭＳ Ｐゴシック" charset="0"/>
              </a:rPr>
              <a:t>21 </a:t>
            </a:r>
            <a:r>
              <a:rPr lang="en-US" sz="3200" dirty="0">
                <a:latin typeface="Arial" charset="0"/>
                <a:ea typeface="ＭＳ Ｐゴシック" charset="0"/>
                <a:cs typeface="ＭＳ Ｐゴシック" charset="0"/>
              </a:rPr>
              <a:t>– Deep White Matter Invasion</a:t>
            </a:r>
          </a:p>
        </p:txBody>
      </p:sp>
      <p:sp>
        <p:nvSpPr>
          <p:cNvPr id="55299" name="Text Box 3"/>
          <p:cNvSpPr txBox="1">
            <a:spLocks noChangeArrowheads="1"/>
          </p:cNvSpPr>
          <p:nvPr/>
        </p:nvSpPr>
        <p:spPr bwMode="auto">
          <a:xfrm>
            <a:off x="0" y="6400800"/>
            <a:ext cx="9144000" cy="304800"/>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a:t>Enhancing or nCET tumor extending into the internal capsule, corpus callosum or brainstem.</a:t>
            </a:r>
          </a:p>
        </p:txBody>
      </p:sp>
      <p:sp>
        <p:nvSpPr>
          <p:cNvPr id="55300" name="Text Box 4"/>
          <p:cNvSpPr txBox="1">
            <a:spLocks noChangeArrowheads="1"/>
          </p:cNvSpPr>
          <p:nvPr/>
        </p:nvSpPr>
        <p:spPr bwMode="auto">
          <a:xfrm>
            <a:off x="990600" y="5943600"/>
            <a:ext cx="882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(1)  No</a:t>
            </a:r>
          </a:p>
        </p:txBody>
      </p:sp>
      <p:sp>
        <p:nvSpPr>
          <p:cNvPr id="55301" name="Text Box 5"/>
          <p:cNvSpPr txBox="1">
            <a:spLocks noChangeArrowheads="1"/>
          </p:cNvSpPr>
          <p:nvPr/>
        </p:nvSpPr>
        <p:spPr bwMode="auto">
          <a:xfrm>
            <a:off x="7467600" y="3429000"/>
            <a:ext cx="12239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Brainstem</a:t>
            </a:r>
          </a:p>
        </p:txBody>
      </p:sp>
      <p:pic>
        <p:nvPicPr>
          <p:cNvPr id="55302" name="Picture 10"/>
          <p:cNvPicPr>
            <a:picLocks noChangeAspect="1" noChangeArrowheads="1"/>
          </p:cNvPicPr>
          <p:nvPr/>
        </p:nvPicPr>
        <p:blipFill>
          <a:blip r:embed="rId3">
            <a:extLst>
              <a:ext uri="{28A0092B-C50C-407E-A947-70E740481C1C}">
                <a14:useLocalDpi xmlns:a14="http://schemas.microsoft.com/office/drawing/2010/main" val="0"/>
              </a:ext>
            </a:extLst>
          </a:blip>
          <a:srcRect l="15625" t="12500" r="18750" b="9375"/>
          <a:stretch>
            <a:fillRect/>
          </a:stretch>
        </p:blipFill>
        <p:spPr bwMode="auto">
          <a:xfrm>
            <a:off x="457200" y="914400"/>
            <a:ext cx="2049463"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3" name="Picture 11"/>
          <p:cNvPicPr>
            <a:picLocks noChangeAspect="1" noChangeArrowheads="1"/>
          </p:cNvPicPr>
          <p:nvPr/>
        </p:nvPicPr>
        <p:blipFill>
          <a:blip r:embed="rId4">
            <a:extLst>
              <a:ext uri="{28A0092B-C50C-407E-A947-70E740481C1C}">
                <a14:useLocalDpi xmlns:a14="http://schemas.microsoft.com/office/drawing/2010/main" val="0"/>
              </a:ext>
            </a:extLst>
          </a:blip>
          <a:srcRect l="12500" t="6250" r="15625"/>
          <a:stretch>
            <a:fillRect/>
          </a:stretch>
        </p:blipFill>
        <p:spPr bwMode="auto">
          <a:xfrm>
            <a:off x="1600200" y="3276600"/>
            <a:ext cx="198596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4" name="Picture 13"/>
          <p:cNvPicPr>
            <a:picLocks noChangeAspect="1" noChangeArrowheads="1"/>
          </p:cNvPicPr>
          <p:nvPr/>
        </p:nvPicPr>
        <p:blipFill>
          <a:blip r:embed="rId5">
            <a:extLst>
              <a:ext uri="{28A0092B-C50C-407E-A947-70E740481C1C}">
                <a14:useLocalDpi xmlns:a14="http://schemas.microsoft.com/office/drawing/2010/main" val="0"/>
              </a:ext>
            </a:extLst>
          </a:blip>
          <a:srcRect l="12500" t="5000" r="14999" b="5000"/>
          <a:stretch>
            <a:fillRect/>
          </a:stretch>
        </p:blipFill>
        <p:spPr bwMode="auto">
          <a:xfrm>
            <a:off x="4360863" y="685800"/>
            <a:ext cx="22098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5" name="Picture 12"/>
          <p:cNvPicPr>
            <a:picLocks noChangeAspect="1" noChangeArrowheads="1"/>
          </p:cNvPicPr>
          <p:nvPr/>
        </p:nvPicPr>
        <p:blipFill>
          <a:blip r:embed="rId6">
            <a:extLst>
              <a:ext uri="{28A0092B-C50C-407E-A947-70E740481C1C}">
                <a14:useLocalDpi xmlns:a14="http://schemas.microsoft.com/office/drawing/2010/main" val="0"/>
              </a:ext>
            </a:extLst>
          </a:blip>
          <a:srcRect l="9375" t="3125" r="15625" b="6250"/>
          <a:stretch>
            <a:fillRect/>
          </a:stretch>
        </p:blipFill>
        <p:spPr bwMode="auto">
          <a:xfrm>
            <a:off x="6781800" y="762000"/>
            <a:ext cx="214471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6" name="Text Box 5"/>
          <p:cNvSpPr txBox="1">
            <a:spLocks noChangeArrowheads="1"/>
          </p:cNvSpPr>
          <p:nvPr/>
        </p:nvSpPr>
        <p:spPr bwMode="auto">
          <a:xfrm>
            <a:off x="5715000" y="6019800"/>
            <a:ext cx="1955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Corpus Callosum</a:t>
            </a:r>
          </a:p>
        </p:txBody>
      </p:sp>
      <p:pic>
        <p:nvPicPr>
          <p:cNvPr id="55307" name="Picture 18"/>
          <p:cNvPicPr>
            <a:picLocks noChangeAspect="1" noChangeArrowheads="1"/>
          </p:cNvPicPr>
          <p:nvPr/>
        </p:nvPicPr>
        <p:blipFill>
          <a:blip r:embed="rId7">
            <a:extLst>
              <a:ext uri="{28A0092B-C50C-407E-A947-70E740481C1C}">
                <a14:useLocalDpi xmlns:a14="http://schemas.microsoft.com/office/drawing/2010/main" val="0"/>
              </a:ext>
            </a:extLst>
          </a:blip>
          <a:srcRect l="15625" t="9375" r="12500" b="6250"/>
          <a:stretch>
            <a:fillRect/>
          </a:stretch>
        </p:blipFill>
        <p:spPr bwMode="auto">
          <a:xfrm>
            <a:off x="5486400" y="3657600"/>
            <a:ext cx="2078038"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8" name="Text Box 5"/>
          <p:cNvSpPr txBox="1">
            <a:spLocks noChangeArrowheads="1"/>
          </p:cNvSpPr>
          <p:nvPr/>
        </p:nvSpPr>
        <p:spPr bwMode="auto">
          <a:xfrm>
            <a:off x="4648200" y="3352800"/>
            <a:ext cx="1865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Internal Capsule</a:t>
            </a:r>
          </a:p>
        </p:txBody>
      </p:sp>
    </p:spTree>
    <p:extLst>
      <p:ext uri="{BB962C8B-B14F-4D97-AF65-F5344CB8AC3E}">
        <p14:creationId xmlns:p14="http://schemas.microsoft.com/office/powerpoint/2010/main" val="238195488"/>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914400" y="0"/>
            <a:ext cx="7239000" cy="685800"/>
          </a:xfrm>
        </p:spPr>
        <p:txBody>
          <a:bodyPr/>
          <a:lstStyle/>
          <a:p>
            <a:pPr eaLnBrk="1" hangingPunct="1"/>
            <a:r>
              <a:rPr lang="en-US" sz="3200" dirty="0">
                <a:latin typeface="Arial" charset="0"/>
                <a:ea typeface="ＭＳ Ｐゴシック" charset="0"/>
                <a:cs typeface="ＭＳ Ｐゴシック" charset="0"/>
              </a:rPr>
              <a:t>F</a:t>
            </a:r>
            <a:r>
              <a:rPr lang="en-US" sz="3200" dirty="0" smtClean="0">
                <a:latin typeface="Arial" charset="0"/>
                <a:ea typeface="ＭＳ Ｐゴシック" charset="0"/>
                <a:cs typeface="ＭＳ Ｐゴシック" charset="0"/>
              </a:rPr>
              <a:t>22 </a:t>
            </a:r>
            <a:r>
              <a:rPr lang="en-US" sz="3200" dirty="0">
                <a:latin typeface="Arial" charset="0"/>
                <a:ea typeface="ＭＳ Ｐゴシック" charset="0"/>
                <a:cs typeface="ＭＳ Ｐゴシック" charset="0"/>
              </a:rPr>
              <a:t>– </a:t>
            </a:r>
            <a:r>
              <a:rPr lang="en-US" sz="3200" dirty="0" err="1">
                <a:latin typeface="Arial" charset="0"/>
                <a:ea typeface="ＭＳ Ｐゴシック" charset="0"/>
                <a:cs typeface="ＭＳ Ｐゴシック" charset="0"/>
              </a:rPr>
              <a:t>nCET</a:t>
            </a:r>
            <a:r>
              <a:rPr lang="en-US" sz="3200" dirty="0">
                <a:latin typeface="Arial" charset="0"/>
                <a:ea typeface="ＭＳ Ｐゴシック" charset="0"/>
                <a:cs typeface="ＭＳ Ｐゴシック" charset="0"/>
              </a:rPr>
              <a:t> Crosses Midline</a:t>
            </a:r>
          </a:p>
        </p:txBody>
      </p:sp>
      <p:sp>
        <p:nvSpPr>
          <p:cNvPr id="57347" name="Text Box 3"/>
          <p:cNvSpPr txBox="1">
            <a:spLocks noChangeArrowheads="1"/>
          </p:cNvSpPr>
          <p:nvPr/>
        </p:nvSpPr>
        <p:spPr bwMode="auto">
          <a:xfrm>
            <a:off x="685800" y="6340475"/>
            <a:ext cx="8077200" cy="517525"/>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err="1"/>
              <a:t>nCET</a:t>
            </a:r>
            <a:r>
              <a:rPr lang="en-US" sz="1400" dirty="0"/>
              <a:t> crosses into contralateral hemisphere through white matter commissures (exclusive of herniated ipsilateral tissue).</a:t>
            </a:r>
          </a:p>
        </p:txBody>
      </p:sp>
      <p:sp>
        <p:nvSpPr>
          <p:cNvPr id="57348" name="Text Box 4"/>
          <p:cNvSpPr txBox="1">
            <a:spLocks noChangeArrowheads="1"/>
          </p:cNvSpPr>
          <p:nvPr/>
        </p:nvSpPr>
        <p:spPr bwMode="auto">
          <a:xfrm>
            <a:off x="1600200" y="5943600"/>
            <a:ext cx="882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No</a:t>
            </a:r>
          </a:p>
        </p:txBody>
      </p:sp>
      <p:sp>
        <p:nvSpPr>
          <p:cNvPr id="57349" name="Text Box 5"/>
          <p:cNvSpPr txBox="1">
            <a:spLocks noChangeArrowheads="1"/>
          </p:cNvSpPr>
          <p:nvPr/>
        </p:nvSpPr>
        <p:spPr bwMode="auto">
          <a:xfrm>
            <a:off x="6019800" y="5943600"/>
            <a:ext cx="920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Yes</a:t>
            </a:r>
          </a:p>
        </p:txBody>
      </p:sp>
      <p:pic>
        <p:nvPicPr>
          <p:cNvPr id="57350" name="Picture 10"/>
          <p:cNvPicPr>
            <a:picLocks noChangeAspect="1" noChangeArrowheads="1"/>
          </p:cNvPicPr>
          <p:nvPr/>
        </p:nvPicPr>
        <p:blipFill>
          <a:blip r:embed="rId3">
            <a:extLst>
              <a:ext uri="{28A0092B-C50C-407E-A947-70E740481C1C}">
                <a14:useLocalDpi xmlns:a14="http://schemas.microsoft.com/office/drawing/2010/main" val="0"/>
              </a:ext>
            </a:extLst>
          </a:blip>
          <a:srcRect l="12500" t="5000" r="14999" b="5000"/>
          <a:stretch>
            <a:fillRect/>
          </a:stretch>
        </p:blipFill>
        <p:spPr bwMode="auto">
          <a:xfrm>
            <a:off x="6402388" y="762000"/>
            <a:ext cx="2149475"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1" name="Picture 11"/>
          <p:cNvPicPr>
            <a:picLocks noChangeAspect="1" noChangeArrowheads="1"/>
          </p:cNvPicPr>
          <p:nvPr/>
        </p:nvPicPr>
        <p:blipFill>
          <a:blip r:embed="rId4">
            <a:extLst>
              <a:ext uri="{28A0092B-C50C-407E-A947-70E740481C1C}">
                <a14:useLocalDpi xmlns:a14="http://schemas.microsoft.com/office/drawing/2010/main" val="0"/>
              </a:ext>
            </a:extLst>
          </a:blip>
          <a:srcRect l="15625" t="12500" r="15625"/>
          <a:stretch>
            <a:fillRect/>
          </a:stretch>
        </p:blipFill>
        <p:spPr bwMode="auto">
          <a:xfrm>
            <a:off x="5410200" y="3352800"/>
            <a:ext cx="197485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2" name="Picture 12"/>
          <p:cNvPicPr>
            <a:picLocks noChangeAspect="1" noChangeArrowheads="1"/>
          </p:cNvPicPr>
          <p:nvPr/>
        </p:nvPicPr>
        <p:blipFill>
          <a:blip r:embed="rId5">
            <a:extLst>
              <a:ext uri="{28A0092B-C50C-407E-A947-70E740481C1C}">
                <a14:useLocalDpi xmlns:a14="http://schemas.microsoft.com/office/drawing/2010/main" val="0"/>
              </a:ext>
            </a:extLst>
          </a:blip>
          <a:srcRect l="12500" t="3125" r="12500" b="9375"/>
          <a:stretch>
            <a:fillRect/>
          </a:stretch>
        </p:blipFill>
        <p:spPr bwMode="auto">
          <a:xfrm>
            <a:off x="4191000" y="838200"/>
            <a:ext cx="2090738"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3" name="Picture 13"/>
          <p:cNvPicPr>
            <a:picLocks noChangeAspect="1" noChangeArrowheads="1"/>
          </p:cNvPicPr>
          <p:nvPr/>
        </p:nvPicPr>
        <p:blipFill>
          <a:blip r:embed="rId6">
            <a:extLst>
              <a:ext uri="{28A0092B-C50C-407E-A947-70E740481C1C}">
                <a14:useLocalDpi xmlns:a14="http://schemas.microsoft.com/office/drawing/2010/main" val="0"/>
              </a:ext>
            </a:extLst>
          </a:blip>
          <a:srcRect l="12500" t="6250" r="15625" b="3125"/>
          <a:stretch>
            <a:fillRect/>
          </a:stretch>
        </p:blipFill>
        <p:spPr bwMode="auto">
          <a:xfrm>
            <a:off x="381000" y="762000"/>
            <a:ext cx="217487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4" name="Picture 14"/>
          <p:cNvPicPr>
            <a:picLocks noChangeAspect="1" noChangeArrowheads="1"/>
          </p:cNvPicPr>
          <p:nvPr/>
        </p:nvPicPr>
        <p:blipFill>
          <a:blip r:embed="rId7">
            <a:extLst>
              <a:ext uri="{28A0092B-C50C-407E-A947-70E740481C1C}">
                <a14:useLocalDpi xmlns:a14="http://schemas.microsoft.com/office/drawing/2010/main" val="0"/>
              </a:ext>
            </a:extLst>
          </a:blip>
          <a:srcRect l="20313" t="9375" r="15625" b="9375"/>
          <a:stretch>
            <a:fillRect/>
          </a:stretch>
        </p:blipFill>
        <p:spPr bwMode="auto">
          <a:xfrm>
            <a:off x="1752600" y="2895600"/>
            <a:ext cx="228282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544135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0"/>
            <a:ext cx="7239000" cy="685800"/>
          </a:xfrm>
        </p:spPr>
        <p:txBody>
          <a:bodyPr/>
          <a:lstStyle/>
          <a:p>
            <a:pPr eaLnBrk="1" hangingPunct="1"/>
            <a:r>
              <a:rPr lang="en-US" sz="3200" dirty="0">
                <a:latin typeface="Arial" charset="0"/>
                <a:ea typeface="ＭＳ Ｐゴシック" charset="0"/>
                <a:cs typeface="ＭＳ Ｐゴシック" charset="0"/>
              </a:rPr>
              <a:t>F</a:t>
            </a:r>
            <a:r>
              <a:rPr lang="en-US" sz="3200" dirty="0" smtClean="0">
                <a:latin typeface="Arial" charset="0"/>
                <a:ea typeface="ＭＳ Ｐゴシック" charset="0"/>
                <a:cs typeface="ＭＳ Ｐゴシック" charset="0"/>
              </a:rPr>
              <a:t>23 </a:t>
            </a:r>
            <a:r>
              <a:rPr lang="en-US" sz="3200" dirty="0">
                <a:latin typeface="Arial" charset="0"/>
                <a:ea typeface="ＭＳ Ｐゴシック" charset="0"/>
                <a:cs typeface="ＭＳ Ｐゴシック" charset="0"/>
              </a:rPr>
              <a:t>– CET Crosses Midline</a:t>
            </a:r>
          </a:p>
        </p:txBody>
      </p:sp>
      <p:sp>
        <p:nvSpPr>
          <p:cNvPr id="59395" name="Text Box 3"/>
          <p:cNvSpPr txBox="1">
            <a:spLocks noChangeArrowheads="1"/>
          </p:cNvSpPr>
          <p:nvPr/>
        </p:nvSpPr>
        <p:spPr bwMode="auto">
          <a:xfrm>
            <a:off x="685800" y="6340475"/>
            <a:ext cx="8077200" cy="517525"/>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Enhancing tissue crosses into contralateral hemisphere through white matter </a:t>
            </a:r>
            <a:r>
              <a:rPr lang="en-US" sz="1400" dirty="0" err="1"/>
              <a:t>commisures</a:t>
            </a:r>
            <a:r>
              <a:rPr lang="en-US" sz="1400" dirty="0"/>
              <a:t> (exclusive of herniated ipsilateral tissue).</a:t>
            </a:r>
          </a:p>
        </p:txBody>
      </p:sp>
      <p:sp>
        <p:nvSpPr>
          <p:cNvPr id="59396" name="Text Box 4"/>
          <p:cNvSpPr txBox="1">
            <a:spLocks noChangeArrowheads="1"/>
          </p:cNvSpPr>
          <p:nvPr/>
        </p:nvSpPr>
        <p:spPr bwMode="auto">
          <a:xfrm>
            <a:off x="1981200" y="5867400"/>
            <a:ext cx="882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No</a:t>
            </a:r>
          </a:p>
        </p:txBody>
      </p:sp>
      <p:sp>
        <p:nvSpPr>
          <p:cNvPr id="59397" name="Text Box 5"/>
          <p:cNvSpPr txBox="1">
            <a:spLocks noChangeArrowheads="1"/>
          </p:cNvSpPr>
          <p:nvPr/>
        </p:nvSpPr>
        <p:spPr bwMode="auto">
          <a:xfrm>
            <a:off x="6019800" y="5943600"/>
            <a:ext cx="920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(3) Yes</a:t>
            </a:r>
          </a:p>
        </p:txBody>
      </p:sp>
      <p:pic>
        <p:nvPicPr>
          <p:cNvPr id="59398" name="Picture 11"/>
          <p:cNvPicPr>
            <a:picLocks noChangeAspect="1" noChangeArrowheads="1"/>
          </p:cNvPicPr>
          <p:nvPr/>
        </p:nvPicPr>
        <p:blipFill>
          <a:blip r:embed="rId3">
            <a:extLst>
              <a:ext uri="{28A0092B-C50C-407E-A947-70E740481C1C}">
                <a14:useLocalDpi xmlns:a14="http://schemas.microsoft.com/office/drawing/2010/main" val="0"/>
              </a:ext>
            </a:extLst>
          </a:blip>
          <a:srcRect l="18750" t="9375" r="18750" b="3125"/>
          <a:stretch>
            <a:fillRect/>
          </a:stretch>
        </p:blipFill>
        <p:spPr bwMode="auto">
          <a:xfrm>
            <a:off x="6934200" y="3276600"/>
            <a:ext cx="185102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9" name="Picture 12"/>
          <p:cNvPicPr>
            <a:picLocks noChangeAspect="1" noChangeArrowheads="1"/>
          </p:cNvPicPr>
          <p:nvPr/>
        </p:nvPicPr>
        <p:blipFill>
          <a:blip r:embed="rId4">
            <a:extLst>
              <a:ext uri="{28A0092B-C50C-407E-A947-70E740481C1C}">
                <a14:useLocalDpi xmlns:a14="http://schemas.microsoft.com/office/drawing/2010/main" val="0"/>
              </a:ext>
            </a:extLst>
          </a:blip>
          <a:srcRect l="18750" t="9375" r="15625" b="3125"/>
          <a:stretch>
            <a:fillRect/>
          </a:stretch>
        </p:blipFill>
        <p:spPr bwMode="auto">
          <a:xfrm>
            <a:off x="6934200" y="762000"/>
            <a:ext cx="18288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0" name="Picture 13"/>
          <p:cNvPicPr>
            <a:picLocks noChangeAspect="1" noChangeArrowheads="1"/>
          </p:cNvPicPr>
          <p:nvPr/>
        </p:nvPicPr>
        <p:blipFill>
          <a:blip r:embed="rId5">
            <a:extLst>
              <a:ext uri="{28A0092B-C50C-407E-A947-70E740481C1C}">
                <a14:useLocalDpi xmlns:a14="http://schemas.microsoft.com/office/drawing/2010/main" val="0"/>
              </a:ext>
            </a:extLst>
          </a:blip>
          <a:srcRect l="15625" t="3125" r="12500" b="3125"/>
          <a:stretch>
            <a:fillRect/>
          </a:stretch>
        </p:blipFill>
        <p:spPr bwMode="auto">
          <a:xfrm>
            <a:off x="4987925" y="3276600"/>
            <a:ext cx="1870075"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1" name="Picture 14"/>
          <p:cNvPicPr>
            <a:picLocks noChangeAspect="1" noChangeArrowheads="1"/>
          </p:cNvPicPr>
          <p:nvPr/>
        </p:nvPicPr>
        <p:blipFill>
          <a:blip r:embed="rId6">
            <a:extLst>
              <a:ext uri="{28A0092B-C50C-407E-A947-70E740481C1C}">
                <a14:useLocalDpi xmlns:a14="http://schemas.microsoft.com/office/drawing/2010/main" val="0"/>
              </a:ext>
            </a:extLst>
          </a:blip>
          <a:srcRect l="15625" t="3125" r="15625" b="6250"/>
          <a:stretch>
            <a:fillRect/>
          </a:stretch>
        </p:blipFill>
        <p:spPr bwMode="auto">
          <a:xfrm>
            <a:off x="4953000" y="914400"/>
            <a:ext cx="16764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2" name="Picture 15"/>
          <p:cNvPicPr>
            <a:picLocks noChangeAspect="1" noChangeArrowheads="1"/>
          </p:cNvPicPr>
          <p:nvPr/>
        </p:nvPicPr>
        <p:blipFill>
          <a:blip r:embed="rId7">
            <a:extLst>
              <a:ext uri="{28A0092B-C50C-407E-A947-70E740481C1C}">
                <a14:useLocalDpi xmlns:a14="http://schemas.microsoft.com/office/drawing/2010/main" val="0"/>
              </a:ext>
            </a:extLst>
          </a:blip>
          <a:srcRect l="15625" t="6250" r="15625" b="9375"/>
          <a:stretch>
            <a:fillRect/>
          </a:stretch>
        </p:blipFill>
        <p:spPr bwMode="auto">
          <a:xfrm>
            <a:off x="457200" y="838200"/>
            <a:ext cx="192405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3" name="Picture 16"/>
          <p:cNvPicPr>
            <a:picLocks noChangeAspect="1" noChangeArrowheads="1"/>
          </p:cNvPicPr>
          <p:nvPr/>
        </p:nvPicPr>
        <p:blipFill>
          <a:blip r:embed="rId8">
            <a:extLst>
              <a:ext uri="{28A0092B-C50C-407E-A947-70E740481C1C}">
                <a14:useLocalDpi xmlns:a14="http://schemas.microsoft.com/office/drawing/2010/main" val="0"/>
              </a:ext>
            </a:extLst>
          </a:blip>
          <a:srcRect l="12500" t="9375" r="15625" b="6250"/>
          <a:stretch>
            <a:fillRect/>
          </a:stretch>
        </p:blipFill>
        <p:spPr bwMode="auto">
          <a:xfrm>
            <a:off x="457200" y="3276600"/>
            <a:ext cx="194786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4" name="Picture 17"/>
          <p:cNvPicPr>
            <a:picLocks noChangeAspect="1" noChangeArrowheads="1"/>
          </p:cNvPicPr>
          <p:nvPr/>
        </p:nvPicPr>
        <p:blipFill>
          <a:blip r:embed="rId9">
            <a:extLst>
              <a:ext uri="{28A0092B-C50C-407E-A947-70E740481C1C}">
                <a14:useLocalDpi xmlns:a14="http://schemas.microsoft.com/office/drawing/2010/main" val="0"/>
              </a:ext>
            </a:extLst>
          </a:blip>
          <a:srcRect l="23438" t="20313" r="20313" b="7813"/>
          <a:stretch>
            <a:fillRect/>
          </a:stretch>
        </p:blipFill>
        <p:spPr bwMode="auto">
          <a:xfrm>
            <a:off x="2667000" y="3352800"/>
            <a:ext cx="172878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5" name="Picture 18"/>
          <p:cNvPicPr>
            <a:picLocks noChangeAspect="1" noChangeArrowheads="1"/>
          </p:cNvPicPr>
          <p:nvPr/>
        </p:nvPicPr>
        <p:blipFill>
          <a:blip r:embed="rId10">
            <a:extLst>
              <a:ext uri="{28A0092B-C50C-407E-A947-70E740481C1C}">
                <a14:useLocalDpi xmlns:a14="http://schemas.microsoft.com/office/drawing/2010/main" val="0"/>
              </a:ext>
            </a:extLst>
          </a:blip>
          <a:srcRect l="15625" t="9375" r="12500" b="6250"/>
          <a:stretch>
            <a:fillRect/>
          </a:stretch>
        </p:blipFill>
        <p:spPr bwMode="auto">
          <a:xfrm>
            <a:off x="2514600" y="914400"/>
            <a:ext cx="194786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772800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914400" y="0"/>
            <a:ext cx="7239000" cy="685800"/>
          </a:xfrm>
        </p:spPr>
        <p:txBody>
          <a:bodyPr/>
          <a:lstStyle/>
          <a:p>
            <a:pPr eaLnBrk="1" hangingPunct="1"/>
            <a:r>
              <a:rPr lang="en-US" sz="3200" dirty="0">
                <a:latin typeface="Arial" charset="0"/>
                <a:ea typeface="ＭＳ Ｐゴシック" charset="0"/>
                <a:cs typeface="ＭＳ Ｐゴシック" charset="0"/>
              </a:rPr>
              <a:t>F</a:t>
            </a:r>
            <a:r>
              <a:rPr lang="en-US" sz="3200" dirty="0" smtClean="0">
                <a:latin typeface="Arial" charset="0"/>
                <a:ea typeface="ＭＳ Ｐゴシック" charset="0"/>
                <a:cs typeface="ＭＳ Ｐゴシック" charset="0"/>
              </a:rPr>
              <a:t>24 </a:t>
            </a:r>
            <a:r>
              <a:rPr lang="en-US" sz="3200" dirty="0">
                <a:latin typeface="Arial" charset="0"/>
                <a:ea typeface="ＭＳ Ｐゴシック" charset="0"/>
                <a:cs typeface="ＭＳ Ｐゴシック" charset="0"/>
              </a:rPr>
              <a:t>– Satellites</a:t>
            </a:r>
          </a:p>
        </p:txBody>
      </p:sp>
      <p:sp>
        <p:nvSpPr>
          <p:cNvPr id="61443" name="Text Box 3"/>
          <p:cNvSpPr txBox="1">
            <a:spLocks noChangeArrowheads="1"/>
          </p:cNvSpPr>
          <p:nvPr/>
        </p:nvSpPr>
        <p:spPr bwMode="auto">
          <a:xfrm>
            <a:off x="685800" y="6340475"/>
            <a:ext cx="8077200" cy="517525"/>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a:t>A satellite lesion is an area of enhancement within the region of signal abnormality surrounding the dominant lesion but not contiguous in any part with the major tumor mass.</a:t>
            </a:r>
          </a:p>
        </p:txBody>
      </p:sp>
      <p:sp>
        <p:nvSpPr>
          <p:cNvPr id="61444" name="Text Box 5"/>
          <p:cNvSpPr txBox="1">
            <a:spLocks noChangeArrowheads="1"/>
          </p:cNvSpPr>
          <p:nvPr/>
        </p:nvSpPr>
        <p:spPr bwMode="auto">
          <a:xfrm>
            <a:off x="3810000" y="5867400"/>
            <a:ext cx="920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Yes</a:t>
            </a:r>
          </a:p>
        </p:txBody>
      </p:sp>
      <p:pic>
        <p:nvPicPr>
          <p:cNvPr id="61445" name="Picture 14"/>
          <p:cNvPicPr>
            <a:picLocks noChangeAspect="1" noChangeArrowheads="1"/>
          </p:cNvPicPr>
          <p:nvPr/>
        </p:nvPicPr>
        <p:blipFill>
          <a:blip r:embed="rId3">
            <a:extLst>
              <a:ext uri="{28A0092B-C50C-407E-A947-70E740481C1C}">
                <a14:useLocalDpi xmlns:a14="http://schemas.microsoft.com/office/drawing/2010/main" val="0"/>
              </a:ext>
            </a:extLst>
          </a:blip>
          <a:srcRect l="15625" t="12500" r="12500" b="6250"/>
          <a:stretch>
            <a:fillRect/>
          </a:stretch>
        </p:blipFill>
        <p:spPr bwMode="auto">
          <a:xfrm>
            <a:off x="4419600" y="990600"/>
            <a:ext cx="2157413"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6" name="Picture 15"/>
          <p:cNvPicPr>
            <a:picLocks noChangeAspect="1" noChangeArrowheads="1"/>
          </p:cNvPicPr>
          <p:nvPr/>
        </p:nvPicPr>
        <p:blipFill>
          <a:blip r:embed="rId4">
            <a:extLst>
              <a:ext uri="{28A0092B-C50C-407E-A947-70E740481C1C}">
                <a14:useLocalDpi xmlns:a14="http://schemas.microsoft.com/office/drawing/2010/main" val="0"/>
              </a:ext>
            </a:extLst>
          </a:blip>
          <a:srcRect l="15625" t="12500" r="12500" b="9375"/>
          <a:stretch>
            <a:fillRect/>
          </a:stretch>
        </p:blipFill>
        <p:spPr bwMode="auto">
          <a:xfrm>
            <a:off x="6970713" y="1066800"/>
            <a:ext cx="2173287"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7" name="Picture 16"/>
          <p:cNvPicPr>
            <a:picLocks noChangeAspect="1" noChangeArrowheads="1"/>
          </p:cNvPicPr>
          <p:nvPr/>
        </p:nvPicPr>
        <p:blipFill>
          <a:blip r:embed="rId5">
            <a:extLst>
              <a:ext uri="{28A0092B-C50C-407E-A947-70E740481C1C}">
                <a14:useLocalDpi xmlns:a14="http://schemas.microsoft.com/office/drawing/2010/main" val="0"/>
              </a:ext>
            </a:extLst>
          </a:blip>
          <a:srcRect l="12500" t="9375" r="12500" b="9375"/>
          <a:stretch>
            <a:fillRect/>
          </a:stretch>
        </p:blipFill>
        <p:spPr bwMode="auto">
          <a:xfrm>
            <a:off x="5386388" y="3505200"/>
            <a:ext cx="2181225"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8" name="Picture 17"/>
          <p:cNvPicPr>
            <a:picLocks noChangeAspect="1" noChangeArrowheads="1"/>
          </p:cNvPicPr>
          <p:nvPr/>
        </p:nvPicPr>
        <p:blipFill>
          <a:blip r:embed="rId6">
            <a:extLst>
              <a:ext uri="{28A0092B-C50C-407E-A947-70E740481C1C}">
                <a14:useLocalDpi xmlns:a14="http://schemas.microsoft.com/office/drawing/2010/main" val="0"/>
              </a:ext>
            </a:extLst>
          </a:blip>
          <a:srcRect l="23438" t="20313" r="20313" b="7813"/>
          <a:stretch>
            <a:fillRect/>
          </a:stretch>
        </p:blipFill>
        <p:spPr bwMode="auto">
          <a:xfrm>
            <a:off x="1447800" y="838200"/>
            <a:ext cx="184785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9" name="Picture 18"/>
          <p:cNvPicPr>
            <a:picLocks noChangeAspect="1" noChangeArrowheads="1"/>
          </p:cNvPicPr>
          <p:nvPr/>
        </p:nvPicPr>
        <p:blipFill>
          <a:blip r:embed="rId7">
            <a:extLst>
              <a:ext uri="{28A0092B-C50C-407E-A947-70E740481C1C}">
                <a14:useLocalDpi xmlns:a14="http://schemas.microsoft.com/office/drawing/2010/main" val="0"/>
              </a:ext>
            </a:extLst>
          </a:blip>
          <a:srcRect l="15625" t="9375" r="12500" b="6250"/>
          <a:stretch>
            <a:fillRect/>
          </a:stretch>
        </p:blipFill>
        <p:spPr bwMode="auto">
          <a:xfrm>
            <a:off x="1295400" y="3429000"/>
            <a:ext cx="2078038"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696283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914400" y="0"/>
            <a:ext cx="7239000" cy="685800"/>
          </a:xfrm>
        </p:spPr>
        <p:txBody>
          <a:bodyPr/>
          <a:lstStyle/>
          <a:p>
            <a:pPr eaLnBrk="1" hangingPunct="1"/>
            <a:r>
              <a:rPr lang="en-US" sz="3200" dirty="0">
                <a:latin typeface="Arial" charset="0"/>
                <a:ea typeface="ＭＳ Ｐゴシック" charset="0"/>
                <a:cs typeface="ＭＳ Ｐゴシック" charset="0"/>
              </a:rPr>
              <a:t>F</a:t>
            </a:r>
            <a:r>
              <a:rPr lang="en-US" sz="3200" dirty="0" smtClean="0">
                <a:latin typeface="Arial" charset="0"/>
                <a:ea typeface="ＭＳ Ｐゴシック" charset="0"/>
                <a:cs typeface="ＭＳ Ｐゴシック" charset="0"/>
              </a:rPr>
              <a:t>25 </a:t>
            </a:r>
            <a:r>
              <a:rPr lang="en-US" sz="3200" dirty="0">
                <a:latin typeface="Arial" charset="0"/>
                <a:ea typeface="ＭＳ Ｐゴシック" charset="0"/>
                <a:cs typeface="ＭＳ Ｐゴシック" charset="0"/>
              </a:rPr>
              <a:t>– </a:t>
            </a:r>
            <a:r>
              <a:rPr lang="en-US" sz="3200" dirty="0" err="1">
                <a:latin typeface="Arial" charset="0"/>
                <a:ea typeface="ＭＳ Ｐゴシック" charset="0"/>
                <a:cs typeface="ＭＳ Ｐゴシック" charset="0"/>
              </a:rPr>
              <a:t>Calvarial</a:t>
            </a:r>
            <a:r>
              <a:rPr lang="en-US" sz="3200" dirty="0">
                <a:latin typeface="Arial" charset="0"/>
                <a:ea typeface="ＭＳ Ｐゴシック" charset="0"/>
                <a:cs typeface="ＭＳ Ｐゴシック" charset="0"/>
              </a:rPr>
              <a:t> Remodeling</a:t>
            </a:r>
          </a:p>
        </p:txBody>
      </p:sp>
      <p:sp>
        <p:nvSpPr>
          <p:cNvPr id="63491" name="Text Box 3"/>
          <p:cNvSpPr txBox="1">
            <a:spLocks noChangeArrowheads="1"/>
          </p:cNvSpPr>
          <p:nvPr/>
        </p:nvSpPr>
        <p:spPr bwMode="auto">
          <a:xfrm>
            <a:off x="609600" y="6400800"/>
            <a:ext cx="8077200" cy="304800"/>
          </a:xfrm>
          <a:prstGeom prst="rect">
            <a:avLst/>
          </a:prstGeom>
          <a:solidFill>
            <a:srgbClr val="333399"/>
          </a:solidFill>
          <a:ln>
            <a:noFill/>
          </a:ln>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a:t>Erosion of inner table of skull (possibly a secondary sign of slow growth)</a:t>
            </a:r>
          </a:p>
        </p:txBody>
      </p:sp>
      <p:sp>
        <p:nvSpPr>
          <p:cNvPr id="63492" name="Text Box 4"/>
          <p:cNvSpPr txBox="1">
            <a:spLocks noChangeArrowheads="1"/>
          </p:cNvSpPr>
          <p:nvPr/>
        </p:nvSpPr>
        <p:spPr bwMode="auto">
          <a:xfrm>
            <a:off x="3810000" y="5867400"/>
            <a:ext cx="1047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(2) Yes?</a:t>
            </a:r>
          </a:p>
        </p:txBody>
      </p:sp>
      <p:pic>
        <p:nvPicPr>
          <p:cNvPr id="63493" name="Picture 10"/>
          <p:cNvPicPr>
            <a:picLocks noChangeAspect="1" noChangeArrowheads="1"/>
          </p:cNvPicPr>
          <p:nvPr/>
        </p:nvPicPr>
        <p:blipFill>
          <a:blip r:embed="rId3">
            <a:extLst>
              <a:ext uri="{28A0092B-C50C-407E-A947-70E740481C1C}">
                <a14:useLocalDpi xmlns:a14="http://schemas.microsoft.com/office/drawing/2010/main" val="0"/>
              </a:ext>
            </a:extLst>
          </a:blip>
          <a:srcRect l="12727" t="1819" r="12727" b="1819"/>
          <a:stretch>
            <a:fillRect/>
          </a:stretch>
        </p:blipFill>
        <p:spPr bwMode="auto">
          <a:xfrm>
            <a:off x="1066800" y="1295400"/>
            <a:ext cx="31242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Picture 11"/>
          <p:cNvPicPr>
            <a:picLocks noChangeAspect="1" noChangeArrowheads="1"/>
          </p:cNvPicPr>
          <p:nvPr/>
        </p:nvPicPr>
        <p:blipFill>
          <a:blip r:embed="rId4">
            <a:extLst>
              <a:ext uri="{28A0092B-C50C-407E-A947-70E740481C1C}">
                <a14:useLocalDpi xmlns:a14="http://schemas.microsoft.com/office/drawing/2010/main" val="0"/>
              </a:ext>
            </a:extLst>
          </a:blip>
          <a:srcRect l="20313" t="9375" r="15625" b="6250"/>
          <a:stretch>
            <a:fillRect/>
          </a:stretch>
        </p:blipFill>
        <p:spPr bwMode="auto">
          <a:xfrm>
            <a:off x="4876800" y="1371600"/>
            <a:ext cx="2951163"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2528122"/>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292"/>
            <a:ext cx="8229600" cy="1143000"/>
          </a:xfrm>
        </p:spPr>
        <p:txBody>
          <a:bodyPr>
            <a:noAutofit/>
          </a:bodyPr>
          <a:lstStyle/>
          <a:p>
            <a:r>
              <a:rPr lang="en-US" sz="4000" dirty="0" smtClean="0">
                <a:latin typeface="Arial" charset="0"/>
                <a:ea typeface="ＭＳ Ｐゴシック" charset="0"/>
                <a:cs typeface="ＭＳ Ｐゴシック" charset="0"/>
              </a:rPr>
              <a:t>Cross-sectional Diameter Measure </a:t>
            </a:r>
            <a:r>
              <a:rPr lang="en-US" sz="4000" dirty="0">
                <a:latin typeface="Arial" charset="0"/>
                <a:ea typeface="ＭＳ Ｐゴシック" charset="0"/>
                <a:cs typeface="ＭＳ Ｐゴシック" charset="0"/>
              </a:rPr>
              <a:t>U</a:t>
            </a:r>
            <a:r>
              <a:rPr lang="en-US" sz="4000" dirty="0" smtClean="0">
                <a:latin typeface="Arial" charset="0"/>
                <a:ea typeface="ＭＳ Ｐゴシック" charset="0"/>
                <a:cs typeface="ＭＳ Ｐゴシック" charset="0"/>
              </a:rPr>
              <a:t>sed to Estimate </a:t>
            </a:r>
            <a:r>
              <a:rPr lang="en-US" sz="4000" dirty="0">
                <a:latin typeface="Arial" charset="0"/>
                <a:ea typeface="ＭＳ Ｐゴシック" charset="0"/>
                <a:cs typeface="ＭＳ Ｐゴシック" charset="0"/>
              </a:rPr>
              <a:t>S</a:t>
            </a:r>
            <a:r>
              <a:rPr lang="en-US" sz="4000" dirty="0" smtClean="0">
                <a:latin typeface="Arial" charset="0"/>
                <a:ea typeface="ＭＳ Ｐゴシック" charset="0"/>
                <a:cs typeface="ＭＳ Ｐゴシック" charset="0"/>
              </a:rPr>
              <a:t>ize.</a:t>
            </a:r>
            <a:endParaRPr lang="en-US" sz="4000" dirty="0">
              <a:latin typeface="Arial" charset="0"/>
              <a:ea typeface="ＭＳ Ｐゴシック" charset="0"/>
              <a:cs typeface="ＭＳ Ｐゴシック" charset="0"/>
            </a:endParaRPr>
          </a:p>
        </p:txBody>
      </p:sp>
      <p:sp>
        <p:nvSpPr>
          <p:cNvPr id="3" name="Content Placeholder 2"/>
          <p:cNvSpPr>
            <a:spLocks noGrp="1"/>
          </p:cNvSpPr>
          <p:nvPr>
            <p:ph idx="1"/>
          </p:nvPr>
        </p:nvSpPr>
        <p:spPr>
          <a:xfrm>
            <a:off x="381000" y="1371600"/>
            <a:ext cx="4419600" cy="5257800"/>
          </a:xfrm>
        </p:spPr>
        <p:txBody>
          <a:bodyPr>
            <a:normAutofit/>
          </a:bodyPr>
          <a:lstStyle/>
          <a:p>
            <a:pPr>
              <a:lnSpc>
                <a:spcPct val="80000"/>
              </a:lnSpc>
            </a:pPr>
            <a:r>
              <a:rPr lang="en-US" sz="2500" dirty="0" smtClean="0">
                <a:latin typeface="Arial" charset="0"/>
                <a:ea typeface="ＭＳ Ｐゴシック" charset="0"/>
                <a:cs typeface="ＭＳ Ｐゴシック" charset="0"/>
              </a:rPr>
              <a:t>A </a:t>
            </a:r>
            <a:r>
              <a:rPr lang="en-US" sz="2500" i="1" dirty="0" smtClean="0">
                <a:latin typeface="Arial" charset="0"/>
                <a:ea typeface="ＭＳ Ｐゴシック" charset="0"/>
                <a:cs typeface="ＭＳ Ｐゴシック" charset="0"/>
              </a:rPr>
              <a:t>markup </a:t>
            </a:r>
            <a:r>
              <a:rPr lang="en-US" sz="2500" dirty="0">
                <a:latin typeface="Arial" charset="0"/>
                <a:ea typeface="ＭＳ Ｐゴシック" charset="0"/>
                <a:cs typeface="ＭＳ Ｐゴシック" charset="0"/>
              </a:rPr>
              <a:t>should consist of a single irregular polygon which circumscribes the perimeter of the FLAIR abnormality on a single axial image that demonstrates the largest cross sectional area.</a:t>
            </a:r>
          </a:p>
          <a:p>
            <a:pPr>
              <a:lnSpc>
                <a:spcPct val="80000"/>
              </a:lnSpc>
            </a:pPr>
            <a:r>
              <a:rPr lang="en-US" sz="2500" dirty="0">
                <a:latin typeface="Arial" charset="0"/>
                <a:ea typeface="ＭＳ Ｐゴシック" charset="0"/>
                <a:cs typeface="ＭＳ Ｐゴシック" charset="0"/>
              </a:rPr>
              <a:t>The measurements (f29 &amp; f30) should consist of the longest diameter and it</a:t>
            </a:r>
            <a:r>
              <a:rPr lang="ja-JP" altLang="en-US" sz="2500" dirty="0">
                <a:latin typeface="Arial" charset="0"/>
                <a:ea typeface="ＭＳ Ｐゴシック" charset="0"/>
                <a:cs typeface="ＭＳ Ｐゴシック" charset="0"/>
              </a:rPr>
              <a:t>’</a:t>
            </a:r>
            <a:r>
              <a:rPr lang="en-US" sz="2500" dirty="0">
                <a:latin typeface="Arial" charset="0"/>
                <a:ea typeface="ＭＳ Ｐゴシック" charset="0"/>
                <a:cs typeface="ＭＳ Ｐゴシック" charset="0"/>
              </a:rPr>
              <a:t>s perpendicular.</a:t>
            </a:r>
          </a:p>
          <a:p>
            <a:pPr>
              <a:lnSpc>
                <a:spcPct val="80000"/>
              </a:lnSpc>
            </a:pPr>
            <a:r>
              <a:rPr lang="en-US" sz="2500" dirty="0">
                <a:latin typeface="Arial" charset="0"/>
                <a:ea typeface="ＭＳ Ｐゴシック" charset="0"/>
                <a:cs typeface="ＭＳ Ｐゴシック" charset="0"/>
              </a:rPr>
              <a:t>There is a single markup to correspond with each set of annotations.</a:t>
            </a:r>
          </a:p>
        </p:txBody>
      </p:sp>
      <p:pic>
        <p:nvPicPr>
          <p:cNvPr id="18436" name="Picture 23"/>
          <p:cNvPicPr>
            <a:picLocks noChangeAspect="1" noChangeArrowheads="1"/>
          </p:cNvPicPr>
          <p:nvPr/>
        </p:nvPicPr>
        <p:blipFill>
          <a:blip r:embed="rId2">
            <a:extLst>
              <a:ext uri="{28A0092B-C50C-407E-A947-70E740481C1C}">
                <a14:useLocalDpi xmlns:a14="http://schemas.microsoft.com/office/drawing/2010/main" val="0"/>
              </a:ext>
            </a:extLst>
          </a:blip>
          <a:srcRect l="15625" t="12500" r="20313" b="7813"/>
          <a:stretch>
            <a:fillRect/>
          </a:stretch>
        </p:blipFill>
        <p:spPr bwMode="auto">
          <a:xfrm>
            <a:off x="5105400" y="1752600"/>
            <a:ext cx="32543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Freeform 4"/>
          <p:cNvSpPr>
            <a:spLocks noChangeArrowheads="1"/>
          </p:cNvSpPr>
          <p:nvPr/>
        </p:nvSpPr>
        <p:spPr bwMode="auto">
          <a:xfrm>
            <a:off x="5302250" y="2478088"/>
            <a:ext cx="1109663" cy="2200275"/>
          </a:xfrm>
          <a:custGeom>
            <a:avLst/>
            <a:gdLst>
              <a:gd name="T0" fmla="*/ 707256 w 1109927"/>
              <a:gd name="T1" fmla="*/ 41298 h 2200824"/>
              <a:gd name="T2" fmla="*/ 955054 w 1109927"/>
              <a:gd name="T3" fmla="*/ 278760 h 2200824"/>
              <a:gd name="T4" fmla="*/ 1089277 w 1109927"/>
              <a:gd name="T5" fmla="*/ 505897 h 2200824"/>
              <a:gd name="T6" fmla="*/ 1078952 w 1109927"/>
              <a:gd name="T7" fmla="*/ 702061 h 2200824"/>
              <a:gd name="T8" fmla="*/ 924079 w 1109927"/>
              <a:gd name="T9" fmla="*/ 918874 h 2200824"/>
              <a:gd name="T10" fmla="*/ 820830 w 1109927"/>
              <a:gd name="T11" fmla="*/ 1290554 h 2200824"/>
              <a:gd name="T12" fmla="*/ 820830 w 1109927"/>
              <a:gd name="T13" fmla="*/ 1724179 h 2200824"/>
              <a:gd name="T14" fmla="*/ 789855 w 1109927"/>
              <a:gd name="T15" fmla="*/ 2054561 h 2200824"/>
              <a:gd name="T16" fmla="*/ 696931 w 1109927"/>
              <a:gd name="T17" fmla="*/ 2188779 h 2200824"/>
              <a:gd name="T18" fmla="*/ 438808 w 1109927"/>
              <a:gd name="T19" fmla="*/ 2126832 h 2200824"/>
              <a:gd name="T20" fmla="*/ 191010 w 1109927"/>
              <a:gd name="T21" fmla="*/ 2085534 h 2200824"/>
              <a:gd name="T22" fmla="*/ 56786 w 1109927"/>
              <a:gd name="T23" fmla="*/ 1755153 h 2200824"/>
              <a:gd name="T24" fmla="*/ 5162 w 1109927"/>
              <a:gd name="T25" fmla="*/ 1569313 h 2200824"/>
              <a:gd name="T26" fmla="*/ 25811 w 1109927"/>
              <a:gd name="T27" fmla="*/ 1300878 h 2200824"/>
              <a:gd name="T28" fmla="*/ 56786 w 1109927"/>
              <a:gd name="T29" fmla="*/ 908550 h 2200824"/>
              <a:gd name="T30" fmla="*/ 201335 w 1109927"/>
              <a:gd name="T31" fmla="*/ 567844 h 2200824"/>
              <a:gd name="T32" fmla="*/ 356209 w 1109927"/>
              <a:gd name="T33" fmla="*/ 206489 h 2200824"/>
              <a:gd name="T34" fmla="*/ 542057 w 1109927"/>
              <a:gd name="T35" fmla="*/ 72271 h 2200824"/>
              <a:gd name="T36" fmla="*/ 655631 w 1109927"/>
              <a:gd name="T37" fmla="*/ 30974 h 2200824"/>
              <a:gd name="T38" fmla="*/ 707256 w 1109927"/>
              <a:gd name="T39" fmla="*/ 41298 h 22008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09927"/>
              <a:gd name="T61" fmla="*/ 0 h 2200824"/>
              <a:gd name="T62" fmla="*/ 1109927 w 1109927"/>
              <a:gd name="T63" fmla="*/ 2200824 h 22008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09927" h="2200824">
                <a:moveTo>
                  <a:pt x="707256" y="41298"/>
                </a:moveTo>
                <a:cubicBezTo>
                  <a:pt x="757160" y="82596"/>
                  <a:pt x="891384" y="201327"/>
                  <a:pt x="955054" y="278760"/>
                </a:cubicBezTo>
                <a:cubicBezTo>
                  <a:pt x="1018724" y="356193"/>
                  <a:pt x="1068627" y="435347"/>
                  <a:pt x="1089277" y="505897"/>
                </a:cubicBezTo>
                <a:cubicBezTo>
                  <a:pt x="1109927" y="576447"/>
                  <a:pt x="1106485" y="633232"/>
                  <a:pt x="1078952" y="702061"/>
                </a:cubicBezTo>
                <a:cubicBezTo>
                  <a:pt x="1051419" y="770890"/>
                  <a:pt x="967099" y="820792"/>
                  <a:pt x="924079" y="918874"/>
                </a:cubicBezTo>
                <a:cubicBezTo>
                  <a:pt x="881059" y="1016956"/>
                  <a:pt x="838038" y="1156337"/>
                  <a:pt x="820830" y="1290554"/>
                </a:cubicBezTo>
                <a:cubicBezTo>
                  <a:pt x="803622" y="1424771"/>
                  <a:pt x="825992" y="1596845"/>
                  <a:pt x="820830" y="1724179"/>
                </a:cubicBezTo>
                <a:cubicBezTo>
                  <a:pt x="815668" y="1851513"/>
                  <a:pt x="810505" y="1977128"/>
                  <a:pt x="789855" y="2054561"/>
                </a:cubicBezTo>
                <a:cubicBezTo>
                  <a:pt x="769205" y="2131994"/>
                  <a:pt x="755439" y="2176734"/>
                  <a:pt x="696931" y="2188779"/>
                </a:cubicBezTo>
                <a:cubicBezTo>
                  <a:pt x="638423" y="2200824"/>
                  <a:pt x="523128" y="2144040"/>
                  <a:pt x="438808" y="2126832"/>
                </a:cubicBezTo>
                <a:cubicBezTo>
                  <a:pt x="354488" y="2109625"/>
                  <a:pt x="254680" y="2147481"/>
                  <a:pt x="191010" y="2085534"/>
                </a:cubicBezTo>
                <a:cubicBezTo>
                  <a:pt x="127340" y="2023587"/>
                  <a:pt x="87761" y="1841190"/>
                  <a:pt x="56786" y="1755153"/>
                </a:cubicBezTo>
                <a:cubicBezTo>
                  <a:pt x="25811" y="1669116"/>
                  <a:pt x="10324" y="1645025"/>
                  <a:pt x="5162" y="1569313"/>
                </a:cubicBezTo>
                <a:cubicBezTo>
                  <a:pt x="0" y="1493601"/>
                  <a:pt x="17207" y="1411005"/>
                  <a:pt x="25811" y="1300878"/>
                </a:cubicBezTo>
                <a:cubicBezTo>
                  <a:pt x="34415" y="1190751"/>
                  <a:pt x="27532" y="1030722"/>
                  <a:pt x="56786" y="908550"/>
                </a:cubicBezTo>
                <a:cubicBezTo>
                  <a:pt x="86040" y="786378"/>
                  <a:pt x="151431" y="684854"/>
                  <a:pt x="201335" y="567844"/>
                </a:cubicBezTo>
                <a:cubicBezTo>
                  <a:pt x="251239" y="450834"/>
                  <a:pt x="299422" y="289084"/>
                  <a:pt x="356209" y="206489"/>
                </a:cubicBezTo>
                <a:cubicBezTo>
                  <a:pt x="412996" y="123894"/>
                  <a:pt x="492153" y="101523"/>
                  <a:pt x="542057" y="72271"/>
                </a:cubicBezTo>
                <a:cubicBezTo>
                  <a:pt x="591961" y="43019"/>
                  <a:pt x="631540" y="37857"/>
                  <a:pt x="655631" y="30974"/>
                </a:cubicBezTo>
                <a:cubicBezTo>
                  <a:pt x="679722" y="24091"/>
                  <a:pt x="657352" y="0"/>
                  <a:pt x="707256" y="41298"/>
                </a:cubicBezTo>
                <a:close/>
              </a:path>
            </a:pathLst>
          </a:custGeom>
          <a:noFill/>
          <a:ln w="571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cxnSp>
        <p:nvCxnSpPr>
          <p:cNvPr id="18438" name="Straight Arrow Connector 6"/>
          <p:cNvCxnSpPr>
            <a:cxnSpLocks noChangeShapeType="1"/>
            <a:stCxn id="18437" idx="0"/>
          </p:cNvCxnSpPr>
          <p:nvPr/>
        </p:nvCxnSpPr>
        <p:spPr bwMode="auto">
          <a:xfrm flipH="1">
            <a:off x="5715000" y="2519363"/>
            <a:ext cx="293688" cy="2052637"/>
          </a:xfrm>
          <a:prstGeom prst="straightConnector1">
            <a:avLst/>
          </a:prstGeom>
          <a:noFill/>
          <a:ln w="9525">
            <a:solidFill>
              <a:srgbClr val="FF0000"/>
            </a:solidFill>
            <a:round/>
            <a:headEnd type="arrow" w="med" len="med"/>
            <a:tailEnd type="arrow" w="med" len="med"/>
          </a:ln>
        </p:spPr>
      </p:cxnSp>
      <p:cxnSp>
        <p:nvCxnSpPr>
          <p:cNvPr id="18439" name="Straight Arrow Connector 8"/>
          <p:cNvCxnSpPr>
            <a:cxnSpLocks noChangeShapeType="1"/>
          </p:cNvCxnSpPr>
          <p:nvPr/>
        </p:nvCxnSpPr>
        <p:spPr bwMode="auto">
          <a:xfrm rot="10800000">
            <a:off x="5334000" y="3505200"/>
            <a:ext cx="838200" cy="152400"/>
          </a:xfrm>
          <a:prstGeom prst="straightConnector1">
            <a:avLst/>
          </a:prstGeom>
          <a:noFill/>
          <a:ln w="9525">
            <a:solidFill>
              <a:srgbClr val="FF0000"/>
            </a:solidFill>
            <a:round/>
            <a:headEnd type="arrow" w="med" len="med"/>
            <a:tailEnd type="arrow" w="med" len="med"/>
          </a:ln>
        </p:spPr>
      </p:cxnSp>
    </p:spTree>
    <p:extLst>
      <p:ext uri="{BB962C8B-B14F-4D97-AF65-F5344CB8AC3E}">
        <p14:creationId xmlns:p14="http://schemas.microsoft.com/office/powerpoint/2010/main" val="72204466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VASARI </a:t>
            </a:r>
            <a:r>
              <a:rPr lang="en-US" dirty="0" err="1" smtClean="0"/>
              <a:t>Featureset</a:t>
            </a:r>
            <a:endParaRPr lang="en-US" dirty="0"/>
          </a:p>
        </p:txBody>
      </p:sp>
      <p:sp>
        <p:nvSpPr>
          <p:cNvPr id="3" name="Content Placeholder 2"/>
          <p:cNvSpPr>
            <a:spLocks noGrp="1"/>
          </p:cNvSpPr>
          <p:nvPr>
            <p:ph idx="1"/>
          </p:nvPr>
        </p:nvSpPr>
        <p:spPr>
          <a:xfrm>
            <a:off x="208187" y="2247611"/>
            <a:ext cx="8229600" cy="4525963"/>
          </a:xfrm>
        </p:spPr>
        <p:txBody>
          <a:bodyPr>
            <a:normAutofit fontScale="92500" lnSpcReduction="10000"/>
          </a:bodyPr>
          <a:lstStyle/>
          <a:p>
            <a:pPr>
              <a:lnSpc>
                <a:spcPct val="110000"/>
              </a:lnSpc>
            </a:pPr>
            <a:r>
              <a:rPr lang="en-US" dirty="0" smtClean="0"/>
              <a:t>Initial </a:t>
            </a:r>
            <a:r>
              <a:rPr lang="en-US" dirty="0" err="1" smtClean="0"/>
              <a:t>featureset</a:t>
            </a:r>
            <a:r>
              <a:rPr lang="en-US" dirty="0" smtClean="0"/>
              <a:t> was tested and validated by three local </a:t>
            </a:r>
            <a:r>
              <a:rPr lang="en-US" dirty="0" err="1" smtClean="0"/>
              <a:t>neuroradiologists</a:t>
            </a:r>
            <a:r>
              <a:rPr lang="en-US" dirty="0" smtClean="0"/>
              <a:t> using MR images belonging to a brain tumor tissue bank known as REMBRANDT (</a:t>
            </a:r>
            <a:r>
              <a:rPr lang="en-US" dirty="0" smtClean="0">
                <a:solidFill>
                  <a:srgbClr val="FFFF00"/>
                </a:solidFill>
              </a:rPr>
              <a:t>Re</a:t>
            </a:r>
            <a:r>
              <a:rPr lang="en-US" dirty="0" smtClean="0"/>
              <a:t>pository of </a:t>
            </a:r>
            <a:r>
              <a:rPr lang="en-US" dirty="0" smtClean="0">
                <a:solidFill>
                  <a:srgbClr val="FFFF00"/>
                </a:solidFill>
              </a:rPr>
              <a:t>M</a:t>
            </a:r>
            <a:r>
              <a:rPr lang="en-US" dirty="0" smtClean="0"/>
              <a:t>olecular </a:t>
            </a:r>
            <a:r>
              <a:rPr lang="en-US" dirty="0" smtClean="0">
                <a:solidFill>
                  <a:srgbClr val="FFFF00"/>
                </a:solidFill>
              </a:rPr>
              <a:t>Br</a:t>
            </a:r>
            <a:r>
              <a:rPr lang="en-US" dirty="0" smtClean="0"/>
              <a:t>ain </a:t>
            </a:r>
            <a:r>
              <a:rPr lang="en-US" dirty="0" smtClean="0">
                <a:solidFill>
                  <a:srgbClr val="FFFF00"/>
                </a:solidFill>
              </a:rPr>
              <a:t>N</a:t>
            </a:r>
            <a:r>
              <a:rPr lang="en-US" dirty="0" smtClean="0"/>
              <a:t>eoplasia </a:t>
            </a:r>
            <a:r>
              <a:rPr lang="en-US" dirty="0" smtClean="0">
                <a:solidFill>
                  <a:srgbClr val="FFFF00"/>
                </a:solidFill>
              </a:rPr>
              <a:t>D</a:t>
            </a:r>
            <a:r>
              <a:rPr lang="en-US" dirty="0" smtClean="0"/>
              <a:t>a</a:t>
            </a:r>
            <a:r>
              <a:rPr lang="en-US" dirty="0" smtClean="0">
                <a:solidFill>
                  <a:srgbClr val="FFFF00"/>
                </a:solidFill>
              </a:rPr>
              <a:t>t</a:t>
            </a:r>
            <a:r>
              <a:rPr lang="en-US" dirty="0" smtClean="0"/>
              <a:t>a).</a:t>
            </a:r>
          </a:p>
          <a:p>
            <a:pPr>
              <a:lnSpc>
                <a:spcPct val="110000"/>
              </a:lnSpc>
            </a:pPr>
            <a:r>
              <a:rPr lang="en-US" dirty="0" smtClean="0"/>
              <a:t>Collectively, the MR imaging features became known as VASARI (</a:t>
            </a:r>
            <a:r>
              <a:rPr lang="en-US" dirty="0" smtClean="0">
                <a:solidFill>
                  <a:srgbClr val="FFFF00"/>
                </a:solidFill>
              </a:rPr>
              <a:t>V</a:t>
            </a:r>
            <a:r>
              <a:rPr lang="en-US" dirty="0" smtClean="0"/>
              <a:t>isually </a:t>
            </a:r>
            <a:r>
              <a:rPr lang="en-US" dirty="0" err="1" smtClean="0">
                <a:solidFill>
                  <a:srgbClr val="FFFF00"/>
                </a:solidFill>
              </a:rPr>
              <a:t>A</a:t>
            </a:r>
            <a:r>
              <a:rPr lang="en-US" dirty="0" err="1" smtClean="0"/>
              <a:t>ces</a:t>
            </a:r>
            <a:r>
              <a:rPr lang="en-US" dirty="0" err="1" smtClean="0">
                <a:solidFill>
                  <a:srgbClr val="FFFF00"/>
                </a:solidFill>
              </a:rPr>
              <a:t>SA</a:t>
            </a:r>
            <a:r>
              <a:rPr lang="en-US" dirty="0" err="1" smtClean="0"/>
              <a:t>ble</a:t>
            </a:r>
            <a:r>
              <a:rPr lang="en-US" dirty="0" smtClean="0"/>
              <a:t> </a:t>
            </a:r>
            <a:r>
              <a:rPr lang="en-US" dirty="0" smtClean="0">
                <a:solidFill>
                  <a:srgbClr val="FFFF00"/>
                </a:solidFill>
              </a:rPr>
              <a:t>R</a:t>
            </a:r>
            <a:r>
              <a:rPr lang="en-US" dirty="0" smtClean="0"/>
              <a:t>embrandt </a:t>
            </a:r>
            <a:r>
              <a:rPr lang="en-US" dirty="0" smtClean="0">
                <a:solidFill>
                  <a:srgbClr val="FFFF00"/>
                </a:solidFill>
              </a:rPr>
              <a:t>I</a:t>
            </a:r>
            <a:r>
              <a:rPr lang="en-US" dirty="0" smtClean="0"/>
              <a:t>mages)</a:t>
            </a:r>
          </a:p>
          <a:p>
            <a:pPr lvl="1">
              <a:lnSpc>
                <a:spcPct val="110000"/>
              </a:lnSpc>
            </a:pPr>
            <a:r>
              <a:rPr lang="en-US" dirty="0" smtClean="0"/>
              <a:t>Giorgio Vasari (1511-1574), painter, architect.</a:t>
            </a:r>
            <a:endParaRPr lang="en-US" dirty="0"/>
          </a:p>
        </p:txBody>
      </p:sp>
      <p:pic>
        <p:nvPicPr>
          <p:cNvPr id="4" name="Picture 3"/>
          <p:cNvPicPr>
            <a:picLocks noChangeAspect="1"/>
          </p:cNvPicPr>
          <p:nvPr/>
        </p:nvPicPr>
        <p:blipFill>
          <a:blip r:embed="rId2"/>
          <a:stretch>
            <a:fillRect/>
          </a:stretch>
        </p:blipFill>
        <p:spPr>
          <a:xfrm>
            <a:off x="7332576" y="1"/>
            <a:ext cx="1811424" cy="2315742"/>
          </a:xfrm>
          <a:prstGeom prst="rect">
            <a:avLst/>
          </a:prstGeom>
        </p:spPr>
      </p:pic>
      <p:sp>
        <p:nvSpPr>
          <p:cNvPr id="5" name="TextBox 4"/>
          <p:cNvSpPr txBox="1"/>
          <p:nvPr/>
        </p:nvSpPr>
        <p:spPr>
          <a:xfrm>
            <a:off x="7511920" y="2254287"/>
            <a:ext cx="1512741" cy="369332"/>
          </a:xfrm>
          <a:prstGeom prst="rect">
            <a:avLst/>
          </a:prstGeom>
          <a:noFill/>
        </p:spPr>
        <p:txBody>
          <a:bodyPr wrap="none" rtlCol="0">
            <a:spAutoFit/>
          </a:bodyPr>
          <a:lstStyle/>
          <a:p>
            <a:r>
              <a:rPr lang="en-US" dirty="0" smtClean="0"/>
              <a:t>Giorgio Vasari</a:t>
            </a:r>
            <a:endParaRPr lang="en-US" dirty="0"/>
          </a:p>
        </p:txBody>
      </p:sp>
    </p:spTree>
    <p:extLst>
      <p:ext uri="{BB962C8B-B14F-4D97-AF65-F5344CB8AC3E}">
        <p14:creationId xmlns:p14="http://schemas.microsoft.com/office/powerpoint/2010/main" val="369450193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83001"/>
            <a:ext cx="8229600" cy="1143000"/>
          </a:xfrm>
        </p:spPr>
        <p:txBody>
          <a:bodyPr>
            <a:noAutofit/>
          </a:bodyPr>
          <a:lstStyle/>
          <a:p>
            <a:r>
              <a:rPr lang="en-US" sz="4000" dirty="0" smtClean="0"/>
              <a:t>What is the VASARI GBM </a:t>
            </a:r>
            <a:r>
              <a:rPr lang="en-US" sz="4000" dirty="0" err="1" smtClean="0"/>
              <a:t>Featureset</a:t>
            </a:r>
            <a:r>
              <a:rPr lang="en-US" sz="4000" dirty="0" smtClean="0"/>
              <a:t>?</a:t>
            </a:r>
            <a:endParaRPr lang="en-US" sz="4000" dirty="0"/>
          </a:p>
        </p:txBody>
      </p:sp>
      <p:sp>
        <p:nvSpPr>
          <p:cNvPr id="54275" name="Rectangle 3"/>
          <p:cNvSpPr>
            <a:spLocks noGrp="1" noChangeArrowheads="1"/>
          </p:cNvSpPr>
          <p:nvPr>
            <p:ph type="body" idx="1"/>
          </p:nvPr>
        </p:nvSpPr>
        <p:spPr>
          <a:xfrm>
            <a:off x="24901" y="1151300"/>
            <a:ext cx="6127454" cy="5231516"/>
          </a:xfrm>
        </p:spPr>
        <p:txBody>
          <a:bodyPr>
            <a:noAutofit/>
          </a:bodyPr>
          <a:lstStyle/>
          <a:p>
            <a:pPr>
              <a:lnSpc>
                <a:spcPct val="100000"/>
              </a:lnSpc>
            </a:pPr>
            <a:r>
              <a:rPr lang="en-US" sz="2000" dirty="0" smtClean="0"/>
              <a:t>VASARI is a controlled vocabulary for describing the baseline visual features of human gliomas on clinical MRI.</a:t>
            </a:r>
          </a:p>
          <a:p>
            <a:pPr>
              <a:lnSpc>
                <a:spcPct val="100000"/>
              </a:lnSpc>
            </a:pPr>
            <a:r>
              <a:rPr lang="en-US" sz="2000" dirty="0" smtClean="0"/>
              <a:t>This visual reference serves as a guide for applying the VASARI MR feature set for human gliomas.</a:t>
            </a:r>
          </a:p>
          <a:p>
            <a:pPr>
              <a:lnSpc>
                <a:spcPct val="100000"/>
              </a:lnSpc>
            </a:pPr>
            <a:r>
              <a:rPr lang="en-US" sz="2000" dirty="0" smtClean="0"/>
              <a:t>This comprehensive list contains visual examples of the 26 most common features used to describe primary cerebral neoplasia on standard contrast enhanced MR imaging.</a:t>
            </a:r>
          </a:p>
          <a:p>
            <a:pPr lvl="1">
              <a:lnSpc>
                <a:spcPct val="100000"/>
              </a:lnSpc>
            </a:pPr>
            <a:r>
              <a:rPr lang="en-US" sz="1600" dirty="0" smtClean="0"/>
              <a:t>This excludes advanced MR imaging features such as DSC, MT, MRS, DTI and perfusion/permeability.</a:t>
            </a:r>
          </a:p>
          <a:p>
            <a:pPr>
              <a:lnSpc>
                <a:spcPct val="100000"/>
              </a:lnSpc>
            </a:pPr>
            <a:r>
              <a:rPr lang="en-US" sz="2000" dirty="0" smtClean="0"/>
              <a:t>To be used as a reference by expert reviewers as a guideline for scoring visual MR features.</a:t>
            </a:r>
          </a:p>
          <a:p>
            <a:pPr>
              <a:lnSpc>
                <a:spcPct val="100000"/>
              </a:lnSpc>
            </a:pPr>
            <a:r>
              <a:rPr lang="en-US" sz="2000" dirty="0" smtClean="0"/>
              <a:t>Images selection based upon scoring from consensus of three expert </a:t>
            </a:r>
            <a:r>
              <a:rPr lang="en-US" sz="2000" dirty="0" err="1" smtClean="0"/>
              <a:t>neuroradiologists</a:t>
            </a:r>
            <a:r>
              <a:rPr lang="en-US" sz="2000" dirty="0" smtClean="0"/>
              <a:t> from 33 individual glioma cases contributed to the NCI Rembrandt collection from Thomas Jefferson University </a:t>
            </a:r>
            <a:r>
              <a:rPr lang="en-US" sz="2000" dirty="0"/>
              <a:t>Hospital (https://</a:t>
            </a:r>
            <a:r>
              <a:rPr lang="en-US" sz="2000" dirty="0" err="1"/>
              <a:t>wiki.cancerimagingarchive.net</a:t>
            </a:r>
            <a:r>
              <a:rPr lang="en-US" sz="2000" dirty="0"/>
              <a:t>/display/Public/REMBRANDT ).</a:t>
            </a:r>
          </a:p>
        </p:txBody>
      </p:sp>
      <p:pic>
        <p:nvPicPr>
          <p:cNvPr id="6" name="Picture 3" descr="Vasari_guide.tif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68034" y="1651730"/>
            <a:ext cx="3166559" cy="2552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390146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423376" y="67732"/>
            <a:ext cx="2720623" cy="2040467"/>
          </a:xfrm>
          <a:prstGeom prst="rect">
            <a:avLst/>
          </a:prstGeom>
        </p:spPr>
      </p:pic>
      <p:sp>
        <p:nvSpPr>
          <p:cNvPr id="2" name="Title 1"/>
          <p:cNvSpPr>
            <a:spLocks noGrp="1"/>
          </p:cNvSpPr>
          <p:nvPr>
            <p:ph type="title"/>
          </p:nvPr>
        </p:nvSpPr>
        <p:spPr>
          <a:xfrm>
            <a:off x="355600" y="0"/>
            <a:ext cx="8229600" cy="1143000"/>
          </a:xfrm>
        </p:spPr>
        <p:txBody>
          <a:bodyPr/>
          <a:lstStyle/>
          <a:p>
            <a:r>
              <a:rPr lang="en-US" dirty="0" smtClean="0"/>
              <a:t>Background</a:t>
            </a:r>
            <a:endParaRPr lang="en-US" dirty="0"/>
          </a:p>
        </p:txBody>
      </p:sp>
      <p:sp>
        <p:nvSpPr>
          <p:cNvPr id="3" name="Content Placeholder 2"/>
          <p:cNvSpPr>
            <a:spLocks noGrp="1"/>
          </p:cNvSpPr>
          <p:nvPr>
            <p:ph idx="1"/>
          </p:nvPr>
        </p:nvSpPr>
        <p:spPr>
          <a:xfrm>
            <a:off x="609600" y="1540934"/>
            <a:ext cx="7696200" cy="4525963"/>
          </a:xfrm>
        </p:spPr>
        <p:txBody>
          <a:bodyPr>
            <a:noAutofit/>
          </a:bodyPr>
          <a:lstStyle/>
          <a:p>
            <a:pPr>
              <a:lnSpc>
                <a:spcPct val="100000"/>
              </a:lnSpc>
            </a:pPr>
            <a:r>
              <a:rPr lang="en-US" sz="2000" dirty="0"/>
              <a:t>Prior publications have examined the relationship of one or more imaging observations related to outcome.</a:t>
            </a:r>
          </a:p>
          <a:p>
            <a:pPr>
              <a:lnSpc>
                <a:spcPct val="100000"/>
              </a:lnSpc>
            </a:pPr>
            <a:r>
              <a:rPr lang="en-US" sz="2000" dirty="0"/>
              <a:t>Park et al. found that tumor volume, performance status and involvement of eloquent brain strongly impact survival.</a:t>
            </a:r>
          </a:p>
          <a:p>
            <a:pPr>
              <a:lnSpc>
                <a:spcPct val="100000"/>
              </a:lnSpc>
            </a:pPr>
            <a:r>
              <a:rPr lang="en-US" sz="2000" dirty="0"/>
              <a:t>Pope et al. reported that presence of non-contrast enhancing tumor conferred longer survival.</a:t>
            </a:r>
          </a:p>
          <a:p>
            <a:pPr>
              <a:lnSpc>
                <a:spcPct val="100000"/>
              </a:lnSpc>
            </a:pPr>
            <a:r>
              <a:rPr lang="en-US" sz="2000" dirty="0"/>
              <a:t>Necrosis has been found to have negative prognostic implications as does degree of contrast enhancement.</a:t>
            </a:r>
          </a:p>
          <a:p>
            <a:pPr>
              <a:lnSpc>
                <a:spcPct val="100000"/>
              </a:lnSpc>
            </a:pPr>
            <a:r>
              <a:rPr lang="en-US" sz="2000" dirty="0" err="1"/>
              <a:t>Lacroix</a:t>
            </a:r>
            <a:r>
              <a:rPr lang="en-US" sz="2000" dirty="0"/>
              <a:t> et al found that the combination of age, performance status (given by KPS), extent of resection, degree of necrosis and contrast enhancement are the strongest predictors of survival.</a:t>
            </a:r>
          </a:p>
          <a:p>
            <a:pPr>
              <a:lnSpc>
                <a:spcPct val="100000"/>
              </a:lnSpc>
            </a:pPr>
            <a:r>
              <a:rPr lang="en-US" sz="2400" i="1" dirty="0">
                <a:solidFill>
                  <a:srgbClr val="FFFF00"/>
                </a:solidFill>
              </a:rPr>
              <a:t>There are no large published series which have assessed the value of a comprehensive (or complete) set of imaging features to predict outcome, survival or time to recurrence.</a:t>
            </a:r>
            <a:endParaRPr lang="en-US" sz="2400" i="1" dirty="0">
              <a:solidFill>
                <a:srgbClr val="FFFF00"/>
              </a:solidFill>
            </a:endParaRPr>
          </a:p>
        </p:txBody>
      </p:sp>
    </p:spTree>
    <p:extLst>
      <p:ext uri="{BB962C8B-B14F-4D97-AF65-F5344CB8AC3E}">
        <p14:creationId xmlns:p14="http://schemas.microsoft.com/office/powerpoint/2010/main" val="3933117602"/>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294" y="692"/>
            <a:ext cx="8229600" cy="1143000"/>
          </a:xfrm>
        </p:spPr>
        <p:txBody>
          <a:bodyPr>
            <a:noAutofit/>
          </a:bodyPr>
          <a:lstStyle/>
          <a:p>
            <a:r>
              <a:rPr lang="en-US" sz="3600" dirty="0" smtClean="0"/>
              <a:t>Reader Agreement in a Pilot Assessment of the </a:t>
            </a:r>
            <a:r>
              <a:rPr lang="en-US" sz="3600" dirty="0" smtClean="0"/>
              <a:t>Feature-set</a:t>
            </a:r>
            <a:endParaRPr lang="en-US" sz="3600" dirty="0"/>
          </a:p>
        </p:txBody>
      </p:sp>
      <p:sp>
        <p:nvSpPr>
          <p:cNvPr id="58371" name="Content Placeholder 2"/>
          <p:cNvSpPr>
            <a:spLocks noGrp="1"/>
          </p:cNvSpPr>
          <p:nvPr>
            <p:ph idx="1"/>
          </p:nvPr>
        </p:nvSpPr>
        <p:spPr>
          <a:xfrm>
            <a:off x="232413" y="1591900"/>
            <a:ext cx="8615883" cy="4525963"/>
          </a:xfrm>
        </p:spPr>
        <p:txBody>
          <a:bodyPr>
            <a:noAutofit/>
          </a:bodyPr>
          <a:lstStyle/>
          <a:p>
            <a:pPr>
              <a:lnSpc>
                <a:spcPct val="90000"/>
              </a:lnSpc>
            </a:pPr>
            <a:r>
              <a:rPr lang="en-US" sz="2800" dirty="0" smtClean="0"/>
              <a:t>Pilot project using 33 cases independently evaluated by three </a:t>
            </a:r>
            <a:r>
              <a:rPr lang="en-US" sz="2800" dirty="0" err="1" smtClean="0"/>
              <a:t>neuroradiologists</a:t>
            </a:r>
            <a:r>
              <a:rPr lang="en-US" sz="2800" dirty="0" smtClean="0"/>
              <a:t>.</a:t>
            </a:r>
          </a:p>
          <a:p>
            <a:pPr>
              <a:lnSpc>
                <a:spcPct val="90000"/>
              </a:lnSpc>
            </a:pPr>
            <a:r>
              <a:rPr lang="en-US" sz="2800" dirty="0" smtClean="0"/>
              <a:t>High inter-observer agreement among </a:t>
            </a:r>
            <a:br>
              <a:rPr lang="en-US" sz="2800" dirty="0" smtClean="0"/>
            </a:br>
            <a:r>
              <a:rPr lang="en-US" sz="2800" dirty="0" smtClean="0"/>
              <a:t>the three readers using 33 discrete cases.</a:t>
            </a:r>
          </a:p>
          <a:p>
            <a:pPr lvl="1">
              <a:lnSpc>
                <a:spcPct val="90000"/>
              </a:lnSpc>
            </a:pPr>
            <a:r>
              <a:rPr lang="en-US" dirty="0" smtClean="0"/>
              <a:t>(kappa = 0.68, p&lt;0.001)</a:t>
            </a:r>
          </a:p>
          <a:p>
            <a:pPr>
              <a:lnSpc>
                <a:spcPct val="90000"/>
              </a:lnSpc>
            </a:pPr>
            <a:r>
              <a:rPr lang="en-US" sz="2800" dirty="0" smtClean="0"/>
              <a:t>Percentage agreement was also high for most features individually</a:t>
            </a:r>
          </a:p>
          <a:p>
            <a:pPr lvl="1">
              <a:lnSpc>
                <a:spcPct val="90000"/>
              </a:lnSpc>
            </a:pPr>
            <a:r>
              <a:rPr lang="en-US" dirty="0" smtClean="0"/>
              <a:t>22 of 30 features (73%) had agreement &gt; 50%</a:t>
            </a:r>
          </a:p>
          <a:p>
            <a:pPr lvl="1">
              <a:lnSpc>
                <a:spcPct val="90000"/>
              </a:lnSpc>
            </a:pPr>
            <a:r>
              <a:rPr lang="en-US" dirty="0" smtClean="0"/>
              <a:t>Twelve features (40%) had &gt;80% agreement</a:t>
            </a:r>
          </a:p>
          <a:p>
            <a:pPr lvl="1">
              <a:lnSpc>
                <a:spcPct val="90000"/>
              </a:lnSpc>
            </a:pPr>
            <a:r>
              <a:rPr lang="en-US" dirty="0" smtClean="0"/>
              <a:t>No feature had less than 20% agreement</a:t>
            </a:r>
          </a:p>
          <a:p>
            <a:pPr>
              <a:lnSpc>
                <a:spcPct val="90000"/>
              </a:lnSpc>
            </a:pPr>
            <a:r>
              <a:rPr lang="en-US" sz="2800" dirty="0" smtClean="0"/>
              <a:t>Feature agreement rose substantially when used with tolerance (+/- 1).</a:t>
            </a:r>
            <a:endParaRPr lang="en-US" sz="2800" dirty="0"/>
          </a:p>
        </p:txBody>
      </p:sp>
    </p:spTree>
    <p:extLst>
      <p:ext uri="{BB962C8B-B14F-4D97-AF65-F5344CB8AC3E}">
        <p14:creationId xmlns:p14="http://schemas.microsoft.com/office/powerpoint/2010/main" val="2119560127"/>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Phase II</a:t>
            </a:r>
            <a:endParaRPr lang="en-US" dirty="0"/>
          </a:p>
        </p:txBody>
      </p:sp>
      <p:sp>
        <p:nvSpPr>
          <p:cNvPr id="5" name="Subtitle 4"/>
          <p:cNvSpPr>
            <a:spLocks noGrp="1"/>
          </p:cNvSpPr>
          <p:nvPr>
            <p:ph type="subTitle" idx="1"/>
          </p:nvPr>
        </p:nvSpPr>
        <p:spPr/>
        <p:txBody>
          <a:bodyPr>
            <a:normAutofit/>
          </a:bodyPr>
          <a:lstStyle/>
          <a:p>
            <a:r>
              <a:rPr lang="en-US" sz="3200" dirty="0"/>
              <a:t>Larger GBM </a:t>
            </a:r>
            <a:r>
              <a:rPr lang="en-US" sz="3200" dirty="0" smtClean="0"/>
              <a:t>Dataset with</a:t>
            </a:r>
            <a:endParaRPr lang="en-US" sz="3200" dirty="0"/>
          </a:p>
          <a:p>
            <a:r>
              <a:rPr lang="en-US" sz="3200" dirty="0" smtClean="0"/>
              <a:t>Multicenter Participation</a:t>
            </a:r>
            <a:endParaRPr lang="en-US" sz="3200" dirty="0"/>
          </a:p>
        </p:txBody>
      </p:sp>
      <p:pic>
        <p:nvPicPr>
          <p:cNvPr id="6" name="Picture 5"/>
          <p:cNvPicPr>
            <a:picLocks noChangeAspect="1"/>
          </p:cNvPicPr>
          <p:nvPr/>
        </p:nvPicPr>
        <p:blipFill>
          <a:blip r:embed="rId2"/>
          <a:stretch>
            <a:fillRect/>
          </a:stretch>
        </p:blipFill>
        <p:spPr>
          <a:xfrm>
            <a:off x="3044686" y="249005"/>
            <a:ext cx="2540000" cy="2540000"/>
          </a:xfrm>
          <a:prstGeom prst="rect">
            <a:avLst/>
          </a:prstGeom>
        </p:spPr>
      </p:pic>
    </p:spTree>
    <p:extLst>
      <p:ext uri="{BB962C8B-B14F-4D97-AF65-F5344CB8AC3E}">
        <p14:creationId xmlns:p14="http://schemas.microsoft.com/office/powerpoint/2010/main" val="162696464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3494"/>
            <a:ext cx="8229600" cy="1143000"/>
          </a:xfrm>
        </p:spPr>
        <p:txBody>
          <a:bodyPr/>
          <a:lstStyle/>
          <a:p>
            <a:pPr fontAlgn="auto">
              <a:spcAft>
                <a:spcPts val="0"/>
              </a:spcAft>
              <a:defRPr/>
            </a:pPr>
            <a:r>
              <a:rPr lang="en-US" dirty="0" smtClean="0"/>
              <a:t>Our Charge</a:t>
            </a:r>
            <a:endParaRPr lang="en-US" dirty="0"/>
          </a:p>
        </p:txBody>
      </p:sp>
      <p:sp>
        <p:nvSpPr>
          <p:cNvPr id="3" name="Content Placeholder 2"/>
          <p:cNvSpPr>
            <a:spLocks noGrp="1"/>
          </p:cNvSpPr>
          <p:nvPr>
            <p:ph idx="1"/>
          </p:nvPr>
        </p:nvSpPr>
        <p:spPr>
          <a:xfrm>
            <a:off x="587243" y="1400996"/>
            <a:ext cx="8020339" cy="4765675"/>
          </a:xfrm>
        </p:spPr>
        <p:txBody>
          <a:bodyPr>
            <a:noAutofit/>
          </a:bodyPr>
          <a:lstStyle/>
          <a:p>
            <a:pPr fontAlgn="auto">
              <a:lnSpc>
                <a:spcPct val="100000"/>
              </a:lnSpc>
              <a:spcAft>
                <a:spcPts val="0"/>
              </a:spcAft>
              <a:defRPr/>
            </a:pPr>
            <a:r>
              <a:rPr lang="en-US" sz="1800" dirty="0" smtClean="0"/>
              <a:t>Apply principles from pilot study and expand to a much larger dataset using more experts from disparate </a:t>
            </a:r>
            <a:r>
              <a:rPr lang="en-US" sz="1800" dirty="0"/>
              <a:t>locations. </a:t>
            </a:r>
            <a:endParaRPr lang="en-US" sz="1800" dirty="0" smtClean="0"/>
          </a:p>
          <a:p>
            <a:pPr fontAlgn="auto">
              <a:lnSpc>
                <a:spcPct val="100000"/>
              </a:lnSpc>
              <a:spcAft>
                <a:spcPts val="0"/>
              </a:spcAft>
              <a:defRPr/>
            </a:pPr>
            <a:r>
              <a:rPr lang="en-US" sz="1800" dirty="0" smtClean="0"/>
              <a:t>Set </a:t>
            </a:r>
            <a:r>
              <a:rPr lang="en-US" sz="1800" dirty="0"/>
              <a:t>the stage for discovery of new relationships between imaging and the other “</a:t>
            </a:r>
            <a:r>
              <a:rPr lang="en-US" sz="1800" dirty="0" err="1"/>
              <a:t>omics</a:t>
            </a:r>
            <a:r>
              <a:rPr lang="en-US" sz="1800" dirty="0"/>
              <a:t>” in glioblastoma</a:t>
            </a:r>
            <a:r>
              <a:rPr lang="en-US" sz="1800" dirty="0" smtClean="0"/>
              <a:t>.</a:t>
            </a:r>
          </a:p>
          <a:p>
            <a:pPr fontAlgn="auto">
              <a:lnSpc>
                <a:spcPct val="100000"/>
              </a:lnSpc>
              <a:spcAft>
                <a:spcPts val="0"/>
              </a:spcAft>
              <a:defRPr/>
            </a:pPr>
            <a:r>
              <a:rPr lang="en-US" sz="1800" dirty="0" smtClean="0"/>
              <a:t>Assemble “a team” of motivated </a:t>
            </a:r>
            <a:r>
              <a:rPr lang="en-US" sz="1800" dirty="0" err="1" smtClean="0"/>
              <a:t>neuroradiologists</a:t>
            </a:r>
            <a:r>
              <a:rPr lang="en-US" sz="1800" dirty="0" smtClean="0"/>
              <a:t> from different institutions who were willing to contribute their time to advancing the science.</a:t>
            </a:r>
          </a:p>
          <a:p>
            <a:pPr fontAlgn="auto">
              <a:lnSpc>
                <a:spcPct val="100000"/>
              </a:lnSpc>
              <a:spcAft>
                <a:spcPts val="0"/>
              </a:spcAft>
              <a:defRPr/>
            </a:pPr>
            <a:r>
              <a:rPr lang="en-US" sz="1800" dirty="0" smtClean="0"/>
              <a:t>Capture the baseline MR imaging studies from the originating sites corresponding to a large centralized glioma repository, The Cancer Imaging Archive (TCIA) corresponding to molecular analysis of tissue in TCGA.</a:t>
            </a:r>
          </a:p>
          <a:p>
            <a:pPr lvl="1" fontAlgn="auto">
              <a:lnSpc>
                <a:spcPct val="100000"/>
              </a:lnSpc>
              <a:spcAft>
                <a:spcPts val="0"/>
              </a:spcAft>
              <a:defRPr/>
            </a:pPr>
            <a:r>
              <a:rPr lang="en-US" sz="1600" dirty="0" smtClean="0"/>
              <a:t>UCSF</a:t>
            </a:r>
          </a:p>
          <a:p>
            <a:pPr lvl="1" fontAlgn="auto">
              <a:lnSpc>
                <a:spcPct val="100000"/>
              </a:lnSpc>
              <a:spcAft>
                <a:spcPts val="0"/>
              </a:spcAft>
              <a:defRPr/>
            </a:pPr>
            <a:r>
              <a:rPr lang="en-US" sz="1600" dirty="0" smtClean="0"/>
              <a:t>Henry Ford Hospital</a:t>
            </a:r>
          </a:p>
          <a:p>
            <a:pPr lvl="1" fontAlgn="auto">
              <a:lnSpc>
                <a:spcPct val="100000"/>
              </a:lnSpc>
              <a:spcAft>
                <a:spcPts val="0"/>
              </a:spcAft>
              <a:defRPr/>
            </a:pPr>
            <a:r>
              <a:rPr lang="en-US" sz="1600" dirty="0" smtClean="0"/>
              <a:t>Emory University</a:t>
            </a:r>
          </a:p>
          <a:p>
            <a:pPr fontAlgn="auto">
              <a:lnSpc>
                <a:spcPct val="100000"/>
              </a:lnSpc>
              <a:spcAft>
                <a:spcPts val="0"/>
              </a:spcAft>
              <a:defRPr/>
            </a:pPr>
            <a:r>
              <a:rPr lang="en-US" sz="1800" dirty="0" smtClean="0"/>
              <a:t>Train the </a:t>
            </a:r>
            <a:r>
              <a:rPr lang="en-US" sz="1800" dirty="0" err="1"/>
              <a:t>n</a:t>
            </a:r>
            <a:r>
              <a:rPr lang="en-US" sz="1800" dirty="0" err="1" smtClean="0"/>
              <a:t>euroradiologists</a:t>
            </a:r>
            <a:r>
              <a:rPr lang="en-US" sz="1800" dirty="0" smtClean="0"/>
              <a:t> on the proper use of the taxonomy (VASARI </a:t>
            </a:r>
            <a:r>
              <a:rPr lang="en-US" sz="1800" dirty="0" err="1" smtClean="0"/>
              <a:t>featureset</a:t>
            </a:r>
            <a:r>
              <a:rPr lang="en-US" sz="1800" dirty="0" smtClean="0"/>
              <a:t>).</a:t>
            </a:r>
          </a:p>
          <a:p>
            <a:pPr fontAlgn="auto">
              <a:lnSpc>
                <a:spcPct val="100000"/>
              </a:lnSpc>
              <a:spcAft>
                <a:spcPts val="0"/>
              </a:spcAft>
              <a:defRPr/>
            </a:pPr>
            <a:r>
              <a:rPr lang="en-US" sz="1800" dirty="0" smtClean="0"/>
              <a:t>Complete several rounds of remote scoring using an open source research PACS solution (Clear Canvas, Toronto, Canada) using a centralized storage model (TCIA) for images and a centralized data storage (annotation and image markup or AIM).</a:t>
            </a:r>
            <a:endParaRPr lang="en-US" sz="1800" dirty="0"/>
          </a:p>
        </p:txBody>
      </p:sp>
    </p:spTree>
    <p:extLst>
      <p:ext uri="{BB962C8B-B14F-4D97-AF65-F5344CB8AC3E}">
        <p14:creationId xmlns:p14="http://schemas.microsoft.com/office/powerpoint/2010/main" val="294017581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401"/>
            <a:ext cx="8229600" cy="762922"/>
          </a:xfrm>
        </p:spPr>
        <p:txBody>
          <a:bodyPr>
            <a:noAutofit/>
          </a:bodyPr>
          <a:lstStyle/>
          <a:p>
            <a:pPr fontAlgn="auto">
              <a:spcAft>
                <a:spcPts val="0"/>
              </a:spcAft>
              <a:defRPr/>
            </a:pPr>
            <a:r>
              <a:rPr lang="en-US" sz="3600" dirty="0" smtClean="0">
                <a:ea typeface="ＭＳ Ｐゴシック" pitchFamily="-112" charset="-128"/>
                <a:cs typeface="MS PGothic"/>
              </a:rPr>
              <a:t>TCGA -  </a:t>
            </a:r>
            <a:r>
              <a:rPr lang="en-US" sz="3600" dirty="0">
                <a:ea typeface="ＭＳ Ｐゴシック" pitchFamily="-112" charset="-128"/>
                <a:cs typeface="MS PGothic"/>
              </a:rPr>
              <a:t>The Cancer Genome Atlas Study</a:t>
            </a:r>
          </a:p>
        </p:txBody>
      </p:sp>
      <p:sp>
        <p:nvSpPr>
          <p:cNvPr id="3" name="Content Placeholder 2"/>
          <p:cNvSpPr>
            <a:spLocks noGrp="1"/>
          </p:cNvSpPr>
          <p:nvPr>
            <p:ph idx="1"/>
          </p:nvPr>
        </p:nvSpPr>
        <p:spPr>
          <a:xfrm>
            <a:off x="157869" y="1400716"/>
            <a:ext cx="4905375" cy="5192162"/>
          </a:xfrm>
        </p:spPr>
        <p:txBody>
          <a:bodyPr>
            <a:noAutofit/>
          </a:bodyPr>
          <a:lstStyle/>
          <a:p>
            <a:pPr fontAlgn="auto">
              <a:lnSpc>
                <a:spcPct val="90000"/>
              </a:lnSpc>
              <a:spcAft>
                <a:spcPts val="0"/>
              </a:spcAft>
              <a:defRPr/>
            </a:pPr>
            <a:r>
              <a:rPr lang="en-US" sz="1800" dirty="0" smtClean="0"/>
              <a:t>Source of the Phase II data came from GBM patients stored in TCGA.</a:t>
            </a:r>
            <a:endParaRPr lang="en-US" sz="1800" b="0" dirty="0" smtClean="0"/>
          </a:p>
          <a:p>
            <a:pPr fontAlgn="auto">
              <a:lnSpc>
                <a:spcPct val="90000"/>
              </a:lnSpc>
              <a:spcAft>
                <a:spcPts val="0"/>
              </a:spcAft>
              <a:defRPr/>
            </a:pPr>
            <a:r>
              <a:rPr lang="en-US" sz="1800" b="0" dirty="0" smtClean="0"/>
              <a:t>TCGA is a </a:t>
            </a:r>
            <a:r>
              <a:rPr lang="en-US" sz="1800" b="0" dirty="0" smtClean="0"/>
              <a:t>program </a:t>
            </a:r>
            <a:r>
              <a:rPr lang="en-US" sz="1800" b="0" dirty="0" smtClean="0"/>
              <a:t>to chart the genomic changes involved in more than 20 types of cancer. </a:t>
            </a:r>
          </a:p>
          <a:p>
            <a:pPr fontAlgn="auto">
              <a:lnSpc>
                <a:spcPct val="90000"/>
              </a:lnSpc>
              <a:spcAft>
                <a:spcPts val="0"/>
              </a:spcAft>
              <a:defRPr/>
            </a:pPr>
            <a:r>
              <a:rPr lang="en-US" sz="1800" b="0" dirty="0" smtClean="0"/>
              <a:t>To date, TCGA has achieved comprehensive sequencing, characterization, and analysis of the genomic changes in </a:t>
            </a:r>
            <a:r>
              <a:rPr lang="en-US" sz="1800" b="0" dirty="0" err="1" smtClean="0"/>
              <a:t>glioblastoma</a:t>
            </a:r>
            <a:r>
              <a:rPr lang="en-US" sz="1800" b="0" dirty="0" smtClean="0"/>
              <a:t> </a:t>
            </a:r>
            <a:r>
              <a:rPr lang="en-US" sz="1800" b="0" dirty="0" err="1" smtClean="0"/>
              <a:t>multiforme</a:t>
            </a:r>
            <a:r>
              <a:rPr lang="en-US" sz="1800" b="0" dirty="0" smtClean="0"/>
              <a:t> and ovarian cancer.</a:t>
            </a:r>
          </a:p>
          <a:p>
            <a:pPr fontAlgn="auto">
              <a:lnSpc>
                <a:spcPct val="90000"/>
              </a:lnSpc>
              <a:spcAft>
                <a:spcPts val="0"/>
              </a:spcAft>
              <a:defRPr/>
            </a:pPr>
            <a:r>
              <a:rPr lang="en-US" sz="1800" b="0" dirty="0" smtClean="0"/>
              <a:t>Cancers selected for study were chosen based on specific criteria that include:</a:t>
            </a:r>
          </a:p>
          <a:p>
            <a:pPr lvl="1" fontAlgn="auto">
              <a:lnSpc>
                <a:spcPct val="90000"/>
              </a:lnSpc>
              <a:spcAft>
                <a:spcPts val="0"/>
              </a:spcAft>
              <a:defRPr/>
            </a:pPr>
            <a:r>
              <a:rPr lang="en-US" sz="1800" b="0" dirty="0" smtClean="0"/>
              <a:t>Poor prognosis and overall public health impact</a:t>
            </a:r>
          </a:p>
          <a:p>
            <a:pPr lvl="1" fontAlgn="auto">
              <a:lnSpc>
                <a:spcPct val="90000"/>
              </a:lnSpc>
              <a:spcAft>
                <a:spcPts val="0"/>
              </a:spcAft>
              <a:defRPr/>
            </a:pPr>
            <a:r>
              <a:rPr lang="en-US" sz="1800" b="0" dirty="0" smtClean="0"/>
              <a:t>Availability of human tumor and matched-normal tissue samples that meet TCGA standards for patient consent, quality and quantity</a:t>
            </a:r>
          </a:p>
          <a:p>
            <a:pPr fontAlgn="auto">
              <a:lnSpc>
                <a:spcPct val="90000"/>
              </a:lnSpc>
              <a:spcAft>
                <a:spcPts val="0"/>
              </a:spcAft>
              <a:defRPr/>
            </a:pPr>
            <a:r>
              <a:rPr lang="en-US" sz="1800" i="1" dirty="0" smtClean="0">
                <a:solidFill>
                  <a:srgbClr val="FFFF00"/>
                </a:solidFill>
              </a:rPr>
              <a:t>Large collection of GBMs collected and processed through this effort.</a:t>
            </a:r>
          </a:p>
          <a:p>
            <a:pPr fontAlgn="auto">
              <a:lnSpc>
                <a:spcPct val="90000"/>
              </a:lnSpc>
              <a:spcAft>
                <a:spcPts val="0"/>
              </a:spcAft>
              <a:defRPr/>
            </a:pPr>
            <a:r>
              <a:rPr lang="en-US" sz="1800" i="1" dirty="0" smtClean="0">
                <a:solidFill>
                  <a:srgbClr val="FFFF00"/>
                </a:solidFill>
              </a:rPr>
              <a:t>Corresponding baseline MR imaging studies were collected.</a:t>
            </a:r>
          </a:p>
          <a:p>
            <a:pPr fontAlgn="auto">
              <a:lnSpc>
                <a:spcPct val="90000"/>
              </a:lnSpc>
              <a:spcAft>
                <a:spcPts val="0"/>
              </a:spcAft>
              <a:defRPr/>
            </a:pPr>
            <a:endParaRPr lang="en-US" sz="3600" dirty="0"/>
          </a:p>
        </p:txBody>
      </p:sp>
      <p:pic>
        <p:nvPicPr>
          <p:cNvPr id="19460" name="Picture 2" descr="http://cancergenome.nih.gov/PublishedContent/Images/SharedItems/Images/tcga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4900" y="1892300"/>
            <a:ext cx="3943350" cy="5143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461" name="Picture 4" descr="http://cancergenome.nih.gov/PublishedContent/Images/SharedItems/Images/genomics-lar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8113" y="2895600"/>
            <a:ext cx="3640137"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953575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2500" y="7937"/>
            <a:ext cx="8229600" cy="1143000"/>
          </a:xfrm>
        </p:spPr>
        <p:txBody>
          <a:bodyPr>
            <a:normAutofit fontScale="90000"/>
          </a:bodyPr>
          <a:lstStyle/>
          <a:p>
            <a:r>
              <a:rPr lang="en-US" dirty="0"/>
              <a:t>TCGA and TCIA</a:t>
            </a:r>
            <a:br>
              <a:rPr lang="en-US" dirty="0"/>
            </a:br>
            <a:endParaRPr lang="en-US" dirty="0"/>
          </a:p>
        </p:txBody>
      </p:sp>
      <p:sp>
        <p:nvSpPr>
          <p:cNvPr id="12290" name="Content Placeholder 4"/>
          <p:cNvSpPr>
            <a:spLocks noGrp="1"/>
          </p:cNvSpPr>
          <p:nvPr>
            <p:ph idx="1"/>
          </p:nvPr>
        </p:nvSpPr>
        <p:spPr>
          <a:xfrm>
            <a:off x="457200" y="1150937"/>
            <a:ext cx="8229600" cy="4525963"/>
          </a:xfrm>
        </p:spPr>
        <p:txBody>
          <a:bodyPr>
            <a:noAutofit/>
          </a:bodyPr>
          <a:lstStyle/>
          <a:p>
            <a:pPr>
              <a:lnSpc>
                <a:spcPct val="100000"/>
              </a:lnSpc>
            </a:pPr>
            <a:r>
              <a:rPr lang="en-US" sz="2400" dirty="0" smtClean="0"/>
              <a:t>The Cancer Genome Atlas (TCGA) researchers have recently cataloged recurrent genomic abnormalities in GBM providing a platform for better understanding of the molecular basis of these aggressive but heterogeneous tumors. </a:t>
            </a:r>
          </a:p>
          <a:p>
            <a:pPr>
              <a:lnSpc>
                <a:spcPct val="100000"/>
              </a:lnSpc>
            </a:pPr>
            <a:r>
              <a:rPr lang="en-US" sz="2400" dirty="0" smtClean="0"/>
              <a:t>In parallel the Cancer Imaging Program (CIP) is retrospectively obtaining radiological imaging data for TCGA patients and making it available via The Cancer Imaging Archive (TCIA). </a:t>
            </a:r>
          </a:p>
          <a:p>
            <a:pPr>
              <a:lnSpc>
                <a:spcPct val="100000"/>
              </a:lnSpc>
            </a:pPr>
            <a:r>
              <a:rPr lang="en-US" sz="2400" dirty="0" smtClean="0"/>
              <a:t>Integration of this vast genomic information with imaging data (radio-genomics) may not only strengthen this understanding but also provide an opportunity to use some of the non-invasive imaging features or parameters as biomarkers. </a:t>
            </a:r>
            <a:endParaRPr lang="en-US" sz="2400" dirty="0"/>
          </a:p>
        </p:txBody>
      </p:sp>
      <p:sp>
        <p:nvSpPr>
          <p:cNvPr id="12292" name="Rectangle 4"/>
          <p:cNvSpPr>
            <a:spLocks noChangeArrowheads="1"/>
          </p:cNvSpPr>
          <p:nvPr/>
        </p:nvSpPr>
        <p:spPr bwMode="auto">
          <a:xfrm>
            <a:off x="140201" y="6298168"/>
            <a:ext cx="32528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dirty="0">
                <a:solidFill>
                  <a:srgbClr val="FFFF00"/>
                </a:solidFill>
              </a:rPr>
              <a:t>http://</a:t>
            </a:r>
            <a:r>
              <a:rPr lang="en-US" dirty="0" err="1" smtClean="0">
                <a:solidFill>
                  <a:srgbClr val="FFFF00"/>
                </a:solidFill>
              </a:rPr>
              <a:t>cancerimagingarchive.net</a:t>
            </a:r>
            <a:endParaRPr lang="en-US" dirty="0">
              <a:solidFill>
                <a:srgbClr val="FFFF00"/>
              </a:solidFill>
            </a:endParaRPr>
          </a:p>
        </p:txBody>
      </p:sp>
      <p:pic>
        <p:nvPicPr>
          <p:cNvPr id="8" name="Picture 5" descr="tcialogo-large.png"/>
          <p:cNvPicPr>
            <a:picLocks noChangeAspect="1"/>
          </p:cNvPicPr>
          <p:nvPr/>
        </p:nvPicPr>
        <p:blipFill>
          <a:blip r:embed="rId2" cstate="print"/>
          <a:srcRect/>
          <a:stretch>
            <a:fillRect/>
          </a:stretch>
        </p:blipFill>
        <p:spPr bwMode="auto">
          <a:xfrm>
            <a:off x="4365009" y="5676900"/>
            <a:ext cx="4572000" cy="990600"/>
          </a:xfrm>
          <a:prstGeom prst="rect">
            <a:avLst/>
          </a:prstGeom>
          <a:noFill/>
          <a:ln w="9525">
            <a:noFill/>
            <a:miter lim="800000"/>
            <a:headEnd/>
            <a:tailEnd/>
          </a:ln>
          <a:effectLst>
            <a:glow rad="317500">
              <a:schemeClr val="bg2"/>
            </a:glow>
          </a:effectLst>
        </p:spPr>
      </p:pic>
    </p:spTree>
    <p:extLst>
      <p:ext uri="{BB962C8B-B14F-4D97-AF65-F5344CB8AC3E}">
        <p14:creationId xmlns:p14="http://schemas.microsoft.com/office/powerpoint/2010/main" val="53946676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99895"/>
            <a:ext cx="8229600" cy="1143000"/>
          </a:xfrm>
        </p:spPr>
        <p:txBody>
          <a:bodyPr/>
          <a:lstStyle/>
          <a:p>
            <a:pPr fontAlgn="auto">
              <a:spcAft>
                <a:spcPts val="0"/>
              </a:spcAft>
              <a:defRPr/>
            </a:pPr>
            <a:r>
              <a:rPr lang="en-US" dirty="0" smtClean="0"/>
              <a:t>Recruitment &amp; Training</a:t>
            </a:r>
            <a:endParaRPr lang="en-US" dirty="0"/>
          </a:p>
        </p:txBody>
      </p:sp>
      <p:sp>
        <p:nvSpPr>
          <p:cNvPr id="3" name="Content Placeholder 2"/>
          <p:cNvSpPr>
            <a:spLocks noGrp="1"/>
          </p:cNvSpPr>
          <p:nvPr>
            <p:ph idx="1"/>
          </p:nvPr>
        </p:nvSpPr>
        <p:spPr>
          <a:xfrm>
            <a:off x="192430" y="1151991"/>
            <a:ext cx="4427196" cy="5388527"/>
          </a:xfrm>
        </p:spPr>
        <p:txBody>
          <a:bodyPr>
            <a:normAutofit fontScale="62500" lnSpcReduction="20000"/>
          </a:bodyPr>
          <a:lstStyle/>
          <a:p>
            <a:pPr fontAlgn="auto">
              <a:lnSpc>
                <a:spcPct val="120000"/>
              </a:lnSpc>
              <a:spcAft>
                <a:spcPts val="0"/>
              </a:spcAft>
              <a:defRPr/>
            </a:pPr>
            <a:r>
              <a:rPr lang="en-US" dirty="0" smtClean="0"/>
              <a:t>6 neuroradiologists were recruited from three geographically distinct facilities (NIH, Emory, UVA).</a:t>
            </a:r>
          </a:p>
          <a:p>
            <a:pPr fontAlgn="auto">
              <a:lnSpc>
                <a:spcPct val="120000"/>
              </a:lnSpc>
              <a:spcAft>
                <a:spcPts val="0"/>
              </a:spcAft>
              <a:defRPr/>
            </a:pPr>
            <a:r>
              <a:rPr lang="en-US" dirty="0" smtClean="0"/>
              <a:t>Visual VASARI training manual distributed to the group to provide uniform understanding of 26 features and scoring methodology.</a:t>
            </a:r>
          </a:p>
          <a:p>
            <a:pPr fontAlgn="auto">
              <a:lnSpc>
                <a:spcPct val="120000"/>
              </a:lnSpc>
              <a:spcAft>
                <a:spcPts val="0"/>
              </a:spcAft>
              <a:defRPr/>
            </a:pPr>
            <a:r>
              <a:rPr lang="en-US" dirty="0" smtClean="0"/>
              <a:t>Q&amp;A addressed in a single </a:t>
            </a:r>
            <a:r>
              <a:rPr lang="en-US" dirty="0" err="1" smtClean="0"/>
              <a:t>tcon</a:t>
            </a:r>
            <a:r>
              <a:rPr lang="en-US" dirty="0" smtClean="0"/>
              <a:t>.</a:t>
            </a:r>
          </a:p>
          <a:p>
            <a:pPr fontAlgn="auto">
              <a:lnSpc>
                <a:spcPct val="120000"/>
              </a:lnSpc>
              <a:spcAft>
                <a:spcPts val="0"/>
              </a:spcAft>
              <a:defRPr/>
            </a:pPr>
            <a:r>
              <a:rPr lang="en-US" dirty="0" smtClean="0"/>
              <a:t>Ambiguous features modified prior to official scoring.</a:t>
            </a:r>
          </a:p>
          <a:p>
            <a:pPr fontAlgn="auto">
              <a:lnSpc>
                <a:spcPct val="120000"/>
              </a:lnSpc>
              <a:spcAft>
                <a:spcPts val="0"/>
              </a:spcAft>
              <a:defRPr/>
            </a:pPr>
            <a:r>
              <a:rPr lang="en-US" dirty="0" smtClean="0"/>
              <a:t>Imaging from pilot project used as test cases (3).</a:t>
            </a:r>
          </a:p>
          <a:p>
            <a:pPr fontAlgn="auto">
              <a:lnSpc>
                <a:spcPct val="120000"/>
              </a:lnSpc>
              <a:spcAft>
                <a:spcPts val="0"/>
              </a:spcAft>
              <a:defRPr/>
            </a:pPr>
            <a:r>
              <a:rPr lang="en-US" dirty="0" smtClean="0"/>
              <a:t>Agreement evaluated on test cases prior to evaluation of study cases.</a:t>
            </a:r>
          </a:p>
          <a:p>
            <a:pPr fontAlgn="auto">
              <a:lnSpc>
                <a:spcPct val="120000"/>
              </a:lnSpc>
              <a:spcAft>
                <a:spcPts val="0"/>
              </a:spcAft>
              <a:defRPr/>
            </a:pPr>
            <a:r>
              <a:rPr lang="en-US" dirty="0" smtClean="0"/>
              <a:t>111 brain tumors have been scored by three or more readers to date.</a:t>
            </a:r>
            <a:endParaRPr lang="en-US" dirty="0"/>
          </a:p>
        </p:txBody>
      </p:sp>
      <p:pic>
        <p:nvPicPr>
          <p:cNvPr id="28676" name="Picture 3" descr="Vasari_guide.tif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19625" y="1752600"/>
            <a:ext cx="4524375" cy="364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934470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1"/>
          <p:cNvPicPr>
            <a:picLocks noChangeAspect="1"/>
          </p:cNvPicPr>
          <p:nvPr/>
        </p:nvPicPr>
        <p:blipFill>
          <a:blip r:embed="rId2">
            <a:extLst>
              <a:ext uri="{28A0092B-C50C-407E-A947-70E740481C1C}">
                <a14:useLocalDpi xmlns:a14="http://schemas.microsoft.com/office/drawing/2010/main" val="0"/>
              </a:ext>
            </a:extLst>
          </a:blip>
          <a:srcRect b="31667"/>
          <a:stretch>
            <a:fillRect/>
          </a:stretch>
        </p:blipFill>
        <p:spPr bwMode="auto">
          <a:xfrm>
            <a:off x="3951288" y="4951413"/>
            <a:ext cx="1466850"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Picture 20"/>
          <p:cNvPicPr>
            <a:picLocks noChangeAspect="1"/>
          </p:cNvPicPr>
          <p:nvPr/>
        </p:nvPicPr>
        <p:blipFill>
          <a:blip r:embed="rId2">
            <a:extLst>
              <a:ext uri="{28A0092B-C50C-407E-A947-70E740481C1C}">
                <a14:useLocalDpi xmlns:a14="http://schemas.microsoft.com/office/drawing/2010/main" val="0"/>
              </a:ext>
            </a:extLst>
          </a:blip>
          <a:srcRect b="31667"/>
          <a:stretch>
            <a:fillRect/>
          </a:stretch>
        </p:blipFill>
        <p:spPr bwMode="auto">
          <a:xfrm>
            <a:off x="1030288" y="4176713"/>
            <a:ext cx="1465262"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19"/>
          <p:cNvPicPr>
            <a:picLocks noChangeAspect="1"/>
          </p:cNvPicPr>
          <p:nvPr/>
        </p:nvPicPr>
        <p:blipFill>
          <a:blip r:embed="rId2">
            <a:extLst>
              <a:ext uri="{28A0092B-C50C-407E-A947-70E740481C1C}">
                <a14:useLocalDpi xmlns:a14="http://schemas.microsoft.com/office/drawing/2010/main" val="0"/>
              </a:ext>
            </a:extLst>
          </a:blip>
          <a:srcRect b="31667"/>
          <a:stretch>
            <a:fillRect/>
          </a:stretch>
        </p:blipFill>
        <p:spPr bwMode="auto">
          <a:xfrm>
            <a:off x="0" y="1639888"/>
            <a:ext cx="1466850"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a:xfrm>
            <a:off x="0" y="-19021"/>
            <a:ext cx="8229600" cy="1143000"/>
          </a:xfrm>
        </p:spPr>
        <p:txBody>
          <a:bodyPr>
            <a:noAutofit/>
          </a:bodyPr>
          <a:lstStyle/>
          <a:p>
            <a:pPr fontAlgn="auto">
              <a:spcAft>
                <a:spcPts val="0"/>
              </a:spcAft>
              <a:defRPr/>
            </a:pPr>
            <a:r>
              <a:rPr lang="en-US" sz="2800" dirty="0" smtClean="0"/>
              <a:t>Distributed Architecture for Remote Scoring of Images Enabled by TCIA and Clear Canvas</a:t>
            </a:r>
            <a:endParaRPr lang="en-US" sz="2800" dirty="0"/>
          </a:p>
        </p:txBody>
      </p:sp>
      <p:pic>
        <p:nvPicPr>
          <p:cNvPr id="29702"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53313" y="423993"/>
            <a:ext cx="1590577" cy="2120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5" descr="MP900399981.JPG"/>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5425" y="1831975"/>
            <a:ext cx="1760538"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4" name="Picture 6" descr="MP900399981.JPG"/>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30338" y="3951288"/>
            <a:ext cx="1760537"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5" name="Picture 7" descr="MP900399981.JPG"/>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32300" y="4572000"/>
            <a:ext cx="1760538"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6" name="TextBox 8"/>
          <p:cNvSpPr txBox="1">
            <a:spLocks noChangeArrowheads="1"/>
          </p:cNvSpPr>
          <p:nvPr/>
        </p:nvSpPr>
        <p:spPr bwMode="auto">
          <a:xfrm>
            <a:off x="7487762" y="1964465"/>
            <a:ext cx="659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r>
              <a:rPr lang="en-US" dirty="0" smtClean="0">
                <a:solidFill>
                  <a:schemeClr val="bg1"/>
                </a:solidFill>
              </a:rPr>
              <a:t>TCIA</a:t>
            </a:r>
            <a:endParaRPr lang="en-US" dirty="0">
              <a:solidFill>
                <a:schemeClr val="bg1"/>
              </a:solidFill>
            </a:endParaRPr>
          </a:p>
        </p:txBody>
      </p:sp>
      <p:sp>
        <p:nvSpPr>
          <p:cNvPr id="29707" name="TextBox 9"/>
          <p:cNvSpPr txBox="1">
            <a:spLocks noChangeArrowheads="1"/>
          </p:cNvSpPr>
          <p:nvPr/>
        </p:nvSpPr>
        <p:spPr bwMode="auto">
          <a:xfrm>
            <a:off x="565150" y="3611563"/>
            <a:ext cx="8143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r>
              <a:rPr lang="en-US"/>
              <a:t>Emory</a:t>
            </a:r>
          </a:p>
        </p:txBody>
      </p:sp>
      <p:sp>
        <p:nvSpPr>
          <p:cNvPr id="29708" name="TextBox 10"/>
          <p:cNvSpPr txBox="1">
            <a:spLocks noChangeArrowheads="1"/>
          </p:cNvSpPr>
          <p:nvPr/>
        </p:nvSpPr>
        <p:spPr bwMode="auto">
          <a:xfrm>
            <a:off x="2039938" y="5726113"/>
            <a:ext cx="555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r>
              <a:rPr lang="en-US"/>
              <a:t>NIH</a:t>
            </a:r>
          </a:p>
        </p:txBody>
      </p:sp>
      <p:sp>
        <p:nvSpPr>
          <p:cNvPr id="29709" name="TextBox 11"/>
          <p:cNvSpPr txBox="1">
            <a:spLocks noChangeArrowheads="1"/>
          </p:cNvSpPr>
          <p:nvPr/>
        </p:nvSpPr>
        <p:spPr bwMode="auto">
          <a:xfrm>
            <a:off x="4976813" y="6354763"/>
            <a:ext cx="6207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r>
              <a:rPr lang="en-US"/>
              <a:t>UVA</a:t>
            </a:r>
          </a:p>
        </p:txBody>
      </p:sp>
      <p:cxnSp>
        <p:nvCxnSpPr>
          <p:cNvPr id="17" name="Straight Arrow Connector 16"/>
          <p:cNvCxnSpPr/>
          <p:nvPr/>
        </p:nvCxnSpPr>
        <p:spPr>
          <a:xfrm flipV="1">
            <a:off x="2935288" y="2428875"/>
            <a:ext cx="4518025" cy="2001838"/>
          </a:xfrm>
          <a:prstGeom prst="straightConnector1">
            <a:avLst/>
          </a:prstGeom>
          <a:ln>
            <a:headEnd type="triangle" w="lg" len="lg"/>
            <a:tailEnd type="none"/>
          </a:ln>
        </p:spPr>
        <p:style>
          <a:lnRef idx="2">
            <a:schemeClr val="accent4"/>
          </a:lnRef>
          <a:fillRef idx="0">
            <a:schemeClr val="accent4"/>
          </a:fillRef>
          <a:effectRef idx="1">
            <a:schemeClr val="accent4"/>
          </a:effectRef>
          <a:fontRef idx="minor">
            <a:schemeClr val="tx1"/>
          </a:fontRef>
        </p:style>
      </p:cxnSp>
      <p:cxnSp>
        <p:nvCxnSpPr>
          <p:cNvPr id="27" name="Straight Arrow Connector 26"/>
          <p:cNvCxnSpPr/>
          <p:nvPr/>
        </p:nvCxnSpPr>
        <p:spPr>
          <a:xfrm flipV="1">
            <a:off x="5005388" y="2428875"/>
            <a:ext cx="2447925" cy="2638425"/>
          </a:xfrm>
          <a:prstGeom prst="straightConnector1">
            <a:avLst/>
          </a:prstGeom>
          <a:ln>
            <a:headEnd type="triangle" w="lg" len="lg"/>
            <a:tailEnd type="none"/>
          </a:ln>
        </p:spPr>
        <p:style>
          <a:lnRef idx="2">
            <a:schemeClr val="accent4"/>
          </a:lnRef>
          <a:fillRef idx="0">
            <a:schemeClr val="accent4"/>
          </a:fillRef>
          <a:effectRef idx="1">
            <a:schemeClr val="accent4"/>
          </a:effectRef>
          <a:fontRef idx="minor">
            <a:schemeClr val="tx1"/>
          </a:fontRef>
        </p:style>
      </p:cxnSp>
      <p:cxnSp>
        <p:nvCxnSpPr>
          <p:cNvPr id="28" name="Straight Arrow Connector 27"/>
          <p:cNvCxnSpPr/>
          <p:nvPr/>
        </p:nvCxnSpPr>
        <p:spPr>
          <a:xfrm flipV="1">
            <a:off x="1655763" y="2428875"/>
            <a:ext cx="5797550" cy="115888"/>
          </a:xfrm>
          <a:prstGeom prst="straightConnector1">
            <a:avLst/>
          </a:prstGeom>
          <a:ln>
            <a:headEnd type="triangle" w="lg" len="lg"/>
            <a:tailEnd type="none"/>
          </a:ln>
        </p:spPr>
        <p:style>
          <a:lnRef idx="2">
            <a:schemeClr val="accent4"/>
          </a:lnRef>
          <a:fillRef idx="0">
            <a:schemeClr val="accent4"/>
          </a:fillRef>
          <a:effectRef idx="1">
            <a:schemeClr val="accent4"/>
          </a:effectRef>
          <a:fontRef idx="minor">
            <a:schemeClr val="tx1"/>
          </a:fontRef>
        </p:style>
      </p:cxnSp>
      <p:cxnSp>
        <p:nvCxnSpPr>
          <p:cNvPr id="38" name="Straight Arrow Connector 37"/>
          <p:cNvCxnSpPr/>
          <p:nvPr/>
        </p:nvCxnSpPr>
        <p:spPr>
          <a:xfrm rot="10800000" flipV="1">
            <a:off x="5988050" y="5067300"/>
            <a:ext cx="1644650" cy="352425"/>
          </a:xfrm>
          <a:prstGeom prst="straightConnector1">
            <a:avLst/>
          </a:prstGeom>
          <a:ln>
            <a:headEnd type="triangle" w="lg" len="lg"/>
            <a:tailEnd type="none"/>
          </a:ln>
        </p:spPr>
        <p:style>
          <a:lnRef idx="2">
            <a:schemeClr val="accent3"/>
          </a:lnRef>
          <a:fillRef idx="0">
            <a:schemeClr val="accent3"/>
          </a:fillRef>
          <a:effectRef idx="1">
            <a:schemeClr val="accent3"/>
          </a:effectRef>
          <a:fontRef idx="minor">
            <a:schemeClr val="tx1"/>
          </a:fontRef>
        </p:style>
      </p:cxnSp>
      <p:cxnSp>
        <p:nvCxnSpPr>
          <p:cNvPr id="42" name="Straight Arrow Connector 41"/>
          <p:cNvCxnSpPr/>
          <p:nvPr/>
        </p:nvCxnSpPr>
        <p:spPr>
          <a:xfrm rot="10800000">
            <a:off x="2935288" y="4567238"/>
            <a:ext cx="4697412" cy="77787"/>
          </a:xfrm>
          <a:prstGeom prst="straightConnector1">
            <a:avLst/>
          </a:prstGeom>
          <a:ln>
            <a:headEnd type="triangle" w="lg" len="lg"/>
            <a:tailEnd type="none"/>
          </a:ln>
        </p:spPr>
        <p:style>
          <a:lnRef idx="2">
            <a:schemeClr val="accent3"/>
          </a:lnRef>
          <a:fillRef idx="0">
            <a:schemeClr val="accent3"/>
          </a:fillRef>
          <a:effectRef idx="1">
            <a:schemeClr val="accent3"/>
          </a:effectRef>
          <a:fontRef idx="minor">
            <a:schemeClr val="tx1"/>
          </a:fontRef>
        </p:style>
      </p:cxnSp>
      <p:cxnSp>
        <p:nvCxnSpPr>
          <p:cNvPr id="44" name="Straight Arrow Connector 43"/>
          <p:cNvCxnSpPr/>
          <p:nvPr/>
        </p:nvCxnSpPr>
        <p:spPr>
          <a:xfrm rot="10800000">
            <a:off x="1622425" y="2544763"/>
            <a:ext cx="6010275" cy="1760537"/>
          </a:xfrm>
          <a:prstGeom prst="straightConnector1">
            <a:avLst/>
          </a:prstGeom>
          <a:ln>
            <a:headEnd type="triangle" w="lg" len="lg"/>
            <a:tailEnd type="none"/>
          </a:ln>
        </p:spPr>
        <p:style>
          <a:lnRef idx="2">
            <a:schemeClr val="accent3"/>
          </a:lnRef>
          <a:fillRef idx="0">
            <a:schemeClr val="accent3"/>
          </a:fillRef>
          <a:effectRef idx="1">
            <a:schemeClr val="accent3"/>
          </a:effectRef>
          <a:fontRef idx="minor">
            <a:schemeClr val="tx1"/>
          </a:fontRef>
        </p:style>
      </p:cxnSp>
      <p:grpSp>
        <p:nvGrpSpPr>
          <p:cNvPr id="29716" name="Group 2"/>
          <p:cNvGrpSpPr>
            <a:grpSpLocks/>
          </p:cNvGrpSpPr>
          <p:nvPr/>
        </p:nvGrpSpPr>
        <p:grpSpPr bwMode="auto">
          <a:xfrm>
            <a:off x="7632700" y="3951288"/>
            <a:ext cx="1182688" cy="2443162"/>
            <a:chOff x="7633370" y="2963166"/>
            <a:chExt cx="1182159" cy="1832919"/>
          </a:xfrm>
        </p:grpSpPr>
        <p:sp>
          <p:nvSpPr>
            <p:cNvPr id="37" name="Can 36"/>
            <p:cNvSpPr/>
            <p:nvPr/>
          </p:nvSpPr>
          <p:spPr>
            <a:xfrm>
              <a:off x="7633370" y="2963166"/>
              <a:ext cx="1182159" cy="1555920"/>
            </a:xfrm>
            <a:prstGeom prst="can">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smtClean="0">
                  <a:solidFill>
                    <a:schemeClr val="bg1"/>
                  </a:solidFill>
                </a:rPr>
                <a:t>Centralized Data Storage of Scores</a:t>
              </a:r>
              <a:endParaRPr lang="en-US" sz="1600" dirty="0">
                <a:solidFill>
                  <a:schemeClr val="bg1"/>
                </a:solidFill>
              </a:endParaRPr>
            </a:p>
          </p:txBody>
        </p:sp>
        <p:sp>
          <p:nvSpPr>
            <p:cNvPr id="29721" name="TextBox 1"/>
            <p:cNvSpPr txBox="1">
              <a:spLocks noChangeArrowheads="1"/>
            </p:cNvSpPr>
            <p:nvPr/>
          </p:nvSpPr>
          <p:spPr bwMode="auto">
            <a:xfrm>
              <a:off x="7817927" y="4519086"/>
              <a:ext cx="8142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r>
                <a:rPr lang="en-US"/>
                <a:t>Emory</a:t>
              </a:r>
            </a:p>
          </p:txBody>
        </p:sp>
      </p:grpSp>
    </p:spTree>
    <p:extLst>
      <p:ext uri="{BB962C8B-B14F-4D97-AF65-F5344CB8AC3E}">
        <p14:creationId xmlns:p14="http://schemas.microsoft.com/office/powerpoint/2010/main" val="120186932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069" y="221696"/>
            <a:ext cx="8229600" cy="1143000"/>
          </a:xfrm>
        </p:spPr>
        <p:txBody>
          <a:bodyPr>
            <a:noAutofit/>
          </a:bodyPr>
          <a:lstStyle/>
          <a:p>
            <a:pPr fontAlgn="auto">
              <a:spcAft>
                <a:spcPts val="0"/>
              </a:spcAft>
              <a:defRPr/>
            </a:pPr>
            <a:r>
              <a:rPr lang="en-US" sz="3200" dirty="0">
                <a:ea typeface="ＭＳ Ｐゴシック" pitchFamily="-112" charset="-128"/>
                <a:cs typeface="MS PGothic"/>
              </a:rPr>
              <a:t>Utilizing the NCI Semantics and Technologies To Support Phenotype/Genotype Clinical Analysis</a:t>
            </a:r>
          </a:p>
        </p:txBody>
      </p:sp>
      <p:sp>
        <p:nvSpPr>
          <p:cNvPr id="3" name="Content Placeholder 2"/>
          <p:cNvSpPr>
            <a:spLocks noGrp="1"/>
          </p:cNvSpPr>
          <p:nvPr>
            <p:ph idx="1"/>
          </p:nvPr>
        </p:nvSpPr>
        <p:spPr>
          <a:xfrm>
            <a:off x="533400" y="5988528"/>
            <a:ext cx="7571501" cy="635904"/>
          </a:xfrm>
          <a:solidFill>
            <a:srgbClr val="333399"/>
          </a:solidFill>
        </p:spPr>
        <p:txBody>
          <a:bodyPr>
            <a:normAutofit fontScale="62500" lnSpcReduction="20000"/>
          </a:bodyPr>
          <a:lstStyle/>
          <a:p>
            <a:r>
              <a:rPr lang="en-US" dirty="0" smtClean="0"/>
              <a:t>Cross-correlative analysis between datasets is easily achievable.</a:t>
            </a:r>
            <a:endParaRPr lang="en-US" dirty="0"/>
          </a:p>
        </p:txBody>
      </p:sp>
      <p:pic>
        <p:nvPicPr>
          <p:cNvPr id="4" name="Picture 3" descr="Genomic Query Results.tiff"/>
          <p:cNvPicPr>
            <a:picLocks noChangeAspect="1"/>
          </p:cNvPicPr>
          <p:nvPr/>
        </p:nvPicPr>
        <p:blipFill>
          <a:blip r:embed="rId2" cstate="print"/>
          <a:srcRect b="5400"/>
          <a:stretch>
            <a:fillRect/>
          </a:stretch>
        </p:blipFill>
        <p:spPr>
          <a:xfrm>
            <a:off x="4800600" y="2815873"/>
            <a:ext cx="1828800" cy="2930769"/>
          </a:xfrm>
          <a:prstGeom prst="rect">
            <a:avLst/>
          </a:prstGeom>
          <a:effectLst>
            <a:glow rad="101600">
              <a:srgbClr val="FFFFFF">
                <a:lumMod val="65000"/>
                <a:alpha val="75000"/>
              </a:srgbClr>
            </a:glow>
          </a:effectLst>
        </p:spPr>
      </p:pic>
      <p:pic>
        <p:nvPicPr>
          <p:cNvPr id="3891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8588" y="2815872"/>
            <a:ext cx="2157412" cy="280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Teddy Query Criteria.tiff"/>
          <p:cNvPicPr>
            <a:picLocks noChangeAspect="1"/>
          </p:cNvPicPr>
          <p:nvPr/>
        </p:nvPicPr>
        <p:blipFill>
          <a:blip r:embed="rId4" cstate="print"/>
          <a:srcRect/>
          <a:stretch>
            <a:fillRect/>
          </a:stretch>
        </p:blipFill>
        <p:spPr>
          <a:xfrm>
            <a:off x="2638075" y="2842765"/>
            <a:ext cx="1600200" cy="2804251"/>
          </a:xfrm>
          <a:prstGeom prst="rect">
            <a:avLst/>
          </a:prstGeom>
          <a:effectLst>
            <a:glow rad="101600">
              <a:srgbClr val="000000">
                <a:alpha val="75000"/>
              </a:srgbClr>
            </a:glow>
          </a:effectLst>
        </p:spPr>
      </p:pic>
      <p:pic>
        <p:nvPicPr>
          <p:cNvPr id="389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6763" y="2842861"/>
            <a:ext cx="1860550" cy="242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919" name="TextBox 6"/>
          <p:cNvSpPr txBox="1">
            <a:spLocks noChangeArrowheads="1"/>
          </p:cNvSpPr>
          <p:nvPr/>
        </p:nvSpPr>
        <p:spPr bwMode="auto">
          <a:xfrm>
            <a:off x="533400" y="1981200"/>
            <a:ext cx="1447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r>
              <a:rPr lang="en-US"/>
              <a:t>Image</a:t>
            </a:r>
          </a:p>
        </p:txBody>
      </p:sp>
      <p:sp>
        <p:nvSpPr>
          <p:cNvPr id="38920" name="TextBox 11"/>
          <p:cNvSpPr txBox="1">
            <a:spLocks noChangeArrowheads="1"/>
          </p:cNvSpPr>
          <p:nvPr/>
        </p:nvSpPr>
        <p:spPr bwMode="auto">
          <a:xfrm>
            <a:off x="2593975" y="1600200"/>
            <a:ext cx="1447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pPr algn="ctr"/>
            <a:r>
              <a:rPr lang="en-US"/>
              <a:t>Image Annotation Data </a:t>
            </a:r>
          </a:p>
        </p:txBody>
      </p:sp>
      <p:sp>
        <p:nvSpPr>
          <p:cNvPr id="38921" name="TextBox 12"/>
          <p:cNvSpPr txBox="1">
            <a:spLocks noChangeArrowheads="1"/>
          </p:cNvSpPr>
          <p:nvPr/>
        </p:nvSpPr>
        <p:spPr bwMode="auto">
          <a:xfrm>
            <a:off x="4991100" y="1704977"/>
            <a:ext cx="1447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pPr algn="ctr"/>
            <a:r>
              <a:rPr lang="en-US"/>
              <a:t>Genomic &amp;</a:t>
            </a:r>
          </a:p>
          <a:p>
            <a:pPr algn="ctr"/>
            <a:r>
              <a:rPr lang="en-US"/>
              <a:t>Clinical</a:t>
            </a:r>
          </a:p>
        </p:txBody>
      </p:sp>
      <p:sp>
        <p:nvSpPr>
          <p:cNvPr id="38922" name="TextBox 13"/>
          <p:cNvSpPr txBox="1">
            <a:spLocks noChangeArrowheads="1"/>
          </p:cNvSpPr>
          <p:nvPr/>
        </p:nvSpPr>
        <p:spPr bwMode="auto">
          <a:xfrm>
            <a:off x="7323138" y="1757363"/>
            <a:ext cx="1447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pPr algn="ctr"/>
            <a:r>
              <a:rPr lang="en-US" dirty="0"/>
              <a:t>Analytic Results</a:t>
            </a:r>
          </a:p>
        </p:txBody>
      </p:sp>
      <p:sp>
        <p:nvSpPr>
          <p:cNvPr id="38923" name="TextBox 2"/>
          <p:cNvSpPr txBox="1">
            <a:spLocks noChangeArrowheads="1"/>
          </p:cNvSpPr>
          <p:nvPr/>
        </p:nvSpPr>
        <p:spPr bwMode="auto">
          <a:xfrm>
            <a:off x="2198688" y="3896961"/>
            <a:ext cx="4822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r>
              <a:rPr lang="en-US" sz="4400" b="1">
                <a:solidFill>
                  <a:srgbClr val="FFFF00"/>
                </a:solidFill>
              </a:rPr>
              <a:t>+</a:t>
            </a:r>
          </a:p>
        </p:txBody>
      </p:sp>
      <p:sp>
        <p:nvSpPr>
          <p:cNvPr id="38924" name="TextBox 14"/>
          <p:cNvSpPr txBox="1">
            <a:spLocks noChangeArrowheads="1"/>
          </p:cNvSpPr>
          <p:nvPr/>
        </p:nvSpPr>
        <p:spPr bwMode="auto">
          <a:xfrm>
            <a:off x="4257676" y="3896961"/>
            <a:ext cx="4822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r>
              <a:rPr lang="en-US" sz="4400" b="1">
                <a:solidFill>
                  <a:srgbClr val="FFFF00"/>
                </a:solidFill>
              </a:rPr>
              <a:t>+</a:t>
            </a:r>
          </a:p>
        </p:txBody>
      </p:sp>
      <p:sp>
        <p:nvSpPr>
          <p:cNvPr id="38925" name="TextBox 15"/>
          <p:cNvSpPr txBox="1">
            <a:spLocks noChangeArrowheads="1"/>
          </p:cNvSpPr>
          <p:nvPr/>
        </p:nvSpPr>
        <p:spPr bwMode="auto">
          <a:xfrm>
            <a:off x="6629401" y="3896961"/>
            <a:ext cx="4822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r>
              <a:rPr lang="en-US" sz="4400" b="1">
                <a:solidFill>
                  <a:srgbClr val="FFFF00"/>
                </a:solidFill>
              </a:rPr>
              <a:t>=</a:t>
            </a:r>
          </a:p>
        </p:txBody>
      </p:sp>
    </p:spTree>
    <p:extLst>
      <p:ext uri="{BB962C8B-B14F-4D97-AF65-F5344CB8AC3E}">
        <p14:creationId xmlns:p14="http://schemas.microsoft.com/office/powerpoint/2010/main" val="302864858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89"/>
            <a:ext cx="8229600" cy="1143000"/>
          </a:xfrm>
        </p:spPr>
        <p:txBody>
          <a:bodyPr/>
          <a:lstStyle/>
          <a:p>
            <a:r>
              <a:rPr lang="en-US" dirty="0" smtClean="0"/>
              <a:t>Project Status</a:t>
            </a:r>
            <a:endParaRPr lang="en-US" dirty="0"/>
          </a:p>
        </p:txBody>
      </p:sp>
      <p:sp>
        <p:nvSpPr>
          <p:cNvPr id="3" name="Content Placeholder 2"/>
          <p:cNvSpPr>
            <a:spLocks noGrp="1"/>
          </p:cNvSpPr>
          <p:nvPr>
            <p:ph idx="1"/>
          </p:nvPr>
        </p:nvSpPr>
        <p:spPr>
          <a:xfrm>
            <a:off x="290195" y="1501241"/>
            <a:ext cx="8424954" cy="4525963"/>
          </a:xfrm>
        </p:spPr>
        <p:txBody>
          <a:bodyPr>
            <a:noAutofit/>
          </a:bodyPr>
          <a:lstStyle/>
          <a:p>
            <a:pPr>
              <a:lnSpc>
                <a:spcPct val="100000"/>
              </a:lnSpc>
            </a:pPr>
            <a:r>
              <a:rPr lang="en-US" sz="2400" dirty="0" smtClean="0"/>
              <a:t>111 baseline MRI studies scored by 3 or more </a:t>
            </a:r>
            <a:r>
              <a:rPr lang="en-US" sz="2400" dirty="0" err="1" smtClean="0"/>
              <a:t>neuroradiologists</a:t>
            </a:r>
            <a:r>
              <a:rPr lang="en-US" sz="2400" dirty="0" smtClean="0"/>
              <a:t>; next round is pending.</a:t>
            </a:r>
          </a:p>
          <a:p>
            <a:pPr>
              <a:lnSpc>
                <a:spcPct val="100000"/>
              </a:lnSpc>
            </a:pPr>
            <a:r>
              <a:rPr lang="en-US" sz="2400" dirty="0" smtClean="0"/>
              <a:t>Cross-correlative analysis is underway to establish relationship of imaging features, clinical parameters and genetics to predicting survival.</a:t>
            </a:r>
          </a:p>
          <a:p>
            <a:pPr>
              <a:lnSpc>
                <a:spcPct val="100000"/>
              </a:lnSpc>
            </a:pPr>
            <a:r>
              <a:rPr lang="en-US" sz="2400" dirty="0" smtClean="0"/>
              <a:t>Multi-variant analysis to determine if imaging improves the predictive value of a model using clinical and genetic information alone.</a:t>
            </a:r>
          </a:p>
          <a:p>
            <a:pPr>
              <a:lnSpc>
                <a:spcPct val="100000"/>
              </a:lnSpc>
            </a:pPr>
            <a:r>
              <a:rPr lang="en-US" sz="2400" dirty="0" smtClean="0"/>
              <a:t>Multiple parallel projects examining the role of DSC/DCE imaging, DTI, machine-based segmentation and texture analysis to improve characterization of the tumors.</a:t>
            </a:r>
          </a:p>
          <a:p>
            <a:pPr>
              <a:lnSpc>
                <a:spcPct val="100000"/>
              </a:lnSpc>
            </a:pPr>
            <a:r>
              <a:rPr lang="en-US" sz="2400" dirty="0" smtClean="0"/>
              <a:t>Data is public and readily </a:t>
            </a:r>
            <a:r>
              <a:rPr lang="en-US" sz="2400" dirty="0"/>
              <a:t>available from TCIA at: https://</a:t>
            </a:r>
            <a:r>
              <a:rPr lang="en-US" sz="2400" dirty="0" err="1"/>
              <a:t>wiki.cancerimagingarchive.net</a:t>
            </a:r>
            <a:r>
              <a:rPr lang="en-US" sz="2400" dirty="0"/>
              <a:t>/display/Public/</a:t>
            </a:r>
            <a:r>
              <a:rPr lang="en-US" sz="2400" dirty="0" err="1"/>
              <a:t>VASARI+Research+Project</a:t>
            </a:r>
            <a:r>
              <a:rPr lang="en-US" sz="2400" dirty="0"/>
              <a:t> </a:t>
            </a:r>
          </a:p>
        </p:txBody>
      </p:sp>
    </p:spTree>
    <p:extLst>
      <p:ext uri="{BB962C8B-B14F-4D97-AF65-F5344CB8AC3E}">
        <p14:creationId xmlns:p14="http://schemas.microsoft.com/office/powerpoint/2010/main" val="131444314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9738" y="137588"/>
            <a:ext cx="8229600" cy="1143000"/>
          </a:xfrm>
        </p:spPr>
        <p:txBody>
          <a:bodyPr>
            <a:noAutofit/>
          </a:bodyPr>
          <a:lstStyle/>
          <a:p>
            <a:r>
              <a:rPr lang="en-US" sz="3200" dirty="0" smtClean="0"/>
              <a:t>Remote Collaboration Leverages Domain Expertise at Relatively Low Cost</a:t>
            </a:r>
            <a:endParaRPr lang="en-US" sz="3200" dirty="0"/>
          </a:p>
        </p:txBody>
      </p:sp>
      <p:sp>
        <p:nvSpPr>
          <p:cNvPr id="3" name="Content Placeholder 2"/>
          <p:cNvSpPr>
            <a:spLocks noGrp="1"/>
          </p:cNvSpPr>
          <p:nvPr>
            <p:ph idx="1"/>
          </p:nvPr>
        </p:nvSpPr>
        <p:spPr>
          <a:xfrm>
            <a:off x="775843" y="1302611"/>
            <a:ext cx="7667062" cy="4525963"/>
          </a:xfrm>
        </p:spPr>
        <p:txBody>
          <a:bodyPr>
            <a:normAutofit fontScale="70000" lnSpcReduction="20000"/>
          </a:bodyPr>
          <a:lstStyle/>
          <a:p>
            <a:pPr>
              <a:lnSpc>
                <a:spcPct val="120000"/>
              </a:lnSpc>
            </a:pPr>
            <a:r>
              <a:rPr lang="en-US" dirty="0" smtClean="0"/>
              <a:t>This method of collaborative research in a federated environment is both efficient and cost-effective.</a:t>
            </a:r>
          </a:p>
          <a:p>
            <a:pPr>
              <a:lnSpc>
                <a:spcPct val="120000"/>
              </a:lnSpc>
            </a:pPr>
            <a:r>
              <a:rPr lang="en-US" dirty="0" smtClean="0"/>
              <a:t>Research assets and data are distributed to and from central archives to home institutions of investigators at no cost.</a:t>
            </a:r>
          </a:p>
          <a:p>
            <a:pPr>
              <a:lnSpc>
                <a:spcPct val="120000"/>
              </a:lnSpc>
            </a:pPr>
            <a:r>
              <a:rPr lang="en-US" dirty="0" smtClean="0"/>
              <a:t>Research directives are managed on weekly administrative teleconferences including strategic plans for abstract  and manuscript submissions.</a:t>
            </a:r>
          </a:p>
          <a:p>
            <a:pPr>
              <a:lnSpc>
                <a:spcPct val="120000"/>
              </a:lnSpc>
            </a:pPr>
            <a:r>
              <a:rPr lang="en-US" dirty="0" smtClean="0"/>
              <a:t>Participants are motivated by the opportunity for new discoveries, the excitement of developing new collaborations and the ability to work with high quality datasets.</a:t>
            </a:r>
            <a:endParaRPr lang="en-US" dirty="0"/>
          </a:p>
        </p:txBody>
      </p:sp>
      <p:pic>
        <p:nvPicPr>
          <p:cNvPr id="4" name="Picture 3"/>
          <p:cNvPicPr>
            <a:picLocks noChangeAspect="1"/>
          </p:cNvPicPr>
          <p:nvPr/>
        </p:nvPicPr>
        <p:blipFill>
          <a:blip r:embed="rId2"/>
          <a:stretch>
            <a:fillRect/>
          </a:stretch>
        </p:blipFill>
        <p:spPr>
          <a:xfrm>
            <a:off x="7702815" y="5070778"/>
            <a:ext cx="1441185" cy="1787222"/>
          </a:xfrm>
          <a:prstGeom prst="rect">
            <a:avLst/>
          </a:prstGeom>
        </p:spPr>
      </p:pic>
      <p:pic>
        <p:nvPicPr>
          <p:cNvPr id="5" name="Picture 4"/>
          <p:cNvPicPr>
            <a:picLocks noChangeAspect="1"/>
          </p:cNvPicPr>
          <p:nvPr/>
        </p:nvPicPr>
        <p:blipFill>
          <a:blip r:embed="rId3"/>
          <a:stretch>
            <a:fillRect/>
          </a:stretch>
        </p:blipFill>
        <p:spPr>
          <a:xfrm>
            <a:off x="0" y="-1"/>
            <a:ext cx="1563133" cy="1302611"/>
          </a:xfrm>
          <a:prstGeom prst="rect">
            <a:avLst/>
          </a:prstGeom>
        </p:spPr>
      </p:pic>
    </p:spTree>
    <p:extLst>
      <p:ext uri="{BB962C8B-B14F-4D97-AF65-F5344CB8AC3E}">
        <p14:creationId xmlns:p14="http://schemas.microsoft.com/office/powerpoint/2010/main" val="227454557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7792337" y="1"/>
            <a:ext cx="1351662" cy="1632807"/>
          </a:xfrm>
          <a:prstGeom prst="rect">
            <a:avLst/>
          </a:prstGeom>
        </p:spPr>
      </p:pic>
      <p:pic>
        <p:nvPicPr>
          <p:cNvPr id="7" name="Picture 6"/>
          <p:cNvPicPr>
            <a:picLocks noChangeAspect="1"/>
          </p:cNvPicPr>
          <p:nvPr/>
        </p:nvPicPr>
        <p:blipFill>
          <a:blip r:embed="rId3"/>
          <a:stretch>
            <a:fillRect/>
          </a:stretch>
        </p:blipFill>
        <p:spPr>
          <a:xfrm>
            <a:off x="0" y="5351982"/>
            <a:ext cx="1506018" cy="1506018"/>
          </a:xfrm>
          <a:prstGeom prst="rect">
            <a:avLst/>
          </a:prstGeom>
        </p:spPr>
      </p:pic>
      <p:sp>
        <p:nvSpPr>
          <p:cNvPr id="5" name="Title 4"/>
          <p:cNvSpPr>
            <a:spLocks noGrp="1"/>
          </p:cNvSpPr>
          <p:nvPr>
            <p:ph type="title"/>
          </p:nvPr>
        </p:nvSpPr>
        <p:spPr>
          <a:xfrm>
            <a:off x="457200" y="85087"/>
            <a:ext cx="8229600" cy="1143000"/>
          </a:xfrm>
        </p:spPr>
        <p:txBody>
          <a:bodyPr/>
          <a:lstStyle/>
          <a:p>
            <a:r>
              <a:rPr lang="en-US" dirty="0" smtClean="0"/>
              <a:t>Why Genetics?</a:t>
            </a:r>
            <a:endParaRPr lang="en-US" dirty="0"/>
          </a:p>
        </p:txBody>
      </p:sp>
      <p:sp>
        <p:nvSpPr>
          <p:cNvPr id="6" name="Content Placeholder 5"/>
          <p:cNvSpPr>
            <a:spLocks noGrp="1"/>
          </p:cNvSpPr>
          <p:nvPr>
            <p:ph idx="1"/>
          </p:nvPr>
        </p:nvSpPr>
        <p:spPr>
          <a:xfrm>
            <a:off x="1506018" y="1982089"/>
            <a:ext cx="6814701" cy="4525963"/>
          </a:xfrm>
        </p:spPr>
        <p:txBody>
          <a:bodyPr>
            <a:noAutofit/>
          </a:bodyPr>
          <a:lstStyle/>
          <a:p>
            <a:pPr marL="342900" lvl="2" indent="-342900">
              <a:lnSpc>
                <a:spcPct val="100000"/>
              </a:lnSpc>
            </a:pPr>
            <a:r>
              <a:rPr lang="en-US" sz="2000" dirty="0"/>
              <a:t>The focus of oncology today is on </a:t>
            </a:r>
            <a:r>
              <a:rPr lang="en-US" sz="2000" i="1" dirty="0"/>
              <a:t>personalized medicine.</a:t>
            </a:r>
            <a:r>
              <a:rPr lang="en-US" sz="2000" dirty="0"/>
              <a:t>  While tumors of the same cell type may “appear” similar histologically, they are different at the genetic level. This may explain why some tumors (and patients) respond better to identical treatments than others.</a:t>
            </a:r>
          </a:p>
          <a:p>
            <a:pPr marL="342900" lvl="2" indent="-342900">
              <a:lnSpc>
                <a:spcPct val="100000"/>
              </a:lnSpc>
            </a:pPr>
            <a:r>
              <a:rPr lang="en-US" sz="2000" dirty="0"/>
              <a:t>There is tremendous interest in redefining cancer through the genetics of the pathologic tissue.  The goal is to individualize therapy based upon a combination of conventional histology and genetic features.</a:t>
            </a:r>
          </a:p>
          <a:p>
            <a:pPr marL="342900" lvl="2" indent="-342900">
              <a:lnSpc>
                <a:spcPct val="100000"/>
              </a:lnSpc>
            </a:pPr>
            <a:r>
              <a:rPr lang="en-US" sz="2000" dirty="0"/>
              <a:t>Now that the human genome has been mapped, organizations like the National Cancer Institute (NCI) are focusing attention on applying that technology to mapping common forms of cancer to define new classes of disease that may respond better to novel therapies.</a:t>
            </a:r>
          </a:p>
          <a:p>
            <a:pPr marL="342900" lvl="2" indent="-342900">
              <a:lnSpc>
                <a:spcPct val="100000"/>
              </a:lnSpc>
            </a:pPr>
            <a:r>
              <a:rPr lang="en-US" sz="2000" dirty="0"/>
              <a:t>The Cancer Genome Atlas (TCGA) is an NIH initiative that is collecting and genetically analyzing common forms of cancer.  One cell line collected and studied is glioblastoma (GBM).</a:t>
            </a:r>
          </a:p>
          <a:p>
            <a:pPr>
              <a:lnSpc>
                <a:spcPct val="100000"/>
              </a:lnSpc>
            </a:pPr>
            <a:endParaRPr lang="en-US" sz="4000" dirty="0"/>
          </a:p>
        </p:txBody>
      </p:sp>
    </p:spTree>
    <p:extLst>
      <p:ext uri="{BB962C8B-B14F-4D97-AF65-F5344CB8AC3E}">
        <p14:creationId xmlns:p14="http://schemas.microsoft.com/office/powerpoint/2010/main" val="238124582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703"/>
            <a:ext cx="8229600" cy="806447"/>
          </a:xfrm>
        </p:spPr>
        <p:txBody>
          <a:bodyPr>
            <a:normAutofit/>
          </a:bodyPr>
          <a:lstStyle/>
          <a:p>
            <a:r>
              <a:rPr lang="en-US" sz="3600" dirty="0" smtClean="0"/>
              <a:t>Discussion</a:t>
            </a:r>
            <a:endParaRPr lang="en-US" sz="3600" dirty="0"/>
          </a:p>
        </p:txBody>
      </p:sp>
      <p:sp>
        <p:nvSpPr>
          <p:cNvPr id="3" name="Content Placeholder 2"/>
          <p:cNvSpPr>
            <a:spLocks noGrp="1"/>
          </p:cNvSpPr>
          <p:nvPr>
            <p:ph idx="1"/>
          </p:nvPr>
        </p:nvSpPr>
        <p:spPr>
          <a:xfrm>
            <a:off x="462771" y="1528647"/>
            <a:ext cx="8229600" cy="4525963"/>
          </a:xfrm>
        </p:spPr>
        <p:txBody>
          <a:bodyPr>
            <a:noAutofit/>
          </a:bodyPr>
          <a:lstStyle/>
          <a:p>
            <a:pPr>
              <a:lnSpc>
                <a:spcPct val="120000"/>
              </a:lnSpc>
            </a:pPr>
            <a:r>
              <a:rPr lang="en-US" sz="1800" dirty="0" smtClean="0"/>
              <a:t>The key to establishing imaging as an effective biomarker in clinical research lies with standardizing not only image acquisition parameters </a:t>
            </a:r>
            <a:r>
              <a:rPr lang="en-US" sz="1800" i="1" dirty="0" smtClean="0">
                <a:solidFill>
                  <a:srgbClr val="FFFF00"/>
                </a:solidFill>
              </a:rPr>
              <a:t>but also the methods by which radiologists classify and characterize the disease process.</a:t>
            </a:r>
          </a:p>
          <a:p>
            <a:pPr>
              <a:lnSpc>
                <a:spcPct val="120000"/>
              </a:lnSpc>
            </a:pPr>
            <a:r>
              <a:rPr lang="en-US" sz="1800" dirty="0"/>
              <a:t>B</a:t>
            </a:r>
            <a:r>
              <a:rPr lang="en-US" sz="1800" dirty="0" smtClean="0"/>
              <a:t>ecause </a:t>
            </a:r>
            <a:r>
              <a:rPr lang="en-US" sz="1800" dirty="0"/>
              <a:t>of </a:t>
            </a:r>
            <a:r>
              <a:rPr lang="en-US" sz="1800" dirty="0" smtClean="0"/>
              <a:t>the idiosyncratic </a:t>
            </a:r>
            <a:r>
              <a:rPr lang="en-US" sz="1800" dirty="0"/>
              <a:t>methods in which </a:t>
            </a:r>
            <a:r>
              <a:rPr lang="en-US" sz="1800" dirty="0" smtClean="0"/>
              <a:t>radiologists communicate findings </a:t>
            </a:r>
            <a:r>
              <a:rPr lang="en-US" sz="1800" dirty="0"/>
              <a:t>it is difficult to </a:t>
            </a:r>
            <a:r>
              <a:rPr lang="en-US" sz="1800" dirty="0" smtClean="0"/>
              <a:t>derive value from reports in a research context.  </a:t>
            </a:r>
            <a:r>
              <a:rPr lang="en-US" sz="1800" dirty="0"/>
              <a:t>S</a:t>
            </a:r>
            <a:r>
              <a:rPr lang="en-US" sz="1800" dirty="0" smtClean="0"/>
              <a:t>ubjective </a:t>
            </a:r>
            <a:r>
              <a:rPr lang="en-US" sz="1800" dirty="0"/>
              <a:t>MR features such as degree of enhancement, definition of margins, infiltration, discrimination between non-contrast enhancing tumor from </a:t>
            </a:r>
            <a:r>
              <a:rPr lang="en-US" sz="1800" dirty="0" smtClean="0"/>
              <a:t>edema are ambiguous and not reproducible.</a:t>
            </a:r>
            <a:endParaRPr lang="en-US" sz="1800" dirty="0"/>
          </a:p>
          <a:p>
            <a:pPr>
              <a:lnSpc>
                <a:spcPct val="120000"/>
              </a:lnSpc>
            </a:pPr>
            <a:r>
              <a:rPr lang="en-US" sz="1800" dirty="0"/>
              <a:t>Standardization of image observations or features is paramount for it to play a central role in characterization of disease.</a:t>
            </a:r>
          </a:p>
          <a:p>
            <a:pPr>
              <a:lnSpc>
                <a:spcPct val="120000"/>
              </a:lnSpc>
            </a:pPr>
            <a:r>
              <a:rPr lang="en-US" sz="1800" dirty="0" smtClean="0"/>
              <a:t>Preliminary </a:t>
            </a:r>
            <a:r>
              <a:rPr lang="en-US" sz="1800" dirty="0"/>
              <a:t>results derived from the first one-hundred cases analyzed support the concept that imaging has a direct relationship to the genetic features of GBM subtypes and has a role in forecasting survival.</a:t>
            </a:r>
          </a:p>
          <a:p>
            <a:pPr>
              <a:lnSpc>
                <a:spcPct val="120000"/>
              </a:lnSpc>
            </a:pPr>
            <a:r>
              <a:rPr lang="en-US" sz="1800" dirty="0" smtClean="0"/>
              <a:t>The combined work of the TCGA Glioma Phenotype Research Group has shown that collaborative discovery can be highly productive and an example for collaborative science.</a:t>
            </a:r>
            <a:endParaRPr lang="en-US" sz="1800" dirty="0"/>
          </a:p>
          <a:p>
            <a:pPr>
              <a:lnSpc>
                <a:spcPct val="120000"/>
              </a:lnSpc>
            </a:pPr>
            <a:endParaRPr lang="en-US" sz="1800" dirty="0" smtClean="0"/>
          </a:p>
        </p:txBody>
      </p:sp>
    </p:spTree>
    <p:extLst>
      <p:ext uri="{BB962C8B-B14F-4D97-AF65-F5344CB8AC3E}">
        <p14:creationId xmlns:p14="http://schemas.microsoft.com/office/powerpoint/2010/main" val="2384586152"/>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861"/>
            <a:ext cx="8229600" cy="1143000"/>
          </a:xfrm>
        </p:spPr>
        <p:txBody>
          <a:bodyPr/>
          <a:lstStyle/>
          <a:p>
            <a:r>
              <a:rPr lang="en-US" dirty="0" smtClean="0"/>
              <a:t>Summary</a:t>
            </a:r>
            <a:endParaRPr lang="en-US" dirty="0"/>
          </a:p>
        </p:txBody>
      </p:sp>
      <p:sp>
        <p:nvSpPr>
          <p:cNvPr id="3" name="Content Placeholder 2"/>
          <p:cNvSpPr>
            <a:spLocks noGrp="1"/>
          </p:cNvSpPr>
          <p:nvPr>
            <p:ph idx="1"/>
          </p:nvPr>
        </p:nvSpPr>
        <p:spPr>
          <a:xfrm>
            <a:off x="756674" y="1055930"/>
            <a:ext cx="7921879" cy="5310372"/>
          </a:xfrm>
        </p:spPr>
        <p:txBody>
          <a:bodyPr>
            <a:normAutofit fontScale="85000" lnSpcReduction="10000"/>
          </a:bodyPr>
          <a:lstStyle/>
          <a:p>
            <a:pPr>
              <a:lnSpc>
                <a:spcPct val="120000"/>
              </a:lnSpc>
            </a:pPr>
            <a:r>
              <a:rPr lang="en-US" dirty="0"/>
              <a:t>Our terminology and reporting system for assessing brain tumors captures a broad spectrum of rich and detailed </a:t>
            </a:r>
            <a:r>
              <a:rPr lang="en-US" dirty="0" smtClean="0"/>
              <a:t>imaging features</a:t>
            </a:r>
            <a:r>
              <a:rPr lang="en-US" dirty="0"/>
              <a:t>. These comprehensive and detailed descriptors can be quickly adapted by neuroradiologists. Moreover, </a:t>
            </a:r>
            <a:r>
              <a:rPr lang="en-US" dirty="0" smtClean="0"/>
              <a:t>consistent use </a:t>
            </a:r>
            <a:r>
              <a:rPr lang="en-US" dirty="0"/>
              <a:t>of a standardized vocabulary adds value to clinical imaging as a valid biomarker for grading and treatment response</a:t>
            </a:r>
            <a:r>
              <a:rPr lang="en-US" dirty="0" smtClean="0"/>
              <a:t>.</a:t>
            </a:r>
          </a:p>
          <a:p>
            <a:pPr>
              <a:lnSpc>
                <a:spcPct val="120000"/>
              </a:lnSpc>
            </a:pPr>
            <a:r>
              <a:rPr lang="en-US" dirty="0" smtClean="0"/>
              <a:t>Federated collaborative research projects such as this one should serve as a model for multi-disciplinary research in the future.</a:t>
            </a:r>
            <a:endParaRPr lang="en-US" dirty="0"/>
          </a:p>
        </p:txBody>
      </p:sp>
    </p:spTree>
    <p:extLst>
      <p:ext uri="{BB962C8B-B14F-4D97-AF65-F5344CB8AC3E}">
        <p14:creationId xmlns:p14="http://schemas.microsoft.com/office/powerpoint/2010/main" val="1084786868"/>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49245" y="103339"/>
            <a:ext cx="8229600" cy="768743"/>
          </a:xfrm>
        </p:spPr>
        <p:txBody>
          <a:bodyPr>
            <a:noAutofit/>
          </a:bodyPr>
          <a:lstStyle/>
          <a:p>
            <a:pPr>
              <a:defRPr/>
            </a:pPr>
            <a:r>
              <a:rPr lang="en-US" sz="3600" dirty="0" smtClean="0"/>
              <a:t>TCGA Glioma Phenotype Research Group</a:t>
            </a:r>
            <a:endParaRPr lang="en-US" sz="3600" dirty="0"/>
          </a:p>
        </p:txBody>
      </p:sp>
      <p:sp>
        <p:nvSpPr>
          <p:cNvPr id="21507" name="Content Placeholder 6"/>
          <p:cNvSpPr>
            <a:spLocks noGrp="1"/>
          </p:cNvSpPr>
          <p:nvPr>
            <p:ph sz="half" idx="1"/>
          </p:nvPr>
        </p:nvSpPr>
        <p:spPr>
          <a:xfrm>
            <a:off x="135182" y="952499"/>
            <a:ext cx="2072348" cy="4481391"/>
          </a:xfrm>
        </p:spPr>
        <p:txBody>
          <a:bodyPr>
            <a:normAutofit fontScale="77500" lnSpcReduction="20000"/>
          </a:bodyPr>
          <a:lstStyle/>
          <a:p>
            <a:r>
              <a:rPr lang="en-US" sz="1800" dirty="0" smtClean="0"/>
              <a:t>Hwang, S.N.</a:t>
            </a:r>
            <a:r>
              <a:rPr lang="en-US" sz="1800" baseline="30000" dirty="0" smtClean="0"/>
              <a:t>1</a:t>
            </a:r>
            <a:r>
              <a:rPr lang="en-US" sz="1800" dirty="0" smtClean="0"/>
              <a:t> </a:t>
            </a:r>
          </a:p>
          <a:p>
            <a:r>
              <a:rPr lang="en-US" sz="1800" dirty="0" smtClean="0"/>
              <a:t>Holder, C.A.</a:t>
            </a:r>
            <a:r>
              <a:rPr lang="en-US" sz="1800" baseline="30000" dirty="0" smtClean="0"/>
              <a:t>1</a:t>
            </a:r>
            <a:r>
              <a:rPr lang="en-US" sz="1800" dirty="0" smtClean="0"/>
              <a:t> </a:t>
            </a:r>
          </a:p>
          <a:p>
            <a:r>
              <a:rPr lang="en-US" sz="1800" dirty="0" smtClean="0"/>
              <a:t>Clifford, R.J.</a:t>
            </a:r>
            <a:r>
              <a:rPr lang="en-US" sz="1800" baseline="30000" dirty="0" smtClean="0"/>
              <a:t>2</a:t>
            </a:r>
            <a:r>
              <a:rPr lang="en-US" sz="1800" dirty="0" smtClean="0"/>
              <a:t> </a:t>
            </a:r>
          </a:p>
          <a:p>
            <a:r>
              <a:rPr lang="en-US" sz="1800" dirty="0" smtClean="0"/>
              <a:t>Huang, E.</a:t>
            </a:r>
            <a:r>
              <a:rPr lang="en-US" sz="1800" baseline="30000" dirty="0" smtClean="0"/>
              <a:t>2</a:t>
            </a:r>
            <a:r>
              <a:rPr lang="en-US" sz="1800" dirty="0" smtClean="0"/>
              <a:t> </a:t>
            </a:r>
          </a:p>
          <a:p>
            <a:r>
              <a:rPr lang="en-US" sz="1800" dirty="0" smtClean="0"/>
              <a:t>Hammoud, D.</a:t>
            </a:r>
            <a:r>
              <a:rPr lang="en-US" sz="1800" baseline="30000" dirty="0" smtClean="0"/>
              <a:t> 3</a:t>
            </a:r>
            <a:r>
              <a:rPr lang="en-US" sz="1800" dirty="0" smtClean="0"/>
              <a:t> </a:t>
            </a:r>
          </a:p>
          <a:p>
            <a:r>
              <a:rPr lang="en-US" sz="1800" dirty="0" smtClean="0"/>
              <a:t>Nicolasjilwan, M.</a:t>
            </a:r>
            <a:r>
              <a:rPr lang="en-US" sz="1800" baseline="30000" dirty="0" smtClean="0"/>
              <a:t>4</a:t>
            </a:r>
            <a:endParaRPr lang="en-US" sz="1800" dirty="0" smtClean="0"/>
          </a:p>
          <a:p>
            <a:r>
              <a:rPr lang="en-US" sz="1800" dirty="0" smtClean="0"/>
              <a:t>Raghavan, P.</a:t>
            </a:r>
            <a:r>
              <a:rPr lang="en-US" sz="1800" baseline="30000" dirty="0" smtClean="0"/>
              <a:t>4</a:t>
            </a:r>
            <a:endParaRPr lang="en-US" sz="1800" dirty="0" smtClean="0"/>
          </a:p>
          <a:p>
            <a:r>
              <a:rPr lang="en-US" sz="1800" dirty="0" smtClean="0"/>
              <a:t>Wintermark, M.</a:t>
            </a:r>
            <a:r>
              <a:rPr lang="en-US" sz="1800" baseline="30000" dirty="0" smtClean="0"/>
              <a:t>4</a:t>
            </a:r>
            <a:endParaRPr lang="en-US" sz="1800" dirty="0" smtClean="0"/>
          </a:p>
          <a:p>
            <a:r>
              <a:rPr lang="en-US" sz="1800" dirty="0" smtClean="0"/>
              <a:t>Gutman, D.A</a:t>
            </a:r>
            <a:r>
              <a:rPr lang="en-US" sz="1800" baseline="30000" dirty="0" smtClean="0"/>
              <a:t>1</a:t>
            </a:r>
            <a:endParaRPr lang="en-US" sz="1800" dirty="0" smtClean="0"/>
          </a:p>
          <a:p>
            <a:r>
              <a:rPr lang="en-US" sz="1800" dirty="0" smtClean="0"/>
              <a:t>Moreno, C.</a:t>
            </a:r>
            <a:r>
              <a:rPr lang="en-US" sz="1800" baseline="30000" dirty="0" smtClean="0"/>
              <a:t>1</a:t>
            </a:r>
            <a:endParaRPr lang="en-US" sz="1800" dirty="0" smtClean="0"/>
          </a:p>
          <a:p>
            <a:r>
              <a:rPr lang="en-US" sz="1800" dirty="0" smtClean="0"/>
              <a:t>Cooper, L.</a:t>
            </a:r>
            <a:r>
              <a:rPr lang="en-US" sz="1800" baseline="30000" dirty="0" smtClean="0"/>
              <a:t>1</a:t>
            </a:r>
            <a:endParaRPr lang="en-US" sz="1800" dirty="0" smtClean="0"/>
          </a:p>
          <a:p>
            <a:r>
              <a:rPr lang="en-US" sz="1800" dirty="0" smtClean="0"/>
              <a:t>Freymann, J.</a:t>
            </a:r>
            <a:r>
              <a:rPr lang="en-US" sz="1800" baseline="30000" dirty="0" smtClean="0"/>
              <a:t>5</a:t>
            </a:r>
            <a:endParaRPr lang="en-US" sz="1800" dirty="0" smtClean="0"/>
          </a:p>
          <a:p>
            <a:r>
              <a:rPr lang="en-US" sz="1800" dirty="0" smtClean="0"/>
              <a:t>Kirby, J.</a:t>
            </a:r>
            <a:r>
              <a:rPr lang="en-US" sz="1800" baseline="30000" dirty="0" smtClean="0"/>
              <a:t>5</a:t>
            </a:r>
            <a:r>
              <a:rPr lang="en-US" sz="1800" dirty="0" smtClean="0"/>
              <a:t> </a:t>
            </a:r>
          </a:p>
        </p:txBody>
      </p:sp>
      <p:sp>
        <p:nvSpPr>
          <p:cNvPr id="21508" name="Content Placeholder 7"/>
          <p:cNvSpPr>
            <a:spLocks noGrp="1"/>
          </p:cNvSpPr>
          <p:nvPr>
            <p:ph sz="half" idx="2"/>
          </p:nvPr>
        </p:nvSpPr>
        <p:spPr>
          <a:xfrm>
            <a:off x="2081582" y="1053505"/>
            <a:ext cx="2381910" cy="3344183"/>
          </a:xfrm>
        </p:spPr>
        <p:txBody>
          <a:bodyPr>
            <a:normAutofit fontScale="77500" lnSpcReduction="20000"/>
          </a:bodyPr>
          <a:lstStyle/>
          <a:p>
            <a:r>
              <a:rPr lang="en-US" sz="1800" dirty="0" smtClean="0"/>
              <a:t>Krishnan, A.</a:t>
            </a:r>
            <a:r>
              <a:rPr lang="en-US" sz="1800" baseline="30000" dirty="0" smtClean="0"/>
              <a:t>1</a:t>
            </a:r>
            <a:endParaRPr lang="en-US" sz="1800" dirty="0" smtClean="0"/>
          </a:p>
          <a:p>
            <a:r>
              <a:rPr lang="en-US" sz="1800" dirty="0" smtClean="0"/>
              <a:t>Dehkharghani, S.</a:t>
            </a:r>
            <a:r>
              <a:rPr lang="en-US" sz="1800" baseline="30000" dirty="0" smtClean="0"/>
              <a:t>1</a:t>
            </a:r>
            <a:endParaRPr lang="en-US" sz="1800" dirty="0" smtClean="0"/>
          </a:p>
          <a:p>
            <a:r>
              <a:rPr lang="en-US" sz="1800" dirty="0" smtClean="0"/>
              <a:t>Jaffe, C.C.</a:t>
            </a:r>
            <a:r>
              <a:rPr lang="en-US" sz="1800" baseline="30000" dirty="0" smtClean="0"/>
              <a:t>6</a:t>
            </a:r>
            <a:endParaRPr lang="en-US" sz="1800" dirty="0" smtClean="0"/>
          </a:p>
          <a:p>
            <a:r>
              <a:rPr lang="en-US" sz="1800" dirty="0" smtClean="0"/>
              <a:t>Saltz, J.H.</a:t>
            </a:r>
            <a:r>
              <a:rPr lang="en-US" sz="1800" baseline="30000" dirty="0" smtClean="0"/>
              <a:t>1</a:t>
            </a:r>
            <a:endParaRPr lang="en-US" sz="1800" dirty="0" smtClean="0"/>
          </a:p>
          <a:p>
            <a:r>
              <a:rPr lang="en-US" sz="1800" dirty="0" smtClean="0"/>
              <a:t>Brat, D.J.</a:t>
            </a:r>
            <a:r>
              <a:rPr lang="en-US" sz="1800" baseline="30000" dirty="0" smtClean="0"/>
              <a:t>1</a:t>
            </a:r>
            <a:endParaRPr lang="en-US" sz="1800" dirty="0" smtClean="0"/>
          </a:p>
          <a:p>
            <a:r>
              <a:rPr lang="en-US" sz="1800" dirty="0" err="1" smtClean="0"/>
              <a:t>Colen</a:t>
            </a:r>
            <a:r>
              <a:rPr lang="en-US" sz="1800" dirty="0" smtClean="0"/>
              <a:t>, R.R.</a:t>
            </a:r>
            <a:r>
              <a:rPr lang="en-US" sz="1800" baseline="30000" dirty="0" smtClean="0"/>
              <a:t>8</a:t>
            </a:r>
          </a:p>
          <a:p>
            <a:r>
              <a:rPr lang="en-US" sz="1800" dirty="0" smtClean="0"/>
              <a:t>Rubin, D.L.</a:t>
            </a:r>
            <a:r>
              <a:rPr lang="en-US" sz="1800" baseline="30000" dirty="0" smtClean="0"/>
              <a:t>9</a:t>
            </a:r>
          </a:p>
          <a:p>
            <a:r>
              <a:rPr lang="en-US" sz="1800" dirty="0" smtClean="0"/>
              <a:t>Jain, R</a:t>
            </a:r>
            <a:r>
              <a:rPr lang="en-US" sz="1800" baseline="30000" dirty="0" smtClean="0"/>
              <a:t>10</a:t>
            </a:r>
          </a:p>
          <a:p>
            <a:r>
              <a:rPr lang="en-US" sz="1800" dirty="0" smtClean="0"/>
              <a:t>Flanders, A.E.</a:t>
            </a:r>
            <a:r>
              <a:rPr lang="en-US" sz="1800" baseline="30000" dirty="0" smtClean="0"/>
              <a:t> </a:t>
            </a:r>
            <a:r>
              <a:rPr lang="en-US" sz="1800" baseline="30000" dirty="0" smtClean="0"/>
              <a:t>7</a:t>
            </a:r>
          </a:p>
          <a:p>
            <a:r>
              <a:rPr lang="en-US" sz="1800" dirty="0" smtClean="0"/>
              <a:t>Erickson, B.J.</a:t>
            </a:r>
            <a:r>
              <a:rPr lang="en-US" sz="1800" baseline="30000" dirty="0" smtClean="0"/>
              <a:t>11</a:t>
            </a:r>
            <a:endParaRPr lang="en-US" sz="1800" baseline="30000" dirty="0" smtClean="0"/>
          </a:p>
        </p:txBody>
      </p:sp>
      <p:sp>
        <p:nvSpPr>
          <p:cNvPr id="5" name="Content Placeholder 7"/>
          <p:cNvSpPr txBox="1">
            <a:spLocks/>
          </p:cNvSpPr>
          <p:nvPr/>
        </p:nvSpPr>
        <p:spPr bwMode="auto">
          <a:xfrm>
            <a:off x="5314466" y="954547"/>
            <a:ext cx="2857219" cy="3249048"/>
          </a:xfrm>
          <a:prstGeom prst="rect">
            <a:avLst/>
          </a:prstGeom>
          <a:solidFill>
            <a:srgbClr val="0000FF"/>
          </a:solidFill>
          <a:ln w="9525">
            <a:noFill/>
            <a:miter lim="800000"/>
            <a:headEnd/>
            <a:tailEnd/>
          </a:ln>
        </p:spPr>
        <p:txBody>
          <a:bodyPr>
            <a:prstTxWarp prst="textNoShape">
              <a:avLst/>
            </a:prstTxWarp>
          </a:bodyPr>
          <a:lstStyle/>
          <a:p>
            <a:pPr marL="342900" indent="-342900" eaLnBrk="0" hangingPunct="0">
              <a:spcBef>
                <a:spcPct val="20000"/>
              </a:spcBef>
              <a:buClr>
                <a:srgbClr val="FFFF00"/>
              </a:buClr>
              <a:defRPr/>
            </a:pPr>
            <a:r>
              <a:rPr lang="en-US" sz="1600" kern="0" baseline="30000" dirty="0">
                <a:latin typeface="+mn-lt"/>
                <a:ea typeface="ＭＳ Ｐゴシック" charset="-128"/>
                <a:cs typeface="ＭＳ Ｐゴシック" charset="-128"/>
              </a:rPr>
              <a:t>1</a:t>
            </a:r>
            <a:r>
              <a:rPr lang="en-US" sz="1600" kern="0" dirty="0">
                <a:latin typeface="+mn-lt"/>
                <a:ea typeface="ＭＳ Ｐゴシック" charset="-128"/>
                <a:cs typeface="ＭＳ Ｐゴシック" charset="-128"/>
              </a:rPr>
              <a:t>Emory University</a:t>
            </a:r>
            <a:endParaRPr lang="en-US" sz="1600" kern="0" baseline="30000" dirty="0">
              <a:latin typeface="+mn-lt"/>
              <a:ea typeface="ＭＳ Ｐゴシック" charset="-128"/>
              <a:cs typeface="ＭＳ Ｐゴシック" charset="-128"/>
            </a:endParaRPr>
          </a:p>
          <a:p>
            <a:pPr marL="342900" indent="-342900" eaLnBrk="0" hangingPunct="0">
              <a:spcBef>
                <a:spcPct val="20000"/>
              </a:spcBef>
              <a:buClr>
                <a:srgbClr val="FFFF00"/>
              </a:buClr>
              <a:defRPr/>
            </a:pPr>
            <a:r>
              <a:rPr lang="en-US" sz="1600" kern="0" baseline="30000" dirty="0">
                <a:latin typeface="+mn-lt"/>
                <a:ea typeface="ＭＳ Ｐゴシック" charset="-128"/>
                <a:cs typeface="ＭＳ Ｐゴシック" charset="-128"/>
              </a:rPr>
              <a:t>2</a:t>
            </a:r>
            <a:r>
              <a:rPr lang="en-US" sz="1600" kern="0" dirty="0">
                <a:latin typeface="+mn-lt"/>
                <a:ea typeface="ＭＳ Ｐゴシック" charset="-128"/>
                <a:cs typeface="ＭＳ Ｐゴシック" charset="-128"/>
              </a:rPr>
              <a:t>National Cancer Institute</a:t>
            </a:r>
          </a:p>
          <a:p>
            <a:pPr marL="342900" indent="-342900" eaLnBrk="0" hangingPunct="0">
              <a:spcBef>
                <a:spcPct val="20000"/>
              </a:spcBef>
              <a:buClr>
                <a:srgbClr val="FFFF00"/>
              </a:buClr>
              <a:defRPr/>
            </a:pPr>
            <a:r>
              <a:rPr lang="en-US" sz="1600" kern="0" baseline="30000" dirty="0">
                <a:latin typeface="+mn-lt"/>
                <a:ea typeface="ＭＳ Ｐゴシック" charset="-128"/>
                <a:cs typeface="ＭＳ Ｐゴシック" charset="-128"/>
              </a:rPr>
              <a:t>3</a:t>
            </a:r>
            <a:r>
              <a:rPr lang="en-US" sz="1600" kern="0" dirty="0">
                <a:latin typeface="+mn-lt"/>
                <a:ea typeface="ＭＳ Ｐゴシック" charset="-128"/>
                <a:cs typeface="ＭＳ Ｐゴシック" charset="-128"/>
              </a:rPr>
              <a:t>National Institute of Health</a:t>
            </a:r>
          </a:p>
          <a:p>
            <a:pPr marL="342900" indent="-342900" eaLnBrk="0" hangingPunct="0">
              <a:spcBef>
                <a:spcPct val="20000"/>
              </a:spcBef>
              <a:buClr>
                <a:srgbClr val="FFFF00"/>
              </a:buClr>
              <a:defRPr/>
            </a:pPr>
            <a:r>
              <a:rPr lang="en-US" sz="1600" kern="0" baseline="30000" dirty="0">
                <a:latin typeface="+mn-lt"/>
                <a:ea typeface="ＭＳ Ｐゴシック" charset="-128"/>
                <a:cs typeface="ＭＳ Ｐゴシック" charset="-128"/>
              </a:rPr>
              <a:t>4</a:t>
            </a:r>
            <a:r>
              <a:rPr lang="en-US" sz="1600" kern="0" dirty="0">
                <a:latin typeface="+mn-lt"/>
                <a:ea typeface="ＭＳ Ｐゴシック" charset="-128"/>
                <a:cs typeface="ＭＳ Ｐゴシック" charset="-128"/>
              </a:rPr>
              <a:t>University of Virginia</a:t>
            </a:r>
          </a:p>
          <a:p>
            <a:pPr marL="342900" indent="-342900" eaLnBrk="0" hangingPunct="0">
              <a:spcBef>
                <a:spcPct val="20000"/>
              </a:spcBef>
              <a:buClr>
                <a:srgbClr val="FFFF00"/>
              </a:buClr>
              <a:defRPr/>
            </a:pPr>
            <a:r>
              <a:rPr lang="en-US" sz="1600" kern="0" baseline="30000" dirty="0">
                <a:latin typeface="+mn-lt"/>
                <a:ea typeface="ＭＳ Ｐゴシック" charset="-128"/>
                <a:cs typeface="ＭＳ Ｐゴシック" charset="-128"/>
              </a:rPr>
              <a:t>5</a:t>
            </a:r>
            <a:r>
              <a:rPr lang="en-US" sz="1600" kern="0" dirty="0">
                <a:latin typeface="+mn-lt"/>
                <a:ea typeface="ＭＳ Ｐゴシック" charset="-128"/>
                <a:cs typeface="ＭＳ Ｐゴシック" charset="-128"/>
              </a:rPr>
              <a:t>SAIC-Frederick, Inc.</a:t>
            </a:r>
          </a:p>
          <a:p>
            <a:pPr marL="342900" indent="-342900" eaLnBrk="0" hangingPunct="0">
              <a:spcBef>
                <a:spcPct val="20000"/>
              </a:spcBef>
              <a:buClr>
                <a:srgbClr val="FFFF00"/>
              </a:buClr>
              <a:defRPr/>
            </a:pPr>
            <a:r>
              <a:rPr lang="en-US" sz="1600" kern="0" baseline="30000" dirty="0">
                <a:latin typeface="+mn-lt"/>
                <a:ea typeface="ＭＳ Ｐゴシック" charset="-128"/>
                <a:cs typeface="ＭＳ Ｐゴシック" charset="-128"/>
              </a:rPr>
              <a:t>6</a:t>
            </a:r>
            <a:r>
              <a:rPr lang="en-US" sz="1600" kern="0" dirty="0">
                <a:latin typeface="+mn-lt"/>
                <a:ea typeface="ＭＳ Ｐゴシック" charset="-128"/>
                <a:cs typeface="ＭＳ Ｐゴシック" charset="-128"/>
              </a:rPr>
              <a:t>Boston University</a:t>
            </a:r>
          </a:p>
          <a:p>
            <a:pPr marL="342900" indent="-342900" eaLnBrk="0" hangingPunct="0">
              <a:spcBef>
                <a:spcPct val="20000"/>
              </a:spcBef>
              <a:buClr>
                <a:srgbClr val="FFFF00"/>
              </a:buClr>
              <a:defRPr/>
            </a:pPr>
            <a:r>
              <a:rPr lang="en-US" sz="1600" kern="0" baseline="30000" dirty="0">
                <a:latin typeface="+mn-lt"/>
                <a:ea typeface="ＭＳ Ｐゴシック" charset="-128"/>
                <a:cs typeface="ＭＳ Ｐゴシック" charset="-128"/>
              </a:rPr>
              <a:t>7</a:t>
            </a:r>
            <a:r>
              <a:rPr lang="en-US" sz="1600" kern="0" dirty="0">
                <a:latin typeface="+mn-lt"/>
                <a:ea typeface="ＭＳ Ｐゴシック" charset="-128"/>
                <a:cs typeface="ＭＳ Ｐゴシック" charset="-128"/>
              </a:rPr>
              <a:t>Thomas Jefferson </a:t>
            </a:r>
            <a:r>
              <a:rPr lang="en-US" sz="1600" kern="0" dirty="0" smtClean="0">
                <a:latin typeface="+mn-lt"/>
                <a:ea typeface="ＭＳ Ｐゴシック" charset="-128"/>
                <a:cs typeface="ＭＳ Ｐゴシック" charset="-128"/>
              </a:rPr>
              <a:t>University</a:t>
            </a:r>
          </a:p>
          <a:p>
            <a:pPr marL="342900" indent="-342900" eaLnBrk="0" hangingPunct="0">
              <a:spcBef>
                <a:spcPct val="20000"/>
              </a:spcBef>
              <a:buClr>
                <a:srgbClr val="FFFF00"/>
              </a:buClr>
              <a:defRPr/>
            </a:pPr>
            <a:r>
              <a:rPr lang="en-US" sz="1600" kern="0" baseline="30000" dirty="0" smtClean="0">
                <a:ea typeface="ＭＳ Ｐゴシック" charset="-128"/>
                <a:cs typeface="ＭＳ Ｐゴシック" charset="-128"/>
              </a:rPr>
              <a:t>8</a:t>
            </a:r>
            <a:r>
              <a:rPr lang="en-US" sz="1600" kern="0" dirty="0" smtClean="0">
                <a:ea typeface="ＭＳ Ｐゴシック" charset="-128"/>
                <a:cs typeface="ＭＳ Ｐゴシック" charset="-128"/>
              </a:rPr>
              <a:t>Brigham &amp; Women’s Hospital</a:t>
            </a:r>
          </a:p>
          <a:p>
            <a:pPr marL="342900" indent="-342900" eaLnBrk="0" hangingPunct="0">
              <a:spcBef>
                <a:spcPct val="20000"/>
              </a:spcBef>
              <a:buClr>
                <a:srgbClr val="FFFF00"/>
              </a:buClr>
              <a:defRPr/>
            </a:pPr>
            <a:r>
              <a:rPr lang="en-US" sz="1600" kern="0" baseline="30000" dirty="0" smtClean="0">
                <a:ea typeface="ＭＳ Ｐゴシック" charset="-128"/>
                <a:cs typeface="ＭＳ Ｐゴシック" charset="-128"/>
              </a:rPr>
              <a:t>9</a:t>
            </a:r>
            <a:r>
              <a:rPr lang="en-US" sz="1600" kern="0" dirty="0" smtClean="0">
                <a:ea typeface="ＭＳ Ｐゴシック" charset="-128"/>
                <a:cs typeface="ＭＳ Ｐゴシック" charset="-128"/>
              </a:rPr>
              <a:t>Stanford University</a:t>
            </a:r>
          </a:p>
          <a:p>
            <a:pPr marL="342900" indent="-342900" eaLnBrk="0" hangingPunct="0">
              <a:spcBef>
                <a:spcPct val="20000"/>
              </a:spcBef>
              <a:buClr>
                <a:srgbClr val="FFFF00"/>
              </a:buClr>
              <a:defRPr/>
            </a:pPr>
            <a:r>
              <a:rPr lang="en-US" sz="1600" kern="0" baseline="30000" dirty="0" smtClean="0">
                <a:latin typeface="+mn-lt"/>
                <a:ea typeface="ＭＳ Ｐゴシック" charset="-128"/>
                <a:cs typeface="ＭＳ Ｐゴシック" charset="-128"/>
              </a:rPr>
              <a:t>10</a:t>
            </a:r>
            <a:r>
              <a:rPr lang="en-US" sz="1600" kern="0" dirty="0" smtClean="0">
                <a:latin typeface="+mn-lt"/>
                <a:ea typeface="ＭＳ Ｐゴシック" charset="-128"/>
                <a:cs typeface="ＭＳ Ｐゴシック" charset="-128"/>
              </a:rPr>
              <a:t>Henry Ford </a:t>
            </a:r>
            <a:r>
              <a:rPr lang="en-US" sz="1600" kern="0" dirty="0" smtClean="0">
                <a:latin typeface="+mn-lt"/>
                <a:ea typeface="ＭＳ Ｐゴシック" charset="-128"/>
                <a:cs typeface="ＭＳ Ｐゴシック" charset="-128"/>
              </a:rPr>
              <a:t>Hospital</a:t>
            </a:r>
          </a:p>
          <a:p>
            <a:pPr marL="342900" indent="-342900" eaLnBrk="0" hangingPunct="0">
              <a:spcBef>
                <a:spcPct val="20000"/>
              </a:spcBef>
              <a:buClr>
                <a:srgbClr val="FFFF00"/>
              </a:buClr>
              <a:defRPr/>
            </a:pPr>
            <a:r>
              <a:rPr lang="en-US" sz="1600" kern="0" baseline="30000" dirty="0" smtClean="0">
                <a:ea typeface="ＭＳ Ｐゴシック" charset="-128"/>
                <a:cs typeface="ＭＳ Ｐゴシック" charset="-128"/>
              </a:rPr>
              <a:t>11</a:t>
            </a:r>
            <a:r>
              <a:rPr lang="en-US" sz="1600" kern="0" dirty="0" smtClean="0">
                <a:ea typeface="ＭＳ Ｐゴシック" charset="-128"/>
                <a:cs typeface="ＭＳ Ｐゴシック" charset="-128"/>
              </a:rPr>
              <a:t>Mayo Clinic</a:t>
            </a:r>
            <a:endParaRPr lang="en-US" sz="1600" kern="0" dirty="0">
              <a:latin typeface="+mn-lt"/>
              <a:ea typeface="ＭＳ Ｐゴシック" charset="-128"/>
              <a:cs typeface="ＭＳ Ｐゴシック" charset="-128"/>
            </a:endParaRPr>
          </a:p>
          <a:p>
            <a:pPr marL="342900" indent="-342900" eaLnBrk="0" hangingPunct="0">
              <a:spcBef>
                <a:spcPct val="20000"/>
              </a:spcBef>
              <a:buClr>
                <a:srgbClr val="FFFF00"/>
              </a:buClr>
              <a:defRPr/>
            </a:pPr>
            <a:endParaRPr lang="en-US" sz="1600" kern="0" dirty="0">
              <a:latin typeface="+mn-lt"/>
              <a:ea typeface="ＭＳ Ｐゴシック" charset="-128"/>
              <a:cs typeface="ＭＳ Ｐゴシック" charset="-128"/>
            </a:endParaRPr>
          </a:p>
        </p:txBody>
      </p:sp>
      <p:pic>
        <p:nvPicPr>
          <p:cNvPr id="6" name="Picture 2115" descr="SOM Logo"/>
          <p:cNvPicPr>
            <a:picLocks noChangeAspect="1" noChangeArrowheads="1"/>
          </p:cNvPicPr>
          <p:nvPr/>
        </p:nvPicPr>
        <p:blipFill>
          <a:blip r:embed="rId2"/>
          <a:srcRect/>
          <a:stretch>
            <a:fillRect/>
          </a:stretch>
        </p:blipFill>
        <p:spPr bwMode="auto">
          <a:xfrm>
            <a:off x="6464461" y="5550101"/>
            <a:ext cx="1324599" cy="510674"/>
          </a:xfrm>
          <a:prstGeom prst="rect">
            <a:avLst/>
          </a:prstGeom>
          <a:solidFill>
            <a:schemeClr val="bg2">
              <a:lumMod val="75000"/>
              <a:lumOff val="25000"/>
            </a:schemeClr>
          </a:solidFill>
          <a:ln w="9525">
            <a:noFill/>
            <a:miter lim="800000"/>
            <a:headEnd/>
            <a:tailEnd/>
          </a:ln>
        </p:spPr>
      </p:pic>
      <p:pic>
        <p:nvPicPr>
          <p:cNvPr id="7" name="Picture 14"/>
          <p:cNvPicPr>
            <a:picLocks noChangeAspect="1"/>
          </p:cNvPicPr>
          <p:nvPr/>
        </p:nvPicPr>
        <p:blipFill>
          <a:blip r:embed="rId3"/>
          <a:srcRect/>
          <a:stretch>
            <a:fillRect/>
          </a:stretch>
        </p:blipFill>
        <p:spPr bwMode="auto">
          <a:xfrm>
            <a:off x="4027273" y="4952649"/>
            <a:ext cx="2266238" cy="528522"/>
          </a:xfrm>
          <a:prstGeom prst="rect">
            <a:avLst/>
          </a:prstGeom>
          <a:noFill/>
          <a:ln w="9525">
            <a:noFill/>
            <a:miter lim="800000"/>
            <a:headEnd/>
            <a:tailEnd/>
          </a:ln>
        </p:spPr>
      </p:pic>
      <p:pic>
        <p:nvPicPr>
          <p:cNvPr id="8" name="Picture 6"/>
          <p:cNvPicPr>
            <a:picLocks noChangeAspect="1"/>
          </p:cNvPicPr>
          <p:nvPr/>
        </p:nvPicPr>
        <p:blipFill>
          <a:blip r:embed="rId4"/>
          <a:srcRect/>
          <a:stretch>
            <a:fillRect/>
          </a:stretch>
        </p:blipFill>
        <p:spPr bwMode="auto">
          <a:xfrm>
            <a:off x="7014840" y="6294373"/>
            <a:ext cx="1972400" cy="438311"/>
          </a:xfrm>
          <a:prstGeom prst="rect">
            <a:avLst/>
          </a:prstGeom>
          <a:noFill/>
          <a:ln w="9525">
            <a:noFill/>
            <a:miter lim="800000"/>
            <a:headEnd/>
            <a:tailEnd/>
          </a:ln>
        </p:spPr>
      </p:pic>
      <p:pic>
        <p:nvPicPr>
          <p:cNvPr id="9" name="Picture 16"/>
          <p:cNvPicPr>
            <a:picLocks noChangeAspect="1"/>
          </p:cNvPicPr>
          <p:nvPr/>
        </p:nvPicPr>
        <p:blipFill>
          <a:blip r:embed="rId5"/>
          <a:srcRect/>
          <a:stretch>
            <a:fillRect/>
          </a:stretch>
        </p:blipFill>
        <p:spPr bwMode="auto">
          <a:xfrm>
            <a:off x="6558304" y="4917186"/>
            <a:ext cx="1230756" cy="549445"/>
          </a:xfrm>
          <a:prstGeom prst="rect">
            <a:avLst/>
          </a:prstGeom>
          <a:noFill/>
          <a:ln w="9525">
            <a:noFill/>
            <a:miter lim="800000"/>
            <a:headEnd/>
            <a:tailEnd/>
          </a:ln>
        </p:spPr>
      </p:pic>
      <p:pic>
        <p:nvPicPr>
          <p:cNvPr id="10" name="Picture 9"/>
          <p:cNvPicPr>
            <a:picLocks noChangeAspect="1"/>
          </p:cNvPicPr>
          <p:nvPr/>
        </p:nvPicPr>
        <p:blipFill>
          <a:blip r:embed="rId6"/>
          <a:srcRect/>
          <a:stretch>
            <a:fillRect/>
          </a:stretch>
        </p:blipFill>
        <p:spPr bwMode="auto">
          <a:xfrm>
            <a:off x="4152071" y="4302553"/>
            <a:ext cx="1810939" cy="498933"/>
          </a:xfrm>
          <a:prstGeom prst="rect">
            <a:avLst/>
          </a:prstGeom>
          <a:noFill/>
          <a:ln w="9525">
            <a:noFill/>
            <a:miter lim="800000"/>
            <a:headEnd/>
            <a:tailEnd/>
          </a:ln>
        </p:spPr>
      </p:pic>
      <p:pic>
        <p:nvPicPr>
          <p:cNvPr id="11" name="Picture 3"/>
          <p:cNvPicPr>
            <a:picLocks noChangeAspect="1"/>
          </p:cNvPicPr>
          <p:nvPr/>
        </p:nvPicPr>
        <p:blipFill>
          <a:blip r:embed="rId7"/>
          <a:srcRect/>
          <a:stretch>
            <a:fillRect/>
          </a:stretch>
        </p:blipFill>
        <p:spPr bwMode="auto">
          <a:xfrm>
            <a:off x="5630900" y="6164868"/>
            <a:ext cx="927404" cy="609042"/>
          </a:xfrm>
          <a:prstGeom prst="rect">
            <a:avLst/>
          </a:prstGeom>
          <a:noFill/>
          <a:ln w="9525">
            <a:noFill/>
            <a:miter lim="800000"/>
            <a:headEnd/>
            <a:tailEnd/>
          </a:ln>
        </p:spPr>
      </p:pic>
      <p:pic>
        <p:nvPicPr>
          <p:cNvPr id="2" name="Picture 1" descr="logo.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00979" y="6320543"/>
            <a:ext cx="1902184" cy="412140"/>
          </a:xfrm>
          <a:prstGeom prst="rect">
            <a:avLst/>
          </a:prstGeom>
        </p:spPr>
      </p:pic>
      <p:pic>
        <p:nvPicPr>
          <p:cNvPr id="3" name="Picture 2" descr="header_nci.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0" y="6351224"/>
            <a:ext cx="3011519" cy="381459"/>
          </a:xfrm>
          <a:prstGeom prst="rect">
            <a:avLst/>
          </a:prstGeom>
        </p:spPr>
      </p:pic>
      <p:pic>
        <p:nvPicPr>
          <p:cNvPr id="4" name="Picture 3"/>
          <p:cNvPicPr>
            <a:picLocks noChangeAspect="1"/>
          </p:cNvPicPr>
          <p:nvPr/>
        </p:nvPicPr>
        <p:blipFill>
          <a:blip r:embed="rId10"/>
          <a:stretch>
            <a:fillRect/>
          </a:stretch>
        </p:blipFill>
        <p:spPr>
          <a:xfrm>
            <a:off x="4027273" y="5597201"/>
            <a:ext cx="2151779" cy="506301"/>
          </a:xfrm>
          <a:prstGeom prst="rect">
            <a:avLst/>
          </a:prstGeom>
        </p:spPr>
      </p:pic>
      <p:pic>
        <p:nvPicPr>
          <p:cNvPr id="13" name="Picture 12"/>
          <p:cNvPicPr>
            <a:picLocks noChangeAspect="1"/>
          </p:cNvPicPr>
          <p:nvPr/>
        </p:nvPicPr>
        <p:blipFill>
          <a:blip r:embed="rId11"/>
          <a:stretch>
            <a:fillRect/>
          </a:stretch>
        </p:blipFill>
        <p:spPr>
          <a:xfrm>
            <a:off x="1989995" y="5597201"/>
            <a:ext cx="1702999" cy="567667"/>
          </a:xfrm>
          <a:prstGeom prst="rect">
            <a:avLst/>
          </a:prstGeom>
        </p:spPr>
      </p:pic>
      <p:pic>
        <p:nvPicPr>
          <p:cNvPr id="14" name="Picture 13"/>
          <p:cNvPicPr>
            <a:picLocks noChangeAspect="1"/>
          </p:cNvPicPr>
          <p:nvPr/>
        </p:nvPicPr>
        <p:blipFill>
          <a:blip r:embed="rId12"/>
          <a:stretch>
            <a:fillRect/>
          </a:stretch>
        </p:blipFill>
        <p:spPr>
          <a:xfrm>
            <a:off x="1996648" y="4952649"/>
            <a:ext cx="1514313" cy="513982"/>
          </a:xfrm>
          <a:prstGeom prst="rect">
            <a:avLst/>
          </a:prstGeom>
        </p:spPr>
      </p:pic>
      <p:pic>
        <p:nvPicPr>
          <p:cNvPr id="15" name="Picture 14"/>
          <p:cNvPicPr>
            <a:picLocks noChangeAspect="1"/>
          </p:cNvPicPr>
          <p:nvPr/>
        </p:nvPicPr>
        <p:blipFill>
          <a:blip r:embed="rId13"/>
          <a:stretch>
            <a:fillRect/>
          </a:stretch>
        </p:blipFill>
        <p:spPr>
          <a:xfrm>
            <a:off x="8012056" y="5117362"/>
            <a:ext cx="865477" cy="865477"/>
          </a:xfrm>
          <a:prstGeom prst="rect">
            <a:avLst/>
          </a:prstGeom>
        </p:spPr>
      </p:pic>
    </p:spTree>
    <p:extLst>
      <p:ext uri="{BB962C8B-B14F-4D97-AF65-F5344CB8AC3E}">
        <p14:creationId xmlns:p14="http://schemas.microsoft.com/office/powerpoint/2010/main" val="779702510"/>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57200" y="0"/>
            <a:ext cx="8229600" cy="1143000"/>
          </a:xfrm>
        </p:spPr>
        <p:txBody>
          <a:bodyPr>
            <a:noAutofit/>
          </a:bodyPr>
          <a:lstStyle/>
          <a:p>
            <a:pPr>
              <a:defRPr/>
            </a:pPr>
            <a:r>
              <a:rPr lang="en-US" sz="3600" dirty="0" smtClean="0"/>
              <a:t>Who is the TCGA Glioma Phenotype Research Group?</a:t>
            </a:r>
            <a:endParaRPr lang="en-US" sz="3600" dirty="0"/>
          </a:p>
        </p:txBody>
      </p:sp>
      <p:sp>
        <p:nvSpPr>
          <p:cNvPr id="16" name="Content Placeholder 15"/>
          <p:cNvSpPr>
            <a:spLocks noGrp="1"/>
          </p:cNvSpPr>
          <p:nvPr>
            <p:ph idx="1"/>
          </p:nvPr>
        </p:nvSpPr>
        <p:spPr>
          <a:xfrm>
            <a:off x="391223" y="1592331"/>
            <a:ext cx="8229600" cy="4525963"/>
          </a:xfrm>
        </p:spPr>
        <p:txBody>
          <a:bodyPr>
            <a:noAutofit/>
          </a:bodyPr>
          <a:lstStyle/>
          <a:p>
            <a:pPr>
              <a:lnSpc>
                <a:spcPct val="100000"/>
              </a:lnSpc>
            </a:pPr>
            <a:r>
              <a:rPr lang="en-US" sz="2000" dirty="0"/>
              <a:t>The TCGA Glioma Phenotype Research Group is part of the </a:t>
            </a:r>
            <a:r>
              <a:rPr lang="en-US" sz="2000" dirty="0" smtClean="0"/>
              <a:t>Cancer Imaging Program (CIP) </a:t>
            </a:r>
            <a:r>
              <a:rPr lang="en-US" sz="2000" dirty="0"/>
              <a:t>TCGA Radiology Initiative. The group began as an ad hoc multi-institutional research team dedicated to discovering the value of applying controlled terminology to the MR imaging features of patients with </a:t>
            </a:r>
            <a:r>
              <a:rPr lang="en-US" sz="2000" dirty="0" err="1" smtClean="0"/>
              <a:t>gliomas</a:t>
            </a:r>
            <a:r>
              <a:rPr lang="en-US" sz="2000" dirty="0" smtClean="0"/>
              <a:t>.  </a:t>
            </a:r>
            <a:r>
              <a:rPr lang="en-US" sz="2000" dirty="0"/>
              <a:t>Research trials that incorporate imaging present unique challenges due to nonstandard use of terminologies, absence of uniform data collection and validation. These obstacles traditionally limit the impact of imaging as an effective biomarker in oncology. </a:t>
            </a:r>
            <a:endParaRPr lang="en-US" sz="2000" dirty="0" smtClean="0"/>
          </a:p>
          <a:p>
            <a:pPr>
              <a:lnSpc>
                <a:spcPct val="100000"/>
              </a:lnSpc>
            </a:pPr>
            <a:r>
              <a:rPr lang="en-US" sz="2000" dirty="0" smtClean="0"/>
              <a:t>The </a:t>
            </a:r>
            <a:r>
              <a:rPr lang="en-US" sz="2000" dirty="0"/>
              <a:t>original purpose of this project was to assess reliability of tools and terminology developed by the Cancer Bioinformatics Grid (</a:t>
            </a:r>
            <a:r>
              <a:rPr lang="en-US" sz="2000" dirty="0" err="1"/>
              <a:t>caBIG</a:t>
            </a:r>
            <a:r>
              <a:rPr lang="en-US" sz="2000" dirty="0"/>
              <a:t>) initiative when performing a </a:t>
            </a:r>
            <a:r>
              <a:rPr lang="en-US" sz="2000" dirty="0" err="1"/>
              <a:t>multireader</a:t>
            </a:r>
            <a:r>
              <a:rPr lang="en-US" sz="2000" dirty="0"/>
              <a:t> simultaneous assessments of </a:t>
            </a:r>
            <a:r>
              <a:rPr lang="en-US" sz="2000" dirty="0" err="1"/>
              <a:t>glioblastoma</a:t>
            </a:r>
            <a:r>
              <a:rPr lang="en-US" sz="2000" dirty="0"/>
              <a:t> MR imaging features.  It has since grown into a number of diverse research initiatives conducted by a geographically disparate open science research team</a:t>
            </a:r>
            <a:r>
              <a:rPr lang="en-US" sz="2000" dirty="0" smtClean="0"/>
              <a:t>.</a:t>
            </a:r>
            <a:endParaRPr lang="en-US" sz="2000" dirty="0"/>
          </a:p>
        </p:txBody>
      </p:sp>
    </p:spTree>
    <p:extLst>
      <p:ext uri="{BB962C8B-B14F-4D97-AF65-F5344CB8AC3E}">
        <p14:creationId xmlns:p14="http://schemas.microsoft.com/office/powerpoint/2010/main" val="3766851727"/>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861"/>
            <a:ext cx="8229600" cy="1143000"/>
          </a:xfrm>
        </p:spPr>
        <p:txBody>
          <a:bodyPr/>
          <a:lstStyle/>
          <a:p>
            <a:r>
              <a:rPr lang="en-US" dirty="0" smtClean="0"/>
              <a:t>Group Projects</a:t>
            </a:r>
            <a:endParaRPr lang="en-US" dirty="0"/>
          </a:p>
        </p:txBody>
      </p:sp>
      <p:sp>
        <p:nvSpPr>
          <p:cNvPr id="3" name="Content Placeholder 2"/>
          <p:cNvSpPr>
            <a:spLocks noGrp="1"/>
          </p:cNvSpPr>
          <p:nvPr>
            <p:ph idx="1"/>
          </p:nvPr>
        </p:nvSpPr>
        <p:spPr>
          <a:xfrm>
            <a:off x="329885" y="965219"/>
            <a:ext cx="8461549" cy="5524781"/>
          </a:xfrm>
        </p:spPr>
        <p:txBody>
          <a:bodyPr>
            <a:noAutofit/>
          </a:bodyPr>
          <a:lstStyle/>
          <a:p>
            <a:pPr marL="0" indent="0">
              <a:lnSpc>
                <a:spcPct val="100000"/>
              </a:lnSpc>
              <a:buNone/>
            </a:pPr>
            <a:endParaRPr lang="en-US" sz="1400" dirty="0"/>
          </a:p>
          <a:p>
            <a:pPr>
              <a:lnSpc>
                <a:spcPct val="100000"/>
              </a:lnSpc>
            </a:pPr>
            <a:r>
              <a:rPr lang="en-US" sz="1400" dirty="0">
                <a:solidFill>
                  <a:srgbClr val="FFFF00"/>
                </a:solidFill>
              </a:rPr>
              <a:t>VASARI Research Project </a:t>
            </a:r>
            <a:r>
              <a:rPr lang="en-US" sz="1400" dirty="0"/>
              <a:t>- Multiple readers reviewing TCGA brain cases and evaluating them based on the VASARI feature set and evaluating the results for reader agreement along with possible connection to related clinical/genetic/pathology data collected for the TCGA.  This project is being led by Adam Flanders at Thomas Jefferson University.</a:t>
            </a:r>
          </a:p>
          <a:p>
            <a:pPr>
              <a:lnSpc>
                <a:spcPct val="100000"/>
              </a:lnSpc>
            </a:pPr>
            <a:r>
              <a:rPr lang="en-US" sz="1400" dirty="0">
                <a:solidFill>
                  <a:srgbClr val="FFFF00"/>
                </a:solidFill>
              </a:rPr>
              <a:t>DSC T2* MR Perfusion Analysis </a:t>
            </a:r>
            <a:r>
              <a:rPr lang="en-US" sz="1400" dirty="0"/>
              <a:t>- Survival prediction using molecular classification of </a:t>
            </a:r>
            <a:r>
              <a:rPr lang="en-US" sz="1400" dirty="0" err="1"/>
              <a:t>glioblastomas</a:t>
            </a:r>
            <a:r>
              <a:rPr lang="en-US" sz="1400" dirty="0"/>
              <a:t> using DSC T2* MR perfusion. This project has been accepted/presented at multiple conferences (see below) and is being led by </a:t>
            </a:r>
            <a:r>
              <a:rPr lang="en-US" sz="1400" dirty="0" err="1"/>
              <a:t>Rajan</a:t>
            </a:r>
            <a:r>
              <a:rPr lang="en-US" sz="1400" dirty="0"/>
              <a:t> Jain at Henry Ford Hospital.</a:t>
            </a:r>
          </a:p>
          <a:p>
            <a:pPr>
              <a:lnSpc>
                <a:spcPct val="100000"/>
              </a:lnSpc>
            </a:pPr>
            <a:r>
              <a:rPr lang="en-US" sz="1400" dirty="0">
                <a:solidFill>
                  <a:srgbClr val="FFFF00"/>
                </a:solidFill>
              </a:rPr>
              <a:t>Prediction of outcome using clinical, imaging and genetic information </a:t>
            </a:r>
            <a:r>
              <a:rPr lang="en-US" sz="1400" dirty="0"/>
              <a:t>- This project seeks to use the VASARI Research Project output in combination with data from the TCGA Data Portal to evaluate survival and time to recurrence.  This project is being led by Max </a:t>
            </a:r>
            <a:r>
              <a:rPr lang="en-US" sz="1400" dirty="0" err="1"/>
              <a:t>Wintermark</a:t>
            </a:r>
            <a:r>
              <a:rPr lang="en-US" sz="1400" dirty="0"/>
              <a:t> and </a:t>
            </a:r>
            <a:r>
              <a:rPr lang="en-US" sz="1400" dirty="0" err="1"/>
              <a:t>Manal</a:t>
            </a:r>
            <a:r>
              <a:rPr lang="en-US" sz="1400" dirty="0"/>
              <a:t> Nicolas </a:t>
            </a:r>
            <a:r>
              <a:rPr lang="en-US" sz="1400" dirty="0" err="1"/>
              <a:t>Jilwan</a:t>
            </a:r>
            <a:r>
              <a:rPr lang="en-US" sz="1400" dirty="0"/>
              <a:t> of the University of Virginia.</a:t>
            </a:r>
          </a:p>
          <a:p>
            <a:pPr>
              <a:lnSpc>
                <a:spcPct val="100000"/>
              </a:lnSpc>
            </a:pPr>
            <a:r>
              <a:rPr lang="en-US" sz="1400" dirty="0">
                <a:solidFill>
                  <a:srgbClr val="FFFF00"/>
                </a:solidFill>
              </a:rPr>
              <a:t>Mapping of Edema/Cellular Invasion to MR Phenotypes </a:t>
            </a:r>
            <a:r>
              <a:rPr lang="en-US" sz="1400" dirty="0"/>
              <a:t>- This project set out to present the first comprehensive </a:t>
            </a:r>
            <a:r>
              <a:rPr lang="en-US" sz="1400" dirty="0" err="1"/>
              <a:t>radiogenomic</a:t>
            </a:r>
            <a:r>
              <a:rPr lang="en-US" sz="1400" dirty="0"/>
              <a:t> analysis using quantitative MRI </a:t>
            </a:r>
            <a:r>
              <a:rPr lang="en-US" sz="1400" dirty="0" err="1"/>
              <a:t>volumetrics</a:t>
            </a:r>
            <a:r>
              <a:rPr lang="en-US" sz="1400" dirty="0"/>
              <a:t> and large-scale gene- and microRNA expression profiling in GBM.  This project was led by Pascal </a:t>
            </a:r>
            <a:r>
              <a:rPr lang="en-US" sz="1400" dirty="0" err="1"/>
              <a:t>Zinn</a:t>
            </a:r>
            <a:r>
              <a:rPr lang="en-US" sz="1400" dirty="0"/>
              <a:t> and </a:t>
            </a:r>
            <a:r>
              <a:rPr lang="en-US" sz="1400" dirty="0" err="1"/>
              <a:t>Rivka</a:t>
            </a:r>
            <a:r>
              <a:rPr lang="en-US" sz="1400" dirty="0"/>
              <a:t> </a:t>
            </a:r>
            <a:r>
              <a:rPr lang="en-US" sz="1400" dirty="0" err="1"/>
              <a:t>Colen</a:t>
            </a:r>
            <a:r>
              <a:rPr lang="en-US" sz="1400" dirty="0"/>
              <a:t> of MDACC and BWH respectively.</a:t>
            </a:r>
          </a:p>
          <a:p>
            <a:pPr>
              <a:lnSpc>
                <a:spcPct val="100000"/>
              </a:lnSpc>
            </a:pPr>
            <a:r>
              <a:rPr lang="en-US" sz="1400" dirty="0">
                <a:solidFill>
                  <a:srgbClr val="FFFF00"/>
                </a:solidFill>
              </a:rPr>
              <a:t>Growth Kinetics </a:t>
            </a:r>
            <a:r>
              <a:rPr lang="en-US" sz="1400" dirty="0"/>
              <a:t>- A collaboration between Andrew </a:t>
            </a:r>
            <a:r>
              <a:rPr lang="en-US" sz="1400" dirty="0" err="1"/>
              <a:t>Trister</a:t>
            </a:r>
            <a:r>
              <a:rPr lang="en-US" sz="1400" dirty="0"/>
              <a:t> at Sage Bionetworks and Kristin Swanson at the University of Washington to make measurements of tumor growth kinetics in two modes (diffusion and proliferation) from pretreatment MRIs.</a:t>
            </a:r>
          </a:p>
          <a:p>
            <a:pPr>
              <a:lnSpc>
                <a:spcPct val="100000"/>
              </a:lnSpc>
            </a:pPr>
            <a:r>
              <a:rPr lang="en-US" sz="1400" dirty="0">
                <a:solidFill>
                  <a:srgbClr val="FFFF00"/>
                </a:solidFill>
              </a:rPr>
              <a:t>Man-machine correlation of VASARI features between human and machine observers</a:t>
            </a:r>
            <a:r>
              <a:rPr lang="en-US" sz="1400" dirty="0"/>
              <a:t> - This project is being led by Dave </a:t>
            </a:r>
            <a:r>
              <a:rPr lang="en-US" sz="1400" dirty="0" err="1"/>
              <a:t>Gutman</a:t>
            </a:r>
            <a:r>
              <a:rPr lang="en-US" sz="1400" dirty="0"/>
              <a:t> (Emory) and </a:t>
            </a:r>
            <a:r>
              <a:rPr lang="en-US" sz="1400" dirty="0" err="1"/>
              <a:t>Rivka</a:t>
            </a:r>
            <a:r>
              <a:rPr lang="en-US" sz="1400" dirty="0"/>
              <a:t> </a:t>
            </a:r>
            <a:r>
              <a:rPr lang="en-US" sz="1400" dirty="0" err="1"/>
              <a:t>Colen</a:t>
            </a:r>
            <a:r>
              <a:rPr lang="en-US" sz="1400" dirty="0"/>
              <a:t> (BWH).</a:t>
            </a:r>
          </a:p>
          <a:p>
            <a:pPr>
              <a:lnSpc>
                <a:spcPct val="100000"/>
              </a:lnSpc>
            </a:pPr>
            <a:r>
              <a:rPr lang="en-US" sz="1400" dirty="0">
                <a:solidFill>
                  <a:srgbClr val="FFFF00"/>
                </a:solidFill>
              </a:rPr>
              <a:t>Analysis of Diffusion-Sensitized MRI for Predicting the </a:t>
            </a:r>
            <a:r>
              <a:rPr lang="en-US" sz="1400" dirty="0" err="1">
                <a:solidFill>
                  <a:srgbClr val="FFFF00"/>
                </a:solidFill>
              </a:rPr>
              <a:t>Histopathologic</a:t>
            </a:r>
            <a:r>
              <a:rPr lang="en-US" sz="1400" dirty="0">
                <a:solidFill>
                  <a:srgbClr val="FFFF00"/>
                </a:solidFill>
              </a:rPr>
              <a:t>, Genomic, and Clinical Features</a:t>
            </a:r>
            <a:r>
              <a:rPr lang="en-US" sz="1400" dirty="0"/>
              <a:t> - This is a newer project being initiated and led by Scott Hwang at Emory University</a:t>
            </a:r>
          </a:p>
          <a:p>
            <a:pPr>
              <a:lnSpc>
                <a:spcPct val="100000"/>
              </a:lnSpc>
            </a:pPr>
            <a:r>
              <a:rPr lang="en-US" sz="1400" dirty="0">
                <a:solidFill>
                  <a:srgbClr val="FFFF00"/>
                </a:solidFill>
              </a:rPr>
              <a:t>CAD Texture Analysis </a:t>
            </a:r>
            <a:r>
              <a:rPr lang="en-US" sz="1400" dirty="0"/>
              <a:t>- Led by Ashlee Byrd and Brad Erickson at Mayo, they are using multispectral features, including intensity, texture, and morphology, to identify imaging features that predict genetic patterns.</a:t>
            </a:r>
          </a:p>
        </p:txBody>
      </p:sp>
    </p:spTree>
    <p:extLst>
      <p:ext uri="{BB962C8B-B14F-4D97-AF65-F5344CB8AC3E}">
        <p14:creationId xmlns:p14="http://schemas.microsoft.com/office/powerpoint/2010/main" val="2465775257"/>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42"/>
            <a:ext cx="8229600" cy="1143000"/>
          </a:xfrm>
        </p:spPr>
        <p:txBody>
          <a:bodyPr>
            <a:noAutofit/>
          </a:bodyPr>
          <a:lstStyle/>
          <a:p>
            <a:r>
              <a:rPr lang="en-US" sz="3600" dirty="0" smtClean="0"/>
              <a:t>Other ASNR 2012 Presentations from the TCGA Glioma Phenotype Research Group</a:t>
            </a:r>
            <a:endParaRPr lang="en-US" sz="3600" dirty="0"/>
          </a:p>
        </p:txBody>
      </p:sp>
      <p:sp>
        <p:nvSpPr>
          <p:cNvPr id="3" name="Content Placeholder 2"/>
          <p:cNvSpPr>
            <a:spLocks noGrp="1"/>
          </p:cNvSpPr>
          <p:nvPr>
            <p:ph idx="1"/>
          </p:nvPr>
        </p:nvSpPr>
        <p:spPr>
          <a:xfrm>
            <a:off x="338132" y="1336311"/>
            <a:ext cx="8431139" cy="5269139"/>
          </a:xfrm>
        </p:spPr>
        <p:txBody>
          <a:bodyPr>
            <a:noAutofit/>
          </a:bodyPr>
          <a:lstStyle/>
          <a:p>
            <a:pPr>
              <a:lnSpc>
                <a:spcPct val="100000"/>
              </a:lnSpc>
            </a:pPr>
            <a:r>
              <a:rPr lang="en-US" sz="1800" dirty="0" smtClean="0"/>
              <a:t>Imaging </a:t>
            </a:r>
            <a:r>
              <a:rPr lang="en-US" sz="1800" dirty="0"/>
              <a:t>Genomics: An Introduction into Imaging Genomic Mapping in Brain </a:t>
            </a:r>
            <a:r>
              <a:rPr lang="en-US" sz="1800" dirty="0" smtClean="0"/>
              <a:t>Tumors.</a:t>
            </a:r>
            <a:endParaRPr lang="en-US" sz="1800" dirty="0"/>
          </a:p>
          <a:p>
            <a:pPr>
              <a:lnSpc>
                <a:spcPct val="100000"/>
              </a:lnSpc>
            </a:pPr>
            <a:r>
              <a:rPr lang="en-US" sz="1800" dirty="0"/>
              <a:t>Imaging Genomics: Correlation of Invasive Genomic Composition and Patient Survival using Qualitative and Quantitative MRI </a:t>
            </a:r>
            <a:r>
              <a:rPr lang="en-US" sz="1800" dirty="0" smtClean="0"/>
              <a:t>parameters.</a:t>
            </a:r>
            <a:endParaRPr lang="en-US" sz="1800" dirty="0"/>
          </a:p>
          <a:p>
            <a:pPr>
              <a:lnSpc>
                <a:spcPct val="100000"/>
              </a:lnSpc>
            </a:pPr>
            <a:r>
              <a:rPr lang="en-US" sz="1800" dirty="0"/>
              <a:t>Imaging Genomic Mapping of Edema/Cellular Invasion MRI-Phenotypes in Glioblastoma </a:t>
            </a:r>
            <a:r>
              <a:rPr lang="en-US" sz="1800" dirty="0" err="1" smtClean="0"/>
              <a:t>Multiforme</a:t>
            </a:r>
            <a:r>
              <a:rPr lang="en-US" sz="1800" dirty="0" smtClean="0"/>
              <a:t>.</a:t>
            </a:r>
            <a:endParaRPr lang="en-US" sz="1800" dirty="0"/>
          </a:p>
          <a:p>
            <a:pPr>
              <a:lnSpc>
                <a:spcPct val="100000"/>
              </a:lnSpc>
            </a:pPr>
            <a:r>
              <a:rPr lang="en-US" sz="1800" dirty="0"/>
              <a:t>Quantitative Histogram Analysis of Diffusion and Diffusion Tensor Imaging of </a:t>
            </a:r>
            <a:r>
              <a:rPr lang="en-US" sz="1800" dirty="0" err="1"/>
              <a:t>Glioblastomas</a:t>
            </a:r>
            <a:r>
              <a:rPr lang="en-US" sz="1800" dirty="0"/>
              <a:t> for the Prediction of Clinical Outcome - a TCGA Glioma Phenotype Research Group </a:t>
            </a:r>
            <a:r>
              <a:rPr lang="en-US" sz="1800" dirty="0" smtClean="0"/>
              <a:t>project.</a:t>
            </a:r>
            <a:endParaRPr lang="en-US" sz="1800" dirty="0"/>
          </a:p>
          <a:p>
            <a:pPr>
              <a:lnSpc>
                <a:spcPct val="100000"/>
              </a:lnSpc>
            </a:pPr>
            <a:r>
              <a:rPr lang="en-US" sz="1800" dirty="0"/>
              <a:t>Associations Between Genomic Features and Quantitative Histogram Analysis of Diffusion and Diffusion Tensor Imaging of </a:t>
            </a:r>
            <a:r>
              <a:rPr lang="en-US" sz="1800" dirty="0" err="1"/>
              <a:t>Glioblastomas</a:t>
            </a:r>
            <a:r>
              <a:rPr lang="en-US" sz="1800" dirty="0"/>
              <a:t> - a TCGA Glioma Phenotype Research Group </a:t>
            </a:r>
            <a:r>
              <a:rPr lang="en-US" sz="1800" dirty="0" smtClean="0"/>
              <a:t>Project.</a:t>
            </a:r>
            <a:endParaRPr lang="en-US" sz="1800" dirty="0"/>
          </a:p>
          <a:p>
            <a:pPr>
              <a:lnSpc>
                <a:spcPct val="100000"/>
              </a:lnSpc>
            </a:pPr>
            <a:r>
              <a:rPr lang="en-US" sz="1800" dirty="0"/>
              <a:t>Man </a:t>
            </a:r>
            <a:r>
              <a:rPr lang="en-US" sz="1800" dirty="0" err="1"/>
              <a:t>vs</a:t>
            </a:r>
            <a:r>
              <a:rPr lang="en-US" sz="1800" dirty="0"/>
              <a:t> Machine - Validation of the qualitative imaging feature set VASARI using volumetric analysis by 3-D Slicer of the TCGA GBM data </a:t>
            </a:r>
            <a:r>
              <a:rPr lang="en-US" sz="1800" dirty="0" smtClean="0"/>
              <a:t>set.</a:t>
            </a:r>
            <a:endParaRPr lang="en-US" sz="1800" dirty="0"/>
          </a:p>
          <a:p>
            <a:pPr>
              <a:lnSpc>
                <a:spcPct val="100000"/>
              </a:lnSpc>
            </a:pPr>
            <a:r>
              <a:rPr lang="en-US" sz="1800" dirty="0"/>
              <a:t>Genomic Imaging: Gliomas and Perfusion Imaging - a TCGA Glioma Phenotype Research Group </a:t>
            </a:r>
            <a:r>
              <a:rPr lang="en-US" sz="1800" dirty="0" smtClean="0"/>
              <a:t>project.</a:t>
            </a:r>
            <a:endParaRPr lang="en-US" sz="1800" dirty="0"/>
          </a:p>
          <a:p>
            <a:pPr>
              <a:lnSpc>
                <a:spcPct val="100000"/>
              </a:lnSpc>
            </a:pPr>
            <a:r>
              <a:rPr lang="en-US" sz="1800" dirty="0"/>
              <a:t>Survival prediction in glioblastoma: Role of tumor blood volume versus molecular sub-classification using genomic mapping - a TCGA Glioma Phenotype Research Group </a:t>
            </a:r>
            <a:r>
              <a:rPr lang="en-US" sz="1800" dirty="0" smtClean="0"/>
              <a:t>project.</a:t>
            </a:r>
            <a:endParaRPr lang="en-US" sz="1800" dirty="0"/>
          </a:p>
        </p:txBody>
      </p:sp>
    </p:spTree>
    <p:extLst>
      <p:ext uri="{BB962C8B-B14F-4D97-AF65-F5344CB8AC3E}">
        <p14:creationId xmlns:p14="http://schemas.microsoft.com/office/powerpoint/2010/main" val="819084210"/>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9810"/>
            <a:ext cx="8229600" cy="1143000"/>
          </a:xfrm>
        </p:spPr>
        <p:txBody>
          <a:bodyPr/>
          <a:lstStyle/>
          <a:p>
            <a:r>
              <a:rPr lang="en-US" dirty="0" smtClean="0"/>
              <a:t>More Information</a:t>
            </a:r>
            <a:endParaRPr lang="en-US" dirty="0"/>
          </a:p>
        </p:txBody>
      </p:sp>
      <p:sp>
        <p:nvSpPr>
          <p:cNvPr id="3" name="Content Placeholder 2"/>
          <p:cNvSpPr>
            <a:spLocks noGrp="1"/>
          </p:cNvSpPr>
          <p:nvPr>
            <p:ph idx="1"/>
          </p:nvPr>
        </p:nvSpPr>
        <p:spPr>
          <a:xfrm>
            <a:off x="350471" y="1482810"/>
            <a:ext cx="4349215" cy="4525963"/>
          </a:xfrm>
        </p:spPr>
        <p:txBody>
          <a:bodyPr>
            <a:normAutofit/>
          </a:bodyPr>
          <a:lstStyle/>
          <a:p>
            <a:pPr>
              <a:lnSpc>
                <a:spcPct val="120000"/>
              </a:lnSpc>
            </a:pPr>
            <a:r>
              <a:rPr lang="en-US" sz="2800" dirty="0" smtClean="0"/>
              <a:t>Learn more about the TCGA </a:t>
            </a:r>
            <a:r>
              <a:rPr lang="en-US" sz="2800" dirty="0" err="1" smtClean="0"/>
              <a:t>Glioma</a:t>
            </a:r>
            <a:r>
              <a:rPr lang="en-US" sz="2800" dirty="0" smtClean="0"/>
              <a:t> Phenotype Research Group at:</a:t>
            </a:r>
          </a:p>
          <a:p>
            <a:pPr>
              <a:lnSpc>
                <a:spcPct val="120000"/>
              </a:lnSpc>
            </a:pPr>
            <a:r>
              <a:rPr lang="en-US" sz="1400" dirty="0">
                <a:solidFill>
                  <a:srgbClr val="FFFF00"/>
                </a:solidFill>
              </a:rPr>
              <a:t>https://</a:t>
            </a:r>
            <a:r>
              <a:rPr lang="en-US" sz="1400" dirty="0" err="1">
                <a:solidFill>
                  <a:srgbClr val="FFFF00"/>
                </a:solidFill>
              </a:rPr>
              <a:t>wiki.cancerimagingarchive.net</a:t>
            </a:r>
            <a:r>
              <a:rPr lang="en-US" sz="1400" dirty="0">
                <a:solidFill>
                  <a:srgbClr val="FFFF00"/>
                </a:solidFill>
              </a:rPr>
              <a:t>/display/Public/</a:t>
            </a:r>
            <a:r>
              <a:rPr lang="en-US" sz="1400" dirty="0" err="1">
                <a:solidFill>
                  <a:srgbClr val="FFFF00"/>
                </a:solidFill>
              </a:rPr>
              <a:t>TCGA+Glioma+Phenotype+Research+Group</a:t>
            </a:r>
            <a:endParaRPr lang="en-US" sz="1400" dirty="0">
              <a:solidFill>
                <a:srgbClr val="FFFF00"/>
              </a:solidFill>
            </a:endParaRPr>
          </a:p>
        </p:txBody>
      </p:sp>
      <p:pic>
        <p:nvPicPr>
          <p:cNvPr id="4" name="Picture 3"/>
          <p:cNvPicPr>
            <a:picLocks noChangeAspect="1"/>
          </p:cNvPicPr>
          <p:nvPr/>
        </p:nvPicPr>
        <p:blipFill>
          <a:blip r:embed="rId2"/>
          <a:stretch>
            <a:fillRect/>
          </a:stretch>
        </p:blipFill>
        <p:spPr>
          <a:xfrm>
            <a:off x="4604057" y="1418399"/>
            <a:ext cx="4539943" cy="4809960"/>
          </a:xfrm>
          <a:prstGeom prst="rect">
            <a:avLst/>
          </a:prstGeom>
        </p:spPr>
      </p:pic>
    </p:spTree>
    <p:extLst>
      <p:ext uri="{BB962C8B-B14F-4D97-AF65-F5344CB8AC3E}">
        <p14:creationId xmlns:p14="http://schemas.microsoft.com/office/powerpoint/2010/main" val="112081386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80534" y="-25982"/>
            <a:ext cx="8229600" cy="798617"/>
          </a:xfrm>
        </p:spPr>
        <p:txBody>
          <a:bodyPr>
            <a:noAutofit/>
          </a:bodyPr>
          <a:lstStyle/>
          <a:p>
            <a:r>
              <a:rPr lang="en-US" sz="3600" dirty="0" smtClean="0"/>
              <a:t>GBM: Molecular Sub-classes</a:t>
            </a:r>
            <a:br>
              <a:rPr lang="en-US" sz="3600" dirty="0" smtClean="0"/>
            </a:br>
            <a:endParaRPr lang="en-US" sz="3600" dirty="0"/>
          </a:p>
        </p:txBody>
      </p:sp>
      <p:sp>
        <p:nvSpPr>
          <p:cNvPr id="11266" name="Content Placeholder 4"/>
          <p:cNvSpPr>
            <a:spLocks noGrp="1"/>
          </p:cNvSpPr>
          <p:nvPr>
            <p:ph idx="1"/>
          </p:nvPr>
        </p:nvSpPr>
        <p:spPr>
          <a:xfrm>
            <a:off x="-381000" y="686473"/>
            <a:ext cx="8050650" cy="6121766"/>
          </a:xfrm>
        </p:spPr>
        <p:txBody>
          <a:bodyPr>
            <a:noAutofit/>
          </a:bodyPr>
          <a:lstStyle/>
          <a:p>
            <a:pPr lvl="2">
              <a:lnSpc>
                <a:spcPct val="100000"/>
              </a:lnSpc>
            </a:pPr>
            <a:r>
              <a:rPr lang="en-US" sz="1600" dirty="0" smtClean="0"/>
              <a:t>Genetic analysis is accomplished through tissue microarrays that assess for expression of specific clusters of genes that are known to be expressed or suppressed in different tumor types.</a:t>
            </a:r>
          </a:p>
          <a:p>
            <a:pPr lvl="2">
              <a:lnSpc>
                <a:spcPct val="100000"/>
              </a:lnSpc>
            </a:pPr>
            <a:r>
              <a:rPr lang="en-US" sz="1600" dirty="0" smtClean="0"/>
              <a:t>In 2010, </a:t>
            </a:r>
            <a:r>
              <a:rPr lang="en-US" sz="1600" dirty="0" err="1" smtClean="0"/>
              <a:t>Verhaak</a:t>
            </a:r>
            <a:r>
              <a:rPr lang="en-US" sz="1600" dirty="0" smtClean="0"/>
              <a:t> et al.  Identified four distinct classes of GBM based upon molecular (genetic) expression of several specific proteins which in turn are tied to specific genes:</a:t>
            </a:r>
          </a:p>
          <a:p>
            <a:pPr lvl="3">
              <a:lnSpc>
                <a:spcPct val="100000"/>
              </a:lnSpc>
            </a:pPr>
            <a:r>
              <a:rPr lang="en-US" sz="1400" dirty="0" smtClean="0">
                <a:solidFill>
                  <a:srgbClr val="FFFF00"/>
                </a:solidFill>
              </a:rPr>
              <a:t>TP53</a:t>
            </a:r>
            <a:r>
              <a:rPr lang="en-US" sz="1400" dirty="0" smtClean="0"/>
              <a:t> – encodes tumor protein p53.  Normally in low concentration but mutant versions elevated in certain cancers.  May contribute to loss of tumor suppression.</a:t>
            </a:r>
          </a:p>
          <a:p>
            <a:pPr lvl="3">
              <a:lnSpc>
                <a:spcPct val="100000"/>
              </a:lnSpc>
            </a:pPr>
            <a:r>
              <a:rPr lang="en-US" sz="1400" dirty="0" smtClean="0">
                <a:solidFill>
                  <a:srgbClr val="FFFF00"/>
                </a:solidFill>
              </a:rPr>
              <a:t>IDH1</a:t>
            </a:r>
            <a:r>
              <a:rPr lang="en-US" sz="1400" dirty="0" smtClean="0"/>
              <a:t> – </a:t>
            </a:r>
            <a:r>
              <a:rPr lang="en-US" sz="1400" dirty="0" err="1" smtClean="0"/>
              <a:t>isocitrate</a:t>
            </a:r>
            <a:r>
              <a:rPr lang="en-US" sz="1400" dirty="0" smtClean="0"/>
              <a:t> dehydrogenase.  Also found in elevated concentrations in human </a:t>
            </a:r>
            <a:r>
              <a:rPr lang="en-US" sz="1400" dirty="0" err="1" smtClean="0"/>
              <a:t>glioma</a:t>
            </a:r>
            <a:r>
              <a:rPr lang="en-US" sz="1400" dirty="0" smtClean="0"/>
              <a:t>.  Found in cytoplasm and peroxisomes.</a:t>
            </a:r>
          </a:p>
          <a:p>
            <a:pPr lvl="3">
              <a:lnSpc>
                <a:spcPct val="100000"/>
              </a:lnSpc>
            </a:pPr>
            <a:r>
              <a:rPr lang="en-US" sz="1400" dirty="0" smtClean="0">
                <a:solidFill>
                  <a:srgbClr val="FFFF00"/>
                </a:solidFill>
              </a:rPr>
              <a:t>PDGFRA</a:t>
            </a:r>
            <a:r>
              <a:rPr lang="en-US" sz="1400" dirty="0" smtClean="0"/>
              <a:t> – alpha-type platelet-derived growth factor receptor.  Can have a role in angiogenesis, cell proliferation and differentiation. </a:t>
            </a:r>
          </a:p>
          <a:p>
            <a:pPr lvl="3">
              <a:lnSpc>
                <a:spcPct val="100000"/>
              </a:lnSpc>
            </a:pPr>
            <a:r>
              <a:rPr lang="en-US" sz="1400" dirty="0" smtClean="0">
                <a:solidFill>
                  <a:srgbClr val="FFFF00"/>
                </a:solidFill>
              </a:rPr>
              <a:t>EGFR</a:t>
            </a:r>
            <a:r>
              <a:rPr lang="en-US" sz="1400" dirty="0" smtClean="0"/>
              <a:t> – epidermal growth factor receptor. Overexpression or higher concentrations associated with uncontrolled cell growth and cancers such as lung, anal and GBM.  This is a prototypical oncogene.</a:t>
            </a:r>
          </a:p>
          <a:p>
            <a:pPr lvl="3">
              <a:lnSpc>
                <a:spcPct val="100000"/>
              </a:lnSpc>
            </a:pPr>
            <a:r>
              <a:rPr lang="en-US" sz="1400" dirty="0" smtClean="0">
                <a:solidFill>
                  <a:srgbClr val="FFFF00"/>
                </a:solidFill>
              </a:rPr>
              <a:t>NF1</a:t>
            </a:r>
            <a:r>
              <a:rPr lang="en-US" sz="1400" dirty="0" smtClean="0"/>
              <a:t> – neurofibromatosis-related protein (</a:t>
            </a:r>
            <a:r>
              <a:rPr lang="en-US" sz="1400" dirty="0" err="1" smtClean="0"/>
              <a:t>neurofibromin</a:t>
            </a:r>
            <a:r>
              <a:rPr lang="en-US" sz="1400" dirty="0" smtClean="0"/>
              <a:t> 1). This protein is produced by many cells including </a:t>
            </a:r>
            <a:r>
              <a:rPr lang="en-US" sz="1400" dirty="0" err="1" smtClean="0"/>
              <a:t>oligodendrocytes</a:t>
            </a:r>
            <a:r>
              <a:rPr lang="en-US" sz="1400" dirty="0" smtClean="0"/>
              <a:t> and </a:t>
            </a:r>
            <a:r>
              <a:rPr lang="en-US" sz="1400" dirty="0" err="1" smtClean="0"/>
              <a:t>schwann</a:t>
            </a:r>
            <a:r>
              <a:rPr lang="en-US" sz="1400" dirty="0" smtClean="0"/>
              <a:t> cells.  Acts normally as a tumor suppressor by inhibiting cell growth and division. </a:t>
            </a:r>
          </a:p>
          <a:p>
            <a:pPr lvl="3">
              <a:lnSpc>
                <a:spcPct val="100000"/>
              </a:lnSpc>
            </a:pPr>
            <a:r>
              <a:rPr lang="en-US" sz="1400" dirty="0" smtClean="0">
                <a:solidFill>
                  <a:srgbClr val="FFFF00"/>
                </a:solidFill>
              </a:rPr>
              <a:t>CDKN2A</a:t>
            </a:r>
            <a:r>
              <a:rPr lang="en-US" sz="1400" dirty="0" smtClean="0"/>
              <a:t> -   </a:t>
            </a:r>
            <a:r>
              <a:rPr lang="en-US" sz="1400" dirty="0" err="1" smtClean="0"/>
              <a:t>cyclin</a:t>
            </a:r>
            <a:r>
              <a:rPr lang="en-US" sz="1400" dirty="0" smtClean="0"/>
              <a:t>-dependent kinase inhibitor 2A.  This protein is capable of inducing cell cycle arrest and apoptosis.</a:t>
            </a:r>
          </a:p>
          <a:p>
            <a:pPr lvl="2">
              <a:lnSpc>
                <a:spcPct val="100000"/>
              </a:lnSpc>
            </a:pPr>
            <a:r>
              <a:rPr lang="en-US" sz="1800" dirty="0">
                <a:solidFill>
                  <a:srgbClr val="FFFF00"/>
                </a:solidFill>
              </a:rPr>
              <a:t>Relative concentrations of these gene-expressed specific proteins define new genetic subclasses of GBM</a:t>
            </a:r>
            <a:r>
              <a:rPr lang="en-US" sz="1800" dirty="0" smtClean="0">
                <a:solidFill>
                  <a:srgbClr val="FFFF00"/>
                </a:solidFill>
              </a:rPr>
              <a:t>.</a:t>
            </a:r>
            <a:endParaRPr lang="en-US" sz="1800" dirty="0">
              <a:solidFill>
                <a:srgbClr val="FFFF00"/>
              </a:solidFill>
            </a:endParaRPr>
          </a:p>
        </p:txBody>
      </p:sp>
      <p:pic>
        <p:nvPicPr>
          <p:cNvPr id="11268" name="Picture 2" descr="http://ars.sciencedirect.com/content/image/1-s2.0-S1535610809004322-gr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1267" y="99507"/>
            <a:ext cx="1972733" cy="117393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144799" y="6546629"/>
            <a:ext cx="2999201" cy="261610"/>
          </a:xfrm>
          <a:prstGeom prst="rect">
            <a:avLst/>
          </a:prstGeom>
          <a:noFill/>
        </p:spPr>
        <p:txBody>
          <a:bodyPr wrap="none" rtlCol="0">
            <a:spAutoFit/>
          </a:bodyPr>
          <a:lstStyle/>
          <a:p>
            <a:pPr marL="0" lvl="2"/>
            <a:r>
              <a:rPr lang="en-US" sz="1100" dirty="0" err="1"/>
              <a:t>Verhaak</a:t>
            </a:r>
            <a:r>
              <a:rPr lang="en-US" sz="1100" dirty="0"/>
              <a:t> RG, et al. </a:t>
            </a:r>
            <a:r>
              <a:rPr lang="en-US" sz="1100" dirty="0" smtClean="0"/>
              <a:t> </a:t>
            </a:r>
            <a:r>
              <a:rPr lang="en-US" sz="1100" dirty="0"/>
              <a:t>Cancer Cell 2010;17(1):98-110</a:t>
            </a:r>
            <a:r>
              <a:rPr lang="en-US" sz="1100" dirty="0" smtClean="0"/>
              <a:t>.</a:t>
            </a:r>
            <a:endParaRPr lang="en-US" sz="1100" dirty="0"/>
          </a:p>
        </p:txBody>
      </p:sp>
    </p:spTree>
    <p:extLst>
      <p:ext uri="{BB962C8B-B14F-4D97-AF65-F5344CB8AC3E}">
        <p14:creationId xmlns:p14="http://schemas.microsoft.com/office/powerpoint/2010/main" val="1303965978"/>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8238"/>
            <a:ext cx="8229600" cy="1143000"/>
          </a:xfrm>
        </p:spPr>
        <p:txBody>
          <a:bodyPr>
            <a:noAutofit/>
          </a:bodyPr>
          <a:lstStyle/>
          <a:p>
            <a:r>
              <a:rPr lang="en-US" sz="3600" dirty="0"/>
              <a:t>High-Grade Gliomas: Genomic Mapping</a:t>
            </a:r>
            <a:br>
              <a:rPr lang="en-US" sz="3600" dirty="0"/>
            </a:br>
            <a:endParaRPr lang="en-US" sz="3600" dirty="0"/>
          </a:p>
        </p:txBody>
      </p:sp>
      <p:sp>
        <p:nvSpPr>
          <p:cNvPr id="9218" name="Content Placeholder 4"/>
          <p:cNvSpPr>
            <a:spLocks noGrp="1"/>
          </p:cNvSpPr>
          <p:nvPr>
            <p:ph idx="1"/>
          </p:nvPr>
        </p:nvSpPr>
        <p:spPr>
          <a:xfrm>
            <a:off x="706069" y="1393773"/>
            <a:ext cx="8229600" cy="4525963"/>
          </a:xfrm>
        </p:spPr>
        <p:txBody>
          <a:bodyPr>
            <a:noAutofit/>
          </a:bodyPr>
          <a:lstStyle/>
          <a:p>
            <a:pPr>
              <a:lnSpc>
                <a:spcPct val="100000"/>
              </a:lnSpc>
            </a:pPr>
            <a:r>
              <a:rPr lang="en-US" sz="2400" dirty="0" smtClean="0"/>
              <a:t>Genetic analysis has provided a greater understanding of the molecular basis of the tumor aggressiveness and heterogeneity. </a:t>
            </a:r>
          </a:p>
          <a:p>
            <a:pPr>
              <a:lnSpc>
                <a:spcPct val="100000"/>
              </a:lnSpc>
            </a:pPr>
            <a:r>
              <a:rPr lang="en-US" sz="2400" dirty="0" smtClean="0"/>
              <a:t>Various molecular sub-classifications have been proposed based on the genetic makeup of high-grade gliomas </a:t>
            </a:r>
            <a:r>
              <a:rPr lang="en-US" sz="2400" dirty="0" smtClean="0"/>
              <a:t>hoping to better understand origins </a:t>
            </a:r>
            <a:r>
              <a:rPr lang="en-US" sz="2400" dirty="0" smtClean="0"/>
              <a:t>of tumor cells and molecular pathogenesis may predict response to targeted therapies.</a:t>
            </a:r>
          </a:p>
          <a:p>
            <a:pPr>
              <a:lnSpc>
                <a:spcPct val="100000"/>
              </a:lnSpc>
            </a:pPr>
            <a:r>
              <a:rPr lang="en-US" sz="2400" dirty="0" smtClean="0"/>
              <a:t>Using genetic expression, four subclasses of GBM were proposed by </a:t>
            </a:r>
            <a:r>
              <a:rPr lang="en-US" sz="2400" dirty="0" err="1" smtClean="0"/>
              <a:t>Verhaak</a:t>
            </a:r>
            <a:r>
              <a:rPr lang="en-US" sz="2400" dirty="0" smtClean="0"/>
              <a:t> and three genetic subclasses were defined by Philips.</a:t>
            </a:r>
          </a:p>
          <a:p>
            <a:pPr lvl="2">
              <a:lnSpc>
                <a:spcPct val="100000"/>
              </a:lnSpc>
            </a:pPr>
            <a:r>
              <a:rPr lang="en-US" sz="1800" dirty="0" smtClean="0"/>
              <a:t>Phillips HS, et al. Molecular subclasses of high-grade glioma predict prognosis, delineate a pattern of disease progression, and resemble stages in neurogenesis. Cancer Cell 2006;9(3):157-173.</a:t>
            </a:r>
          </a:p>
          <a:p>
            <a:pPr lvl="2">
              <a:lnSpc>
                <a:spcPct val="100000"/>
              </a:lnSpc>
            </a:pPr>
            <a:r>
              <a:rPr lang="en-US" sz="1800" dirty="0" err="1" smtClean="0"/>
              <a:t>Verhaak</a:t>
            </a:r>
            <a:r>
              <a:rPr lang="en-US" sz="1800" dirty="0" smtClean="0"/>
              <a:t> RG, et al. Integrated genomic analysis identifies clinically relevant subtypes of glioblastoma characterized by abnormalities in PDGFRA, IDH1, VEGFR, and NF1. Cancer Cell 2010;17(1):98-110.</a:t>
            </a:r>
          </a:p>
        </p:txBody>
      </p:sp>
      <p:pic>
        <p:nvPicPr>
          <p:cNvPr id="2" name="Picture 1"/>
          <p:cNvPicPr>
            <a:picLocks noChangeAspect="1"/>
          </p:cNvPicPr>
          <p:nvPr/>
        </p:nvPicPr>
        <p:blipFill>
          <a:blip r:embed="rId2"/>
          <a:stretch>
            <a:fillRect/>
          </a:stretch>
        </p:blipFill>
        <p:spPr>
          <a:xfrm>
            <a:off x="0" y="5079846"/>
            <a:ext cx="1634100" cy="1778153"/>
          </a:xfrm>
          <a:prstGeom prst="rect">
            <a:avLst/>
          </a:prstGeom>
        </p:spPr>
      </p:pic>
    </p:spTree>
    <p:extLst>
      <p:ext uri="{BB962C8B-B14F-4D97-AF65-F5344CB8AC3E}">
        <p14:creationId xmlns:p14="http://schemas.microsoft.com/office/powerpoint/2010/main" val="25075395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a:xfrm>
            <a:off x="365958" y="0"/>
            <a:ext cx="8516859" cy="1143000"/>
          </a:xfrm>
        </p:spPr>
        <p:txBody>
          <a:bodyPr>
            <a:normAutofit fontScale="90000"/>
          </a:bodyPr>
          <a:lstStyle/>
          <a:p>
            <a:pPr fontAlgn="auto">
              <a:spcAft>
                <a:spcPts val="0"/>
              </a:spcAft>
              <a:defRPr/>
            </a:pPr>
            <a:r>
              <a:rPr lang="en-US" sz="3600" dirty="0" smtClean="0"/>
              <a:t>How can Neuro-imaging Play a Greater Role?</a:t>
            </a:r>
            <a:endParaRPr lang="en-US" sz="3600" dirty="0"/>
          </a:p>
        </p:txBody>
      </p:sp>
      <p:sp>
        <p:nvSpPr>
          <p:cNvPr id="14" name="Content Placeholder 13"/>
          <p:cNvSpPr>
            <a:spLocks noGrp="1"/>
          </p:cNvSpPr>
          <p:nvPr>
            <p:ph idx="1"/>
          </p:nvPr>
        </p:nvSpPr>
        <p:spPr>
          <a:xfrm>
            <a:off x="228665" y="1134718"/>
            <a:ext cx="4348489" cy="5177239"/>
          </a:xfrm>
        </p:spPr>
        <p:txBody>
          <a:bodyPr>
            <a:noAutofit/>
          </a:bodyPr>
          <a:lstStyle/>
          <a:p>
            <a:pPr marL="111125" indent="-111125" fontAlgn="auto">
              <a:lnSpc>
                <a:spcPct val="100000"/>
              </a:lnSpc>
              <a:spcAft>
                <a:spcPts val="0"/>
              </a:spcAft>
              <a:buFont typeface="Arial" pitchFamily="42" charset="0"/>
              <a:buChar char="•"/>
              <a:defRPr/>
            </a:pPr>
            <a:r>
              <a:rPr lang="en-US" sz="1800" i="1" dirty="0" smtClean="0">
                <a:solidFill>
                  <a:srgbClr val="FFFF00"/>
                </a:solidFill>
              </a:rPr>
              <a:t>Genomic Imaging or </a:t>
            </a:r>
            <a:r>
              <a:rPr lang="en-US" sz="1800" i="1" dirty="0" err="1" smtClean="0">
                <a:solidFill>
                  <a:srgbClr val="FFFF00"/>
                </a:solidFill>
              </a:rPr>
              <a:t>Radiogenomics</a:t>
            </a:r>
            <a:r>
              <a:rPr lang="en-US" sz="1800" i="1" dirty="0" smtClean="0">
                <a:solidFill>
                  <a:srgbClr val="FFFF00"/>
                </a:solidFill>
              </a:rPr>
              <a:t> </a:t>
            </a:r>
            <a:r>
              <a:rPr lang="en-US" sz="1800" dirty="0" smtClean="0"/>
              <a:t>are terms used to describe the intersection between imaging and genetics.</a:t>
            </a:r>
            <a:endParaRPr lang="en-US" sz="1800" b="0" dirty="0" smtClean="0"/>
          </a:p>
          <a:p>
            <a:pPr marL="111125" indent="-111125" fontAlgn="auto">
              <a:lnSpc>
                <a:spcPct val="100000"/>
              </a:lnSpc>
              <a:spcAft>
                <a:spcPts val="0"/>
              </a:spcAft>
              <a:buFont typeface="Arial" pitchFamily="42" charset="0"/>
              <a:buChar char="•"/>
              <a:defRPr/>
            </a:pPr>
            <a:r>
              <a:rPr lang="en-US" sz="1800" dirty="0" err="1" smtClean="0"/>
              <a:t>Glioblastomas</a:t>
            </a:r>
            <a:r>
              <a:rPr lang="en-US" sz="1800" dirty="0" smtClean="0"/>
              <a:t> typically exhibit a very heterogeneous genome.</a:t>
            </a:r>
          </a:p>
          <a:p>
            <a:pPr marL="111125" indent="-111125" fontAlgn="auto">
              <a:lnSpc>
                <a:spcPct val="100000"/>
              </a:lnSpc>
              <a:spcAft>
                <a:spcPts val="0"/>
              </a:spcAft>
              <a:buFont typeface="Arial" pitchFamily="42" charset="0"/>
              <a:buChar char="•"/>
              <a:defRPr/>
            </a:pPr>
            <a:r>
              <a:rPr lang="en-US" sz="1800" dirty="0" smtClean="0"/>
              <a:t>MRI provides a non-invasive comprehensive evaluation of the complex and heterogeneous appearance of high grade </a:t>
            </a:r>
            <a:r>
              <a:rPr lang="en-US" sz="1800" dirty="0" err="1" smtClean="0"/>
              <a:t>astrocytomas</a:t>
            </a:r>
            <a:r>
              <a:rPr lang="en-US" sz="1800" dirty="0" smtClean="0"/>
              <a:t> and </a:t>
            </a:r>
            <a:r>
              <a:rPr lang="en-US" sz="1800" dirty="0" err="1" smtClean="0"/>
              <a:t>glioblastomas</a:t>
            </a:r>
            <a:r>
              <a:rPr lang="en-US" sz="1800" dirty="0" smtClean="0"/>
              <a:t>.</a:t>
            </a:r>
            <a:endParaRPr lang="en-US" sz="1800" b="0" dirty="0" smtClean="0"/>
          </a:p>
          <a:p>
            <a:pPr marL="111125" indent="-111125" fontAlgn="auto">
              <a:lnSpc>
                <a:spcPct val="100000"/>
              </a:lnSpc>
              <a:spcAft>
                <a:spcPts val="0"/>
              </a:spcAft>
              <a:buFont typeface="Arial" pitchFamily="42" charset="0"/>
              <a:buChar char="•"/>
              <a:defRPr/>
            </a:pPr>
            <a:r>
              <a:rPr lang="en-US" sz="1800" b="0" dirty="0" smtClean="0"/>
              <a:t>A tumor’s </a:t>
            </a:r>
            <a:r>
              <a:rPr lang="en-US" sz="1800" b="0" dirty="0" smtClean="0"/>
              <a:t>complex imaging features are </a:t>
            </a:r>
            <a:r>
              <a:rPr lang="en-US" sz="1800" b="0" i="1" u="sng" dirty="0" smtClean="0">
                <a:solidFill>
                  <a:srgbClr val="FFFF00"/>
                </a:solidFill>
              </a:rPr>
              <a:t>the phenotypic representation of the genetic makeup of that tumor</a:t>
            </a:r>
            <a:r>
              <a:rPr lang="en-US" sz="1800" b="0" dirty="0" smtClean="0"/>
              <a:t>.</a:t>
            </a:r>
          </a:p>
          <a:p>
            <a:pPr marL="111125" indent="-111125" fontAlgn="auto">
              <a:lnSpc>
                <a:spcPct val="100000"/>
              </a:lnSpc>
              <a:spcAft>
                <a:spcPts val="0"/>
              </a:spcAft>
              <a:buFont typeface="Arial" pitchFamily="42" charset="0"/>
              <a:buChar char="•"/>
              <a:defRPr/>
            </a:pPr>
            <a:r>
              <a:rPr lang="en-US" sz="1800" dirty="0" smtClean="0"/>
              <a:t>If imaging observations could be assessed in a standardized and reproducible fashion could </a:t>
            </a:r>
            <a:r>
              <a:rPr lang="en-US" sz="1800" dirty="0" err="1" smtClean="0"/>
              <a:t>theyserve</a:t>
            </a:r>
            <a:r>
              <a:rPr lang="en-US" sz="1800" dirty="0" smtClean="0"/>
              <a:t> as an effective non-invasive surrogate for the genetic classification of a tumor?</a:t>
            </a:r>
            <a:endParaRPr lang="en-US" sz="1800" b="0" dirty="0" smtClean="0"/>
          </a:p>
          <a:p>
            <a:pPr marL="111125" indent="-111125" fontAlgn="auto">
              <a:lnSpc>
                <a:spcPct val="100000"/>
              </a:lnSpc>
              <a:spcAft>
                <a:spcPts val="0"/>
              </a:spcAft>
              <a:buFont typeface="Arial" pitchFamily="42" charset="0"/>
              <a:buChar char="•"/>
              <a:defRPr/>
            </a:pPr>
            <a:r>
              <a:rPr lang="en-US" sz="1800" b="0" dirty="0" smtClean="0"/>
              <a:t>Exploiting synergies between genetics, proteomics, pathology and imaging could provide a more precise model to forecast survival &amp; response to novel therapies.</a:t>
            </a:r>
          </a:p>
        </p:txBody>
      </p:sp>
      <p:graphicFrame>
        <p:nvGraphicFramePr>
          <p:cNvPr id="15" name="Content Placeholder 3"/>
          <p:cNvGraphicFramePr>
            <a:graphicFrameLocks/>
          </p:cNvGraphicFramePr>
          <p:nvPr>
            <p:extLst>
              <p:ext uri="{D42A27DB-BD31-4B8C-83A1-F6EECF244321}">
                <p14:modId xmlns:p14="http://schemas.microsoft.com/office/powerpoint/2010/main" val="1792151793"/>
              </p:ext>
            </p:extLst>
          </p:nvPr>
        </p:nvGraphicFramePr>
        <p:xfrm>
          <a:off x="4431323" y="1425812"/>
          <a:ext cx="4712677" cy="46477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3271032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2|6.6|4.5"/>
</p:tagLst>
</file>

<file path=ppt/tags/tag2.xml><?xml version="1.0" encoding="utf-8"?>
<p:tagLst xmlns:a="http://schemas.openxmlformats.org/drawingml/2006/main" xmlns:r="http://schemas.openxmlformats.org/officeDocument/2006/relationships" xmlns:p="http://schemas.openxmlformats.org/presentationml/2006/main">
  <p:tag name="TIMING" val="|0.1|2.2|16.9|6.1|4.6"/>
</p:tagLst>
</file>

<file path=ppt/tags/tag3.xml><?xml version="1.0" encoding="utf-8"?>
<p:tagLst xmlns:a="http://schemas.openxmlformats.org/drawingml/2006/main" xmlns:r="http://schemas.openxmlformats.org/officeDocument/2006/relationships" xmlns:p="http://schemas.openxmlformats.org/presentationml/2006/main">
  <p:tag name="TIMING" val="|0.9|4.8|3.2"/>
</p:tagLst>
</file>

<file path=ppt/tags/tag4.xml><?xml version="1.0" encoding="utf-8"?>
<p:tagLst xmlns:a="http://schemas.openxmlformats.org/drawingml/2006/main" xmlns:r="http://schemas.openxmlformats.org/officeDocument/2006/relationships" xmlns:p="http://schemas.openxmlformats.org/presentationml/2006/main">
  <p:tag name="TIMING" val="|1.2|5.7|1.2|1.2|1.6|0.9"/>
</p:tagLst>
</file>

<file path=ppt/theme/theme1.xml><?xml version="1.0" encoding="utf-8"?>
<a:theme xmlns:a="http://schemas.openxmlformats.org/drawingml/2006/main" name="Twilight">
  <a:themeElements>
    <a:clrScheme name="Twilight">
      <a:dk1>
        <a:sysClr val="windowText" lastClr="000000"/>
      </a:dk1>
      <a:lt1>
        <a:sysClr val="window" lastClr="FFFFFF"/>
      </a:lt1>
      <a:dk2>
        <a:srgbClr val="24213E"/>
      </a:dk2>
      <a:lt2>
        <a:srgbClr val="E9EAF0"/>
      </a:lt2>
      <a:accent1>
        <a:srgbClr val="E8BC4A"/>
      </a:accent1>
      <a:accent2>
        <a:srgbClr val="83C1C6"/>
      </a:accent2>
      <a:accent3>
        <a:srgbClr val="E78D35"/>
      </a:accent3>
      <a:accent4>
        <a:srgbClr val="909CE1"/>
      </a:accent4>
      <a:accent5>
        <a:srgbClr val="839C41"/>
      </a:accent5>
      <a:accent6>
        <a:srgbClr val="CC5439"/>
      </a:accent6>
      <a:hlink>
        <a:srgbClr val="1C6CF1"/>
      </a:hlink>
      <a:folHlink>
        <a:srgbClr val="C649E0"/>
      </a:folHlink>
    </a:clrScheme>
    <a:fontScheme name="Twilight">
      <a:maj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wi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fov="600000">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300000"/>
              </a:schemeClr>
            </a:gs>
            <a:gs pos="31000">
              <a:schemeClr val="bg1">
                <a:tint val="100000"/>
                <a:satMod val="300000"/>
              </a:schemeClr>
            </a:gs>
            <a:gs pos="62000">
              <a:schemeClr val="phClr">
                <a:tint val="100000"/>
                <a:shade val="100000"/>
                <a:satMod val="100000"/>
              </a:schemeClr>
            </a:gs>
            <a:gs pos="100000">
              <a:schemeClr val="phClr">
                <a:shade val="100000"/>
                <a:hueMod val="93000"/>
                <a:satMod val="50000"/>
                <a:lumMod val="200000"/>
              </a:schemeClr>
            </a:gs>
          </a:gsLst>
          <a:lin ang="5400000" scaled="0"/>
        </a:gradFill>
        <a:gradFill rotWithShape="1">
          <a:gsLst>
            <a:gs pos="0">
              <a:schemeClr val="phClr">
                <a:tint val="100000"/>
                <a:satMod val="100000"/>
              </a:schemeClr>
            </a:gs>
            <a:gs pos="100000">
              <a:schemeClr val="phClr">
                <a:tint val="100000"/>
                <a:shade val="100000"/>
                <a:alpha val="100000"/>
                <a:hueMod val="100000"/>
                <a:satMod val="150000"/>
                <a:lumMod val="5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2641</TotalTime>
  <Words>6207</Words>
  <Application>Microsoft Macintosh PowerPoint</Application>
  <PresentationFormat>On-screen Show (4:3)</PresentationFormat>
  <Paragraphs>497</Paragraphs>
  <Slides>66</Slides>
  <Notes>27</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Twilight</vt:lpstr>
      <vt:lpstr>Genomic Imaging: Creation of a Uniformed Terminology to Describe the Morphologic MR Imaging Features of Gliomas to Augment Clinical Research in the Genomics of Cancer.</vt:lpstr>
      <vt:lpstr>Disclosures</vt:lpstr>
      <vt:lpstr>Purpose and Objectives</vt:lpstr>
      <vt:lpstr>Background</vt:lpstr>
      <vt:lpstr>Background</vt:lpstr>
      <vt:lpstr>Why Genetics?</vt:lpstr>
      <vt:lpstr>GBM: Molecular Sub-classes </vt:lpstr>
      <vt:lpstr>High-Grade Gliomas: Genomic Mapping </vt:lpstr>
      <vt:lpstr>How can Neuro-imaging Play a Greater Role?</vt:lpstr>
      <vt:lpstr>How Does One Effectively Marry Imaging Findings of a Tumor to its Genomics?</vt:lpstr>
      <vt:lpstr>Barriers</vt:lpstr>
      <vt:lpstr>Methodologies in Use Have Limited Application.</vt:lpstr>
      <vt:lpstr>Inconsistent Use of Terminology</vt:lpstr>
      <vt:lpstr>Ambiguity in Reporting</vt:lpstr>
      <vt:lpstr>Existing Terminologies  Do Not Address Imaging Features</vt:lpstr>
      <vt:lpstr>Objective</vt:lpstr>
      <vt:lpstr>Steps Necessary</vt:lpstr>
      <vt:lpstr>Achieving Clarity &amp; Concision with Terminology</vt:lpstr>
      <vt:lpstr>Achieving Clarity &amp; Concision with Terminology</vt:lpstr>
      <vt:lpstr>Defining a Rich Set of Qualitative and Quantitative Image Biomarkers</vt:lpstr>
      <vt:lpstr>Representative Examples of the Glioblastoma MRI Feature-set</vt:lpstr>
      <vt:lpstr>F1 -Tumor Location</vt:lpstr>
      <vt:lpstr>F2 – Side of Lesion Center</vt:lpstr>
      <vt:lpstr>F3 – Eloquent Brain</vt:lpstr>
      <vt:lpstr>F4 – Enhancement Quality</vt:lpstr>
      <vt:lpstr>F5 – Proportion Enhancing </vt:lpstr>
      <vt:lpstr>F6 – Proportion nCET </vt:lpstr>
      <vt:lpstr>F6 – Proportion nCET </vt:lpstr>
      <vt:lpstr>F7 – Proportion Necrosis </vt:lpstr>
      <vt:lpstr>F8 – Cysts </vt:lpstr>
      <vt:lpstr>F9 – Multifocal or Multicentric </vt:lpstr>
      <vt:lpstr>F10 – T1/FLAIR ratio</vt:lpstr>
      <vt:lpstr>F11 – Thickness of enhancing margin</vt:lpstr>
      <vt:lpstr>F12 – Definition of the enhancing margin</vt:lpstr>
      <vt:lpstr>F13 – Definition of the non-enhancing margin (e.g. Grade III)</vt:lpstr>
      <vt:lpstr>F14 – Proportion of Edema</vt:lpstr>
      <vt:lpstr>F16 – Hemorrhage</vt:lpstr>
      <vt:lpstr>F17 – Diffusion Characteristics</vt:lpstr>
      <vt:lpstr>F18 – Pial Invasion</vt:lpstr>
      <vt:lpstr>F19 – Ependymal Extension</vt:lpstr>
      <vt:lpstr>F20 – Cortical Involvement</vt:lpstr>
      <vt:lpstr>F21 – Deep White Matter Invasion</vt:lpstr>
      <vt:lpstr>F22 – nCET Crosses Midline</vt:lpstr>
      <vt:lpstr>F23 – CET Crosses Midline</vt:lpstr>
      <vt:lpstr>F24 – Satellites</vt:lpstr>
      <vt:lpstr>F25 – Calvarial Remodeling</vt:lpstr>
      <vt:lpstr>Cross-sectional Diameter Measure Used to Estimate Size.</vt:lpstr>
      <vt:lpstr>VASARI Featureset</vt:lpstr>
      <vt:lpstr>What is the VASARI GBM Featureset?</vt:lpstr>
      <vt:lpstr>Reader Agreement in a Pilot Assessment of the Feature-set</vt:lpstr>
      <vt:lpstr>Phase II</vt:lpstr>
      <vt:lpstr>Our Charge</vt:lpstr>
      <vt:lpstr>TCGA -  The Cancer Genome Atlas Study</vt:lpstr>
      <vt:lpstr>TCGA and TCIA </vt:lpstr>
      <vt:lpstr>Recruitment &amp; Training</vt:lpstr>
      <vt:lpstr>Distributed Architecture for Remote Scoring of Images Enabled by TCIA and Clear Canvas</vt:lpstr>
      <vt:lpstr>Utilizing the NCI Semantics and Technologies To Support Phenotype/Genotype Clinical Analysis</vt:lpstr>
      <vt:lpstr>Project Status</vt:lpstr>
      <vt:lpstr>Remote Collaboration Leverages Domain Expertise at Relatively Low Cost</vt:lpstr>
      <vt:lpstr>Discussion</vt:lpstr>
      <vt:lpstr>Summary</vt:lpstr>
      <vt:lpstr>TCGA Glioma Phenotype Research Group</vt:lpstr>
      <vt:lpstr>Who is the TCGA Glioma Phenotype Research Group?</vt:lpstr>
      <vt:lpstr>Group Projects</vt:lpstr>
      <vt:lpstr>Other ASNR 2012 Presentations from the TCGA Glioma Phenotype Research Group</vt:lpstr>
      <vt:lpstr>More Information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Genomic Imaging: Creation of a Uniformed Terminology to Describe the Morphologic MR Imaging Features of Gliomas to Augment Clinical Research in the Genomics of Cancer.</dc:title>
  <dc:creator>Adam Flanders</dc:creator>
  <cp:lastModifiedBy>Adam E. Flanders</cp:lastModifiedBy>
  <cp:revision>176</cp:revision>
  <dcterms:created xsi:type="dcterms:W3CDTF">2012-03-18T03:34:19Z</dcterms:created>
  <dcterms:modified xsi:type="dcterms:W3CDTF">2012-03-22T19:55:16Z</dcterms:modified>
</cp:coreProperties>
</file>