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  <p:sldMasterId id="2147483693" r:id="rId2"/>
  </p:sldMasterIdLst>
  <p:notesMasterIdLst>
    <p:notesMasterId r:id="rId9"/>
  </p:notesMasterIdLst>
  <p:sldIdLst>
    <p:sldId id="256" r:id="rId3"/>
    <p:sldId id="271" r:id="rId4"/>
    <p:sldId id="275" r:id="rId5"/>
    <p:sldId id="272" r:id="rId6"/>
    <p:sldId id="273" r:id="rId7"/>
    <p:sldId id="276" r:id="rId8"/>
  </p:sldIdLst>
  <p:sldSz cx="9144000" cy="5143500" type="screen16x9"/>
  <p:notesSz cx="7010400" cy="92964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Roboto" panose="020B0604020202020204" charset="0"/>
      <p:regular r:id="rId14"/>
      <p:bold r:id="rId15"/>
      <p:italic r:id="rId16"/>
      <p:boldItalic r:id="rId17"/>
    </p:embeddedFont>
    <p:embeddedFont>
      <p:font typeface="Roboto Light" panose="020B0604020202020204" charset="0"/>
      <p:regular r:id="rId18"/>
      <p:bold r:id="rId19"/>
      <p:italic r:id="rId20"/>
      <p:boldItalic r:id="rId21"/>
    </p:embeddedFont>
    <p:embeddedFont>
      <p:font typeface="Roboto Medium" panose="020B0604020202020204" charset="0"/>
      <p:regular r:id="rId22"/>
      <p:bold r:id="rId23"/>
      <p:italic r:id="rId24"/>
      <p:boldItalic r:id="rId25"/>
    </p:embeddedFont>
    <p:embeddedFont>
      <p:font typeface="Verdana" panose="020B060403050404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9053EC-184F-4B03-942C-E67B5FC9A49B}">
  <a:tblStyle styleId="{1F9053EC-184F-4B03-942C-E67B5FC9A49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3E6E8"/>
          </a:solidFill>
        </a:fill>
      </a:tcStyle>
    </a:wholeTbl>
    <a:band1H>
      <a:tcTxStyle/>
      <a:tcStyle>
        <a:tcBdr/>
        <a:fill>
          <a:solidFill>
            <a:srgbClr val="E7CACD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7CACD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637" autoAdjust="0"/>
    <p:restoredTop sz="94660"/>
  </p:normalViewPr>
  <p:slideViewPr>
    <p:cSldViewPr snapToGrid="0">
      <p:cViewPr varScale="1">
        <p:scale>
          <a:sx n="84" d="100"/>
          <a:sy n="84" d="100"/>
        </p:scale>
        <p:origin x="76" y="3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1.xml"/><Relationship Id="rId21" Type="http://schemas.openxmlformats.org/officeDocument/2006/relationships/font" Target="fonts/font12.fntdata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4505b41d35_0_11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200" cy="366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g4505b41d3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4505b41d35_0_39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200" cy="366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g4505b41d3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4505b41d35_0_18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200" cy="366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g4505b41d3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4505b41d35_0_28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200" cy="366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g4505b41d3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4505b41d35_0_55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200" cy="36606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g4505b41d3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ntent with Caption">
  <p:cSld name="2_Content with Caption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>
            <a:spLocks noGrp="1"/>
          </p:cNvSpPr>
          <p:nvPr>
            <p:ph type="body" idx="1"/>
          </p:nvPr>
        </p:nvSpPr>
        <p:spPr>
          <a:xfrm>
            <a:off x="550065" y="4671309"/>
            <a:ext cx="8043900" cy="4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2" name="Google Shape;152;p25"/>
          <p:cNvSpPr txBox="1"/>
          <p:nvPr/>
        </p:nvSpPr>
        <p:spPr>
          <a:xfrm flipH="1">
            <a:off x="-2" y="0"/>
            <a:ext cx="9144000" cy="467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5"/>
          <p:cNvSpPr/>
          <p:nvPr/>
        </p:nvSpPr>
        <p:spPr>
          <a:xfrm>
            <a:off x="1" y="4589436"/>
            <a:ext cx="9144000" cy="82500"/>
          </a:xfrm>
          <a:prstGeom prst="rect">
            <a:avLst/>
          </a:prstGeom>
          <a:solidFill>
            <a:srgbClr val="4185F5"/>
          </a:solidFill>
          <a:ln>
            <a:noFill/>
          </a:ln>
          <a:effectLst>
            <a:outerShdw blurRad="50800" dist="38100" dir="16200000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5"/>
          <p:cNvSpPr/>
          <p:nvPr/>
        </p:nvSpPr>
        <p:spPr>
          <a:xfrm>
            <a:off x="8676941" y="4397412"/>
            <a:ext cx="384000" cy="384000"/>
          </a:xfrm>
          <a:prstGeom prst="ellipse">
            <a:avLst/>
          </a:prstGeom>
          <a:solidFill>
            <a:srgbClr val="FF572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7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31" name="Google Shape;231;p3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8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38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3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7" name="Google Shape;237;p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3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3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3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3" name="Google Shape;243;p3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4" name="Google Shape;244;p3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0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40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4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9" name="Google Shape;249;p4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1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41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41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54" name="Google Shape;254;p41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5" name="Google Shape;255;p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2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258" name="Google Shape;258;p4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4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44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44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270" name="Google Shape;270;p4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5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73" name="Google Shape;273;p45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4" name="Google Shape;274;p4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6"/>
          <p:cNvSpPr txBox="1"/>
          <p:nvPr/>
        </p:nvSpPr>
        <p:spPr>
          <a:xfrm rot="10800000" flipH="1">
            <a:off x="3701914" y="-42"/>
            <a:ext cx="5442000" cy="51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6"/>
          <p:cNvSpPr txBox="1">
            <a:spLocks noGrp="1"/>
          </p:cNvSpPr>
          <p:nvPr>
            <p:ph type="title"/>
          </p:nvPr>
        </p:nvSpPr>
        <p:spPr>
          <a:xfrm>
            <a:off x="375048" y="142969"/>
            <a:ext cx="29895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700"/>
              <a:buFont typeface="Roboto Light"/>
              <a:buNone/>
              <a:defRPr sz="2700" b="0" i="0" u="none" strike="noStrike" cap="none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58" name="Google Shape;158;p26"/>
          <p:cNvSpPr txBox="1">
            <a:spLocks noGrp="1"/>
          </p:cNvSpPr>
          <p:nvPr>
            <p:ph type="body" idx="1"/>
          </p:nvPr>
        </p:nvSpPr>
        <p:spPr>
          <a:xfrm>
            <a:off x="375048" y="1232114"/>
            <a:ext cx="2989500" cy="3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Google Shape;159;p26"/>
          <p:cNvSpPr txBox="1">
            <a:spLocks noGrp="1"/>
          </p:cNvSpPr>
          <p:nvPr>
            <p:ph type="ftr" idx="11"/>
          </p:nvPr>
        </p:nvSpPr>
        <p:spPr>
          <a:xfrm>
            <a:off x="375048" y="4767263"/>
            <a:ext cx="2989500" cy="3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0" name="Google Shape;160;p26"/>
          <p:cNvSpPr/>
          <p:nvPr/>
        </p:nvSpPr>
        <p:spPr>
          <a:xfrm rot="-5400000">
            <a:off x="1150070" y="2534811"/>
            <a:ext cx="5150400" cy="80700"/>
          </a:xfrm>
          <a:prstGeom prst="rect">
            <a:avLst/>
          </a:prstGeom>
          <a:solidFill>
            <a:srgbClr val="4185F5"/>
          </a:solidFill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6"/>
          <p:cNvSpPr/>
          <p:nvPr/>
        </p:nvSpPr>
        <p:spPr>
          <a:xfrm>
            <a:off x="3533236" y="4752640"/>
            <a:ext cx="384000" cy="384000"/>
          </a:xfrm>
          <a:prstGeom prst="ellipse">
            <a:avLst/>
          </a:prstGeom>
          <a:solidFill>
            <a:srgbClr val="FF572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8"/>
          <p:cNvSpPr txBox="1">
            <a:spLocks noGrp="1"/>
          </p:cNvSpPr>
          <p:nvPr>
            <p:ph type="ctrTitle"/>
          </p:nvPr>
        </p:nvSpPr>
        <p:spPr>
          <a:xfrm>
            <a:off x="628650" y="2221651"/>
            <a:ext cx="7886700" cy="7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100"/>
              <a:buFont typeface="Roboto Light"/>
              <a:buNone/>
              <a:defRPr sz="4100" b="0" i="0" u="none" strike="noStrike" cap="none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3600"/>
            </a:lvl9pPr>
          </a:lstStyle>
          <a:p>
            <a:endParaRPr/>
          </a:p>
        </p:txBody>
      </p:sp>
      <p:cxnSp>
        <p:nvCxnSpPr>
          <p:cNvPr id="169" name="Google Shape;169;p28"/>
          <p:cNvCxnSpPr/>
          <p:nvPr/>
        </p:nvCxnSpPr>
        <p:spPr>
          <a:xfrm>
            <a:off x="627256" y="3027556"/>
            <a:ext cx="78867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76200" dir="2700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170" name="Google Shape;170;p28"/>
          <p:cNvSpPr/>
          <p:nvPr/>
        </p:nvSpPr>
        <p:spPr>
          <a:xfrm rot="-5400000" flipH="1">
            <a:off x="8470801" y="38"/>
            <a:ext cx="673200" cy="6732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8"/>
          <p:cNvSpPr/>
          <p:nvPr/>
        </p:nvSpPr>
        <p:spPr>
          <a:xfrm rot="6858194">
            <a:off x="8697829" y="61907"/>
            <a:ext cx="384143" cy="384143"/>
          </a:xfrm>
          <a:prstGeom prst="chord">
            <a:avLst>
              <a:gd name="adj1" fmla="val 4368042"/>
              <a:gd name="adj2" fmla="val 19882033"/>
            </a:avLst>
          </a:prstGeom>
          <a:solidFill>
            <a:srgbClr val="FF572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8"/>
          <p:cNvSpPr/>
          <p:nvPr/>
        </p:nvSpPr>
        <p:spPr>
          <a:xfrm rot="-5400000" flipH="1">
            <a:off x="8470800" y="38"/>
            <a:ext cx="673200" cy="673200"/>
          </a:xfrm>
          <a:prstGeom prst="round1Rect">
            <a:avLst>
              <a:gd name="adj" fmla="val 16667"/>
            </a:avLst>
          </a:prstGeom>
          <a:solidFill>
            <a:schemeClr val="lt1">
              <a:alpha val="67840"/>
            </a:schemeClr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8"/>
          <p:cNvSpPr/>
          <p:nvPr/>
        </p:nvSpPr>
        <p:spPr>
          <a:xfrm>
            <a:off x="8726960" y="106432"/>
            <a:ext cx="326100" cy="2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/>
          <p:nvPr/>
        </p:nvSpPr>
        <p:spPr>
          <a:xfrm rot="10800000" flipH="1">
            <a:off x="0" y="1345198"/>
            <a:ext cx="9144000" cy="379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9"/>
          <p:cNvSpPr/>
          <p:nvPr/>
        </p:nvSpPr>
        <p:spPr>
          <a:xfrm>
            <a:off x="-1" y="1264325"/>
            <a:ext cx="9144000" cy="80700"/>
          </a:xfrm>
          <a:prstGeom prst="rect">
            <a:avLst/>
          </a:prstGeom>
          <a:solidFill>
            <a:srgbClr val="4185F5"/>
          </a:solidFill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9"/>
          <p:cNvSpPr/>
          <p:nvPr/>
        </p:nvSpPr>
        <p:spPr>
          <a:xfrm>
            <a:off x="8637650" y="1112641"/>
            <a:ext cx="384000" cy="384000"/>
          </a:xfrm>
          <a:prstGeom prst="ellipse">
            <a:avLst/>
          </a:prstGeom>
          <a:solidFill>
            <a:srgbClr val="FF5722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" name="Google Shape;178;p29"/>
          <p:cNvSpPr txBox="1">
            <a:spLocks noGrp="1"/>
          </p:cNvSpPr>
          <p:nvPr>
            <p:ph type="title"/>
          </p:nvPr>
        </p:nvSpPr>
        <p:spPr>
          <a:xfrm>
            <a:off x="628649" y="158905"/>
            <a:ext cx="7886700" cy="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 Light"/>
              <a:buNone/>
              <a:defRPr sz="27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79" name="Google Shape;179;p29"/>
          <p:cNvSpPr txBox="1">
            <a:spLocks noGrp="1"/>
          </p:cNvSpPr>
          <p:nvPr>
            <p:ph type="body" idx="1"/>
          </p:nvPr>
        </p:nvSpPr>
        <p:spPr>
          <a:xfrm>
            <a:off x="628650" y="1430144"/>
            <a:ext cx="7886700" cy="32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C0C0C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C0C0C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C0C0C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C0C0C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C0C0C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C0C0C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C0C0C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 txBox="1">
            <a:spLocks noGrp="1"/>
          </p:cNvSpPr>
          <p:nvPr>
            <p:ph type="ftr" idx="11"/>
          </p:nvPr>
        </p:nvSpPr>
        <p:spPr>
          <a:xfrm>
            <a:off x="628650" y="4767263"/>
            <a:ext cx="7886700" cy="3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/>
          <p:nvPr/>
        </p:nvSpPr>
        <p:spPr>
          <a:xfrm rot="10800000" flipH="1">
            <a:off x="0" y="1345200"/>
            <a:ext cx="9144000" cy="379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30"/>
          <p:cNvSpPr txBox="1">
            <a:spLocks noGrp="1"/>
          </p:cNvSpPr>
          <p:nvPr>
            <p:ph type="body" idx="1"/>
          </p:nvPr>
        </p:nvSpPr>
        <p:spPr>
          <a:xfrm>
            <a:off x="628650" y="1467014"/>
            <a:ext cx="3886200" cy="31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30"/>
          <p:cNvSpPr txBox="1">
            <a:spLocks noGrp="1"/>
          </p:cNvSpPr>
          <p:nvPr>
            <p:ph type="body" idx="2"/>
          </p:nvPr>
        </p:nvSpPr>
        <p:spPr>
          <a:xfrm>
            <a:off x="4629150" y="1467014"/>
            <a:ext cx="3886200" cy="31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30"/>
          <p:cNvSpPr txBox="1">
            <a:spLocks noGrp="1"/>
          </p:cNvSpPr>
          <p:nvPr>
            <p:ph type="ftr" idx="11"/>
          </p:nvPr>
        </p:nvSpPr>
        <p:spPr>
          <a:xfrm>
            <a:off x="628650" y="4767263"/>
            <a:ext cx="7886700" cy="3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6" name="Google Shape;186;p30"/>
          <p:cNvSpPr txBox="1">
            <a:spLocks noGrp="1"/>
          </p:cNvSpPr>
          <p:nvPr>
            <p:ph type="title"/>
          </p:nvPr>
        </p:nvSpPr>
        <p:spPr>
          <a:xfrm>
            <a:off x="628649" y="158905"/>
            <a:ext cx="7886700" cy="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 Light"/>
              <a:buNone/>
              <a:defRPr sz="27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87" name="Google Shape;187;p30"/>
          <p:cNvSpPr/>
          <p:nvPr/>
        </p:nvSpPr>
        <p:spPr>
          <a:xfrm>
            <a:off x="0" y="1280516"/>
            <a:ext cx="9144000" cy="80700"/>
          </a:xfrm>
          <a:prstGeom prst="rect">
            <a:avLst/>
          </a:prstGeom>
          <a:solidFill>
            <a:srgbClr val="4185F5"/>
          </a:solidFill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30"/>
          <p:cNvSpPr/>
          <p:nvPr/>
        </p:nvSpPr>
        <p:spPr>
          <a:xfrm>
            <a:off x="8637650" y="1129958"/>
            <a:ext cx="384000" cy="384000"/>
          </a:xfrm>
          <a:prstGeom prst="ellipse">
            <a:avLst/>
          </a:prstGeom>
          <a:solidFill>
            <a:srgbClr val="FF572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1"/>
          <p:cNvSpPr txBox="1">
            <a:spLocks noGrp="1"/>
          </p:cNvSpPr>
          <p:nvPr>
            <p:ph type="title"/>
          </p:nvPr>
        </p:nvSpPr>
        <p:spPr>
          <a:xfrm>
            <a:off x="628650" y="171450"/>
            <a:ext cx="7886700" cy="6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 Light"/>
              <a:buNone/>
              <a:defRPr sz="27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91" name="Google Shape;191;p31"/>
          <p:cNvSpPr txBox="1">
            <a:spLocks noGrp="1"/>
          </p:cNvSpPr>
          <p:nvPr>
            <p:ph type="ftr" idx="11"/>
          </p:nvPr>
        </p:nvSpPr>
        <p:spPr>
          <a:xfrm>
            <a:off x="628650" y="4767263"/>
            <a:ext cx="7886700" cy="2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2" name="Google Shape;192;p31"/>
          <p:cNvSpPr/>
          <p:nvPr/>
        </p:nvSpPr>
        <p:spPr>
          <a:xfrm rot="10800000" flipH="1">
            <a:off x="0" y="959398"/>
            <a:ext cx="9144000" cy="4184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31"/>
          <p:cNvSpPr/>
          <p:nvPr/>
        </p:nvSpPr>
        <p:spPr>
          <a:xfrm>
            <a:off x="0" y="878789"/>
            <a:ext cx="9144000" cy="80700"/>
          </a:xfrm>
          <a:prstGeom prst="rect">
            <a:avLst/>
          </a:prstGeom>
          <a:solidFill>
            <a:srgbClr val="4185F5"/>
          </a:solidFill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8656317" y="729082"/>
            <a:ext cx="384000" cy="384000"/>
          </a:xfrm>
          <a:prstGeom prst="ellipse">
            <a:avLst/>
          </a:prstGeom>
          <a:solidFill>
            <a:srgbClr val="FF572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with Caption">
  <p:cSld name="1_Content with Caption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oogle Shape;202;p33"/>
          <p:cNvGrpSpPr/>
          <p:nvPr/>
        </p:nvGrpSpPr>
        <p:grpSpPr>
          <a:xfrm rot="10800000">
            <a:off x="83" y="0"/>
            <a:ext cx="4671225" cy="5143501"/>
            <a:chOff x="5963588" y="-1"/>
            <a:chExt cx="6228300" cy="6858001"/>
          </a:xfrm>
        </p:grpSpPr>
        <p:sp>
          <p:nvSpPr>
            <p:cNvPr id="203" name="Google Shape;203;p33"/>
            <p:cNvSpPr txBox="1"/>
            <p:nvPr/>
          </p:nvSpPr>
          <p:spPr>
            <a:xfrm rot="10800000" flipH="1">
              <a:off x="6072188" y="-1"/>
              <a:ext cx="6119700" cy="6858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33"/>
            <p:cNvSpPr/>
            <p:nvPr/>
          </p:nvSpPr>
          <p:spPr>
            <a:xfrm rot="-5400000">
              <a:off x="2588888" y="3374700"/>
              <a:ext cx="6858000" cy="108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" name="Google Shape;205;p33"/>
          <p:cNvSpPr txBox="1">
            <a:spLocks noGrp="1"/>
          </p:cNvSpPr>
          <p:nvPr>
            <p:ph type="title"/>
          </p:nvPr>
        </p:nvSpPr>
        <p:spPr>
          <a:xfrm>
            <a:off x="514350" y="1482094"/>
            <a:ext cx="3635400" cy="11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Roboto Medium"/>
              <a:buNone/>
              <a:defRPr sz="3200" b="0" i="0" u="none" strike="noStrike" cap="none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6" name="Google Shape;206;p33"/>
          <p:cNvSpPr txBox="1">
            <a:spLocks noGrp="1"/>
          </p:cNvSpPr>
          <p:nvPr>
            <p:ph type="subTitle" idx="1"/>
          </p:nvPr>
        </p:nvSpPr>
        <p:spPr>
          <a:xfrm>
            <a:off x="514350" y="2641812"/>
            <a:ext cx="3635400" cy="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F4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323F4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7" name="Google Shape;207;p33"/>
          <p:cNvSpPr txBox="1">
            <a:spLocks noGrp="1"/>
          </p:cNvSpPr>
          <p:nvPr>
            <p:ph type="body" idx="2"/>
          </p:nvPr>
        </p:nvSpPr>
        <p:spPr>
          <a:xfrm>
            <a:off x="5104208" y="652294"/>
            <a:ext cx="3635400" cy="38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8" name="Google Shape;208;p33"/>
          <p:cNvSpPr/>
          <p:nvPr/>
        </p:nvSpPr>
        <p:spPr>
          <a:xfrm rot="-5400000">
            <a:off x="2150436" y="2534810"/>
            <a:ext cx="5150400" cy="80700"/>
          </a:xfrm>
          <a:prstGeom prst="rect">
            <a:avLst/>
          </a:prstGeom>
          <a:solidFill>
            <a:srgbClr val="4185F5"/>
          </a:solidFill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3"/>
          <p:cNvSpPr/>
          <p:nvPr/>
        </p:nvSpPr>
        <p:spPr>
          <a:xfrm>
            <a:off x="4481638" y="4689711"/>
            <a:ext cx="384000" cy="384000"/>
          </a:xfrm>
          <a:prstGeom prst="ellipse">
            <a:avLst/>
          </a:prstGeom>
          <a:solidFill>
            <a:srgbClr val="FF572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ontent with Caption">
  <p:cSld name="5_Content with Caption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oogle Shape;211;p34"/>
          <p:cNvGrpSpPr/>
          <p:nvPr/>
        </p:nvGrpSpPr>
        <p:grpSpPr>
          <a:xfrm rot="10800000">
            <a:off x="83" y="0"/>
            <a:ext cx="4671225" cy="5143501"/>
            <a:chOff x="5963588" y="-1"/>
            <a:chExt cx="6228300" cy="6858001"/>
          </a:xfrm>
        </p:grpSpPr>
        <p:sp>
          <p:nvSpPr>
            <p:cNvPr id="212" name="Google Shape;212;p34"/>
            <p:cNvSpPr txBox="1"/>
            <p:nvPr/>
          </p:nvSpPr>
          <p:spPr>
            <a:xfrm rot="10800000" flipH="1">
              <a:off x="6072188" y="-1"/>
              <a:ext cx="6119700" cy="6858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34"/>
            <p:cNvSpPr/>
            <p:nvPr/>
          </p:nvSpPr>
          <p:spPr>
            <a:xfrm rot="-5400000">
              <a:off x="2588888" y="3374700"/>
              <a:ext cx="6858000" cy="108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4" name="Google Shape;214;p34"/>
          <p:cNvSpPr txBox="1">
            <a:spLocks noGrp="1"/>
          </p:cNvSpPr>
          <p:nvPr>
            <p:ph type="title"/>
          </p:nvPr>
        </p:nvSpPr>
        <p:spPr>
          <a:xfrm>
            <a:off x="5104208" y="1440530"/>
            <a:ext cx="3635400" cy="11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Roboto Medium"/>
              <a:buNone/>
              <a:defRPr sz="3200" b="0" i="0" u="none" strike="noStrike" cap="none">
                <a:solidFill>
                  <a:srgbClr val="FFFF00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5" name="Google Shape;215;p34"/>
          <p:cNvSpPr txBox="1">
            <a:spLocks noGrp="1"/>
          </p:cNvSpPr>
          <p:nvPr>
            <p:ph type="subTitle" idx="1"/>
          </p:nvPr>
        </p:nvSpPr>
        <p:spPr>
          <a:xfrm>
            <a:off x="5104208" y="2600249"/>
            <a:ext cx="3635400" cy="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2"/>
          </p:nvPr>
        </p:nvSpPr>
        <p:spPr>
          <a:xfrm>
            <a:off x="477199" y="636900"/>
            <a:ext cx="3635400" cy="38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17161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7" name="Google Shape;217;p34"/>
          <p:cNvSpPr/>
          <p:nvPr/>
        </p:nvSpPr>
        <p:spPr>
          <a:xfrm rot="-5400000">
            <a:off x="2150436" y="2534810"/>
            <a:ext cx="5150400" cy="80700"/>
          </a:xfrm>
          <a:prstGeom prst="rect">
            <a:avLst/>
          </a:prstGeom>
          <a:solidFill>
            <a:srgbClr val="4185F5"/>
          </a:solidFill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4"/>
          <p:cNvSpPr/>
          <p:nvPr/>
        </p:nvSpPr>
        <p:spPr>
          <a:xfrm>
            <a:off x="4481638" y="4689711"/>
            <a:ext cx="384000" cy="384000"/>
          </a:xfrm>
          <a:prstGeom prst="ellipse">
            <a:avLst/>
          </a:prstGeom>
          <a:solidFill>
            <a:srgbClr val="FF572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6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36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6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27" name="Google Shape;227;p36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8" name="Google Shape;228;p3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85F5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>
            <a:spLocks noGrp="1"/>
          </p:cNvSpPr>
          <p:nvPr>
            <p:ph type="title"/>
          </p:nvPr>
        </p:nvSpPr>
        <p:spPr>
          <a:xfrm>
            <a:off x="628650" y="171450"/>
            <a:ext cx="78867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 Light"/>
              <a:buNone/>
              <a:defRPr sz="27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37" name="Google Shape;137;p22"/>
          <p:cNvSpPr txBox="1">
            <a:spLocks noGrp="1"/>
          </p:cNvSpPr>
          <p:nvPr>
            <p:ph type="body" idx="1"/>
          </p:nvPr>
        </p:nvSpPr>
        <p:spPr>
          <a:xfrm>
            <a:off x="628650" y="1028700"/>
            <a:ext cx="7886700" cy="3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8" r:id="rId7"/>
    <p:sldLayoutId id="2147483679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21" name="Google Shape;221;p3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22" name="Google Shape;222;p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8" r:id="rId8"/>
    <p:sldLayoutId id="2147483689" r:id="rId9"/>
    <p:sldLayoutId id="214748369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ancerimagingarchive.net/datascope/cptac/hom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TCIA CPTAC Pathology Portal</a:t>
            </a:r>
            <a:endParaRPr sz="4200"/>
          </a:p>
        </p:txBody>
      </p:sp>
      <p:sp>
        <p:nvSpPr>
          <p:cNvPr id="152" name="Google Shape;152;p26"/>
          <p:cNvSpPr txBox="1">
            <a:spLocks noGrp="1"/>
          </p:cNvSpPr>
          <p:nvPr>
            <p:ph type="subTitle" idx="1"/>
          </p:nvPr>
        </p:nvSpPr>
        <p:spPr>
          <a:xfrm>
            <a:off x="390525" y="2789120"/>
            <a:ext cx="8222100" cy="8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Quickstart</a:t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62"/>
          <p:cNvSpPr txBox="1">
            <a:spLocks noGrp="1"/>
          </p:cNvSpPr>
          <p:nvPr>
            <p:ph type="title"/>
          </p:nvPr>
        </p:nvSpPr>
        <p:spPr>
          <a:xfrm>
            <a:off x="375056" y="142969"/>
            <a:ext cx="2989500" cy="7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700"/>
              <a:buFont typeface="Roboto Light"/>
              <a:buNone/>
            </a:pPr>
            <a:r>
              <a:rPr lang="en-US" sz="3600" b="0" i="0" u="none" strike="noStrike" cap="none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QuickStart</a:t>
            </a:r>
            <a:endParaRPr sz="3600" b="0" i="0" u="none" strike="noStrike" cap="none">
              <a:solidFill>
                <a:srgbClr val="FFFF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58" name="Google Shape;458;p62"/>
          <p:cNvSpPr txBox="1">
            <a:spLocks noGrp="1"/>
          </p:cNvSpPr>
          <p:nvPr>
            <p:ph type="body" idx="1"/>
          </p:nvPr>
        </p:nvSpPr>
        <p:spPr>
          <a:xfrm>
            <a:off x="231563" y="856125"/>
            <a:ext cx="3364800" cy="40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An interactive overview of pathology review data and specimen information.</a:t>
            </a:r>
            <a:endParaRPr sz="2100"/>
          </a:p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marL="254000" marR="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Tumor type, site</a:t>
            </a:r>
            <a:endParaRPr sz="2100"/>
          </a:p>
          <a:p>
            <a:pPr marL="254000" marR="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%Necrosis</a:t>
            </a:r>
            <a:endParaRPr sz="2100"/>
          </a:p>
          <a:p>
            <a:pPr marL="254000" marR="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%Tumor Nuclei</a:t>
            </a:r>
            <a:endParaRPr sz="2100"/>
          </a:p>
          <a:p>
            <a:pPr marL="254000" marR="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%Total Cellularity</a:t>
            </a:r>
            <a:endParaRPr sz="2100"/>
          </a:p>
          <a:p>
            <a:pPr marL="254000" marR="0" lvl="0" indent="-1397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marL="254000" marR="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Links to Radiology data</a:t>
            </a:r>
            <a:endParaRPr sz="2100"/>
          </a:p>
        </p:txBody>
      </p:sp>
      <p:pic>
        <p:nvPicPr>
          <p:cNvPr id="459" name="Google Shape;459;p62"/>
          <p:cNvPicPr preferRelativeResize="0"/>
          <p:nvPr/>
        </p:nvPicPr>
        <p:blipFill rotWithShape="1">
          <a:blip r:embed="rId3">
            <a:alphaModFix/>
          </a:blip>
          <a:srcRect l="7685" t="7383" r="7668" b="6461"/>
          <a:stretch/>
        </p:blipFill>
        <p:spPr>
          <a:xfrm>
            <a:off x="3863051" y="755286"/>
            <a:ext cx="5199922" cy="33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62"/>
          <p:cNvSpPr/>
          <p:nvPr/>
        </p:nvSpPr>
        <p:spPr>
          <a:xfrm>
            <a:off x="4016503" y="4317190"/>
            <a:ext cx="4893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Roboto"/>
                <a:ea typeface="Roboto"/>
                <a:cs typeface="Roboto"/>
                <a:sym typeface="Roboto"/>
              </a:rPr>
              <a:t>https://bit.ly/cptac-datascope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" name="Google Shape;461;p62"/>
          <p:cNvSpPr txBox="1"/>
          <p:nvPr/>
        </p:nvSpPr>
        <p:spPr>
          <a:xfrm>
            <a:off x="3863063" y="622050"/>
            <a:ext cx="5199900" cy="294900"/>
          </a:xfrm>
          <a:prstGeom prst="rect">
            <a:avLst/>
          </a:prstGeom>
          <a:solidFill>
            <a:srgbClr val="F3F3F3">
              <a:alpha val="914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uFill>
                  <a:noFill/>
                </a:uFill>
                <a:latin typeface="Roboto Light"/>
                <a:ea typeface="Roboto Light"/>
                <a:cs typeface="Roboto Light"/>
                <a:sym typeface="Roboto Light"/>
                <a:hlinkClick r:id="rId4"/>
              </a:rPr>
              <a:t>https://cancerimagingarchive.net/datascope/cptac/home/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66"/>
          <p:cNvSpPr txBox="1">
            <a:spLocks noGrp="1"/>
          </p:cNvSpPr>
          <p:nvPr>
            <p:ph type="body" idx="1"/>
          </p:nvPr>
        </p:nvSpPr>
        <p:spPr>
          <a:xfrm>
            <a:off x="550065" y="4671309"/>
            <a:ext cx="8043900" cy="4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TCIA CPTAC Data Portal — Powered by DataScope</a:t>
            </a:r>
            <a:endParaRPr/>
          </a:p>
        </p:txBody>
      </p:sp>
      <p:pic>
        <p:nvPicPr>
          <p:cNvPr id="491" name="Google Shape;491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1333" y="116454"/>
            <a:ext cx="7126613" cy="4554856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66"/>
          <p:cNvSpPr/>
          <p:nvPr/>
        </p:nvSpPr>
        <p:spPr>
          <a:xfrm>
            <a:off x="1689350" y="616591"/>
            <a:ext cx="1013100" cy="3856800"/>
          </a:xfrm>
          <a:prstGeom prst="ellipse">
            <a:avLst/>
          </a:prstGeom>
          <a:solidFill>
            <a:srgbClr val="7F7F7F">
              <a:alpha val="24710"/>
            </a:srgbClr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3" name="Google Shape;493;p66"/>
          <p:cNvSpPr/>
          <p:nvPr/>
        </p:nvSpPr>
        <p:spPr>
          <a:xfrm>
            <a:off x="226503" y="887135"/>
            <a:ext cx="1463100" cy="603900"/>
          </a:xfrm>
          <a:prstGeom prst="wedgeRoundRectCallout">
            <a:avLst>
              <a:gd name="adj1" fmla="val 53077"/>
              <a:gd name="adj2" fmla="val 82728"/>
              <a:gd name="adj3" fmla="val 16667"/>
            </a:avLst>
          </a:prstGeom>
          <a:solidFill>
            <a:srgbClr val="4185F5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Interactive Filters to create cohorts</a:t>
            </a:r>
            <a:endParaRPr sz="1100"/>
          </a:p>
        </p:txBody>
      </p:sp>
      <p:sp>
        <p:nvSpPr>
          <p:cNvPr id="494" name="Google Shape;494;p66"/>
          <p:cNvSpPr/>
          <p:nvPr/>
        </p:nvSpPr>
        <p:spPr>
          <a:xfrm>
            <a:off x="2836750" y="452887"/>
            <a:ext cx="1001100" cy="434100"/>
          </a:xfrm>
          <a:prstGeom prst="wedgeRoundRectCallout">
            <a:avLst>
              <a:gd name="adj1" fmla="val -46110"/>
              <a:gd name="adj2" fmla="val 173975"/>
              <a:gd name="adj3" fmla="val 16667"/>
            </a:avLst>
          </a:prstGeom>
          <a:solidFill>
            <a:srgbClr val="4185F5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Click to see all filters</a:t>
            </a:r>
            <a:endParaRPr sz="1100"/>
          </a:p>
        </p:txBody>
      </p:sp>
      <p:sp>
        <p:nvSpPr>
          <p:cNvPr id="495" name="Google Shape;495;p66"/>
          <p:cNvSpPr/>
          <p:nvPr/>
        </p:nvSpPr>
        <p:spPr>
          <a:xfrm>
            <a:off x="4457242" y="282515"/>
            <a:ext cx="1313400" cy="434100"/>
          </a:xfrm>
          <a:prstGeom prst="wedgeRoundRectCallout">
            <a:avLst>
              <a:gd name="adj1" fmla="val -46110"/>
              <a:gd name="adj2" fmla="val 173975"/>
              <a:gd name="adj3" fmla="val 16667"/>
            </a:avLst>
          </a:prstGeom>
          <a:solidFill>
            <a:srgbClr val="4185F5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Number of slides in cohort</a:t>
            </a:r>
            <a:endParaRPr sz="1100"/>
          </a:p>
        </p:txBody>
      </p:sp>
      <p:sp>
        <p:nvSpPr>
          <p:cNvPr id="496" name="Google Shape;496;p66"/>
          <p:cNvSpPr/>
          <p:nvPr/>
        </p:nvSpPr>
        <p:spPr>
          <a:xfrm>
            <a:off x="6598568" y="116455"/>
            <a:ext cx="992400" cy="387300"/>
          </a:xfrm>
          <a:prstGeom prst="wedgeRoundRectCallout">
            <a:avLst>
              <a:gd name="adj1" fmla="val -27858"/>
              <a:gd name="adj2" fmla="val 225734"/>
              <a:gd name="adj3" fmla="val 16667"/>
            </a:avLst>
          </a:prstGeom>
          <a:solidFill>
            <a:srgbClr val="A8D08C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Data Dictionary</a:t>
            </a:r>
            <a:endParaRPr sz="1100"/>
          </a:p>
        </p:txBody>
      </p:sp>
      <p:sp>
        <p:nvSpPr>
          <p:cNvPr id="497" name="Google Shape;497;p66"/>
          <p:cNvSpPr/>
          <p:nvPr/>
        </p:nvSpPr>
        <p:spPr>
          <a:xfrm>
            <a:off x="7241065" y="616591"/>
            <a:ext cx="992400" cy="387300"/>
          </a:xfrm>
          <a:prstGeom prst="wedgeRoundRectCallout">
            <a:avLst>
              <a:gd name="adj1" fmla="val -56540"/>
              <a:gd name="adj2" fmla="val 100511"/>
              <a:gd name="adj3" fmla="val 16667"/>
            </a:avLst>
          </a:prstGeom>
          <a:solidFill>
            <a:srgbClr val="A8D08C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Download cohort data</a:t>
            </a:r>
            <a:endParaRPr sz="1100"/>
          </a:p>
        </p:txBody>
      </p:sp>
      <p:sp>
        <p:nvSpPr>
          <p:cNvPr id="498" name="Google Shape;498;p66"/>
          <p:cNvSpPr/>
          <p:nvPr/>
        </p:nvSpPr>
        <p:spPr>
          <a:xfrm>
            <a:off x="5995535" y="1577694"/>
            <a:ext cx="992400" cy="387300"/>
          </a:xfrm>
          <a:prstGeom prst="wedgeRoundRectCallout">
            <a:avLst>
              <a:gd name="adj1" fmla="val 54278"/>
              <a:gd name="adj2" fmla="val -131569"/>
              <a:gd name="adj3" fmla="val 16667"/>
            </a:avLst>
          </a:prstGeom>
          <a:solidFill>
            <a:srgbClr val="A8D08C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Share a cohort</a:t>
            </a:r>
            <a:endParaRPr sz="1100"/>
          </a:p>
        </p:txBody>
      </p:sp>
      <p:sp>
        <p:nvSpPr>
          <p:cNvPr id="499" name="Google Shape;499;p66"/>
          <p:cNvSpPr/>
          <p:nvPr/>
        </p:nvSpPr>
        <p:spPr>
          <a:xfrm>
            <a:off x="7426672" y="1336340"/>
            <a:ext cx="1567200" cy="482700"/>
          </a:xfrm>
          <a:prstGeom prst="wedgeRoundRectCallout">
            <a:avLst>
              <a:gd name="adj1" fmla="val -55779"/>
              <a:gd name="adj2" fmla="val -67794"/>
              <a:gd name="adj3" fmla="val 16667"/>
            </a:avLst>
          </a:prstGeom>
          <a:solidFill>
            <a:srgbClr val="A8D08C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Request bulk download of images</a:t>
            </a:r>
            <a:endParaRPr sz="1100"/>
          </a:p>
        </p:txBody>
      </p:sp>
      <p:sp>
        <p:nvSpPr>
          <p:cNvPr id="500" name="Google Shape;500;p66"/>
          <p:cNvSpPr/>
          <p:nvPr/>
        </p:nvSpPr>
        <p:spPr>
          <a:xfrm>
            <a:off x="4729433" y="3150798"/>
            <a:ext cx="1577100" cy="583800"/>
          </a:xfrm>
          <a:prstGeom prst="wedgeRoundRectCallout">
            <a:avLst>
              <a:gd name="adj1" fmla="val 72570"/>
              <a:gd name="adj2" fmla="val -91770"/>
              <a:gd name="adj3" fmla="val 16667"/>
            </a:avLst>
          </a:prstGeom>
          <a:solidFill>
            <a:srgbClr val="C55A1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Click to see Radiology data of corresponding CaseID</a:t>
            </a:r>
            <a:endParaRPr sz="1100"/>
          </a:p>
        </p:txBody>
      </p:sp>
      <p:sp>
        <p:nvSpPr>
          <p:cNvPr id="501" name="Google Shape;501;p66"/>
          <p:cNvSpPr/>
          <p:nvPr/>
        </p:nvSpPr>
        <p:spPr>
          <a:xfrm>
            <a:off x="7268173" y="3306074"/>
            <a:ext cx="1577100" cy="378000"/>
          </a:xfrm>
          <a:prstGeom prst="wedgeRoundRectCallout">
            <a:avLst>
              <a:gd name="adj1" fmla="val -52961"/>
              <a:gd name="adj2" fmla="val -200304"/>
              <a:gd name="adj3" fmla="val 16667"/>
            </a:avLst>
          </a:prstGeom>
          <a:solidFill>
            <a:srgbClr val="C55A1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Click to view Pathology Image</a:t>
            </a:r>
            <a:endParaRPr sz="1100"/>
          </a:p>
        </p:txBody>
      </p:sp>
      <p:sp>
        <p:nvSpPr>
          <p:cNvPr id="502" name="Google Shape;502;p66"/>
          <p:cNvSpPr/>
          <p:nvPr/>
        </p:nvSpPr>
        <p:spPr>
          <a:xfrm>
            <a:off x="3783442" y="1961255"/>
            <a:ext cx="1577100" cy="583800"/>
          </a:xfrm>
          <a:prstGeom prst="wedgeRoundRectCallout">
            <a:avLst>
              <a:gd name="adj1" fmla="val -56653"/>
              <a:gd name="adj2" fmla="val -121694"/>
              <a:gd name="adj3" fmla="val 16667"/>
            </a:avLst>
          </a:prstGeom>
          <a:solidFill>
            <a:srgbClr val="4185F5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Click to see pathology thumbnails of cohort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63"/>
          <p:cNvSpPr txBox="1">
            <a:spLocks noGrp="1"/>
          </p:cNvSpPr>
          <p:nvPr>
            <p:ph type="title"/>
          </p:nvPr>
        </p:nvSpPr>
        <p:spPr>
          <a:xfrm>
            <a:off x="375048" y="142969"/>
            <a:ext cx="29895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 Light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Slice-Dice Data</a:t>
            </a:r>
            <a:endParaRPr sz="3200"/>
          </a:p>
        </p:txBody>
      </p:sp>
      <p:sp>
        <p:nvSpPr>
          <p:cNvPr id="467" name="Google Shape;467;p63"/>
          <p:cNvSpPr txBox="1">
            <a:spLocks noGrp="1"/>
          </p:cNvSpPr>
          <p:nvPr>
            <p:ph type="body" idx="1"/>
          </p:nvPr>
        </p:nvSpPr>
        <p:spPr>
          <a:xfrm>
            <a:off x="82308" y="1232114"/>
            <a:ext cx="3575100" cy="3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3429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Calibri"/>
              <a:buAutoNum type="arabicPeriod"/>
            </a:pPr>
            <a:r>
              <a:rPr lang="en-US" sz="2100" b="0" i="0" u="none" strike="noStrike" cap="none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rPr>
              <a:t>We now trim the cohort to </a:t>
            </a:r>
            <a:r>
              <a:rPr lang="en-US" sz="2100" b="0" i="0" u="none" strike="noStrike" cap="none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only LUAD, LUSC</a:t>
            </a:r>
            <a:r>
              <a:rPr lang="en-US" sz="2100" b="0" i="0" u="none" strike="noStrike" cap="none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rPr>
              <a:t> subjects</a:t>
            </a:r>
            <a:endParaRPr>
              <a:solidFill>
                <a:srgbClr val="FFFFFF"/>
              </a:solidFill>
            </a:endParaRPr>
          </a:p>
          <a:p>
            <a:pPr marL="342900" marR="0" lvl="0" indent="-3365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Calibri"/>
              <a:buAutoNum type="arabicPeriod"/>
            </a:pPr>
            <a:r>
              <a:rPr lang="en-US" sz="2100" b="0" i="0" u="none" strike="noStrike" cap="none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rPr>
              <a:t>Next we select only those where we </a:t>
            </a:r>
            <a:r>
              <a:rPr lang="en-US" sz="2100" b="0" i="0" u="none" strike="noStrike" cap="none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have radiology</a:t>
            </a:r>
            <a:endParaRPr>
              <a:solidFill>
                <a:srgbClr val="FFFF00"/>
              </a:solidFill>
            </a:endParaRPr>
          </a:p>
          <a:p>
            <a:pPr marL="342900" marR="0" lvl="0" indent="-3365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Calibri"/>
              <a:buAutoNum type="arabicPeriod"/>
            </a:pPr>
            <a:r>
              <a:rPr lang="en-US" sz="2100" b="0" i="0" u="none" strike="noStrike" cap="none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rPr>
              <a:t>AND the </a:t>
            </a:r>
            <a:r>
              <a:rPr lang="en-US" sz="2100" b="0" i="0" u="none" strike="noStrike" cap="none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% tumor nuclei is 60-100%</a:t>
            </a:r>
            <a:endParaRPr>
              <a:solidFill>
                <a:srgbClr val="FFFF00"/>
              </a:solidFill>
            </a:endParaRPr>
          </a:p>
          <a:p>
            <a:pPr marL="342900" marR="0" lvl="0" indent="-3365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Calibri"/>
              <a:buAutoNum type="arabicPeriod"/>
            </a:pPr>
            <a:r>
              <a:rPr lang="en-US" sz="2100" b="0" i="0" u="none" strike="noStrike" cap="none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40 </a:t>
            </a:r>
            <a:r>
              <a:rPr lang="en-US" sz="2100" b="1" i="0" u="none" strike="noStrike" cap="none">
                <a:solidFill>
                  <a:srgbClr val="FFFF00"/>
                </a:solidFill>
                <a:latin typeface="Roboto Light"/>
                <a:ea typeface="Roboto Light"/>
                <a:cs typeface="Roboto Light"/>
                <a:sym typeface="Roboto Light"/>
              </a:rPr>
              <a:t>slides</a:t>
            </a:r>
            <a:r>
              <a:rPr lang="en-US" sz="2100" b="0" i="0" u="none" strike="noStrike" cap="none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rPr>
              <a:t> out of a total of 3814</a:t>
            </a:r>
            <a:endParaRPr>
              <a:solidFill>
                <a:srgbClr val="FFFFFF"/>
              </a:solidFill>
            </a:endParaRPr>
          </a:p>
          <a:p>
            <a:pPr marL="342900" marR="0" lvl="0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468" name="Google Shape;468;p63"/>
          <p:cNvPicPr preferRelativeResize="0"/>
          <p:nvPr/>
        </p:nvPicPr>
        <p:blipFill rotWithShape="1">
          <a:blip r:embed="rId3">
            <a:alphaModFix/>
          </a:blip>
          <a:srcRect l="7818" t="22793" r="7928" b="17771"/>
          <a:stretch/>
        </p:blipFill>
        <p:spPr>
          <a:xfrm>
            <a:off x="3862163" y="1486144"/>
            <a:ext cx="5186265" cy="23382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9" name="Google Shape;469;p63"/>
          <p:cNvGrpSpPr/>
          <p:nvPr/>
        </p:nvGrpSpPr>
        <p:grpSpPr>
          <a:xfrm>
            <a:off x="5293223" y="428090"/>
            <a:ext cx="2670301" cy="803946"/>
            <a:chOff x="7057631" y="570786"/>
            <a:chExt cx="3560401" cy="1071929"/>
          </a:xfrm>
        </p:grpSpPr>
        <p:sp>
          <p:nvSpPr>
            <p:cNvPr id="470" name="Google Shape;470;p63"/>
            <p:cNvSpPr/>
            <p:nvPr/>
          </p:nvSpPr>
          <p:spPr>
            <a:xfrm>
              <a:off x="7057632" y="570786"/>
              <a:ext cx="3560400" cy="1060800"/>
            </a:xfrm>
            <a:prstGeom prst="wedgeRoundRectCallout">
              <a:avLst>
                <a:gd name="adj1" fmla="val -92050"/>
                <a:gd name="adj2" fmla="val 122018"/>
                <a:gd name="adj3" fmla="val 16667"/>
              </a:avLst>
            </a:prstGeom>
            <a:solidFill>
              <a:srgbClr val="4185F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Click to switch to previous view</a:t>
              </a:r>
              <a:endParaRPr sz="11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471" name="Google Shape;471;p63"/>
            <p:cNvSpPr/>
            <p:nvPr/>
          </p:nvSpPr>
          <p:spPr>
            <a:xfrm>
              <a:off x="7057631" y="570786"/>
              <a:ext cx="3560400" cy="1060800"/>
            </a:xfrm>
            <a:prstGeom prst="wedgeRoundRectCallout">
              <a:avLst>
                <a:gd name="adj1" fmla="val -43694"/>
                <a:gd name="adj2" fmla="val 125623"/>
                <a:gd name="adj3" fmla="val 16667"/>
              </a:avLst>
            </a:prstGeom>
            <a:solidFill>
              <a:srgbClr val="4185F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Click to switch to previous view</a:t>
              </a:r>
              <a:endParaRPr sz="11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472" name="Google Shape;472;p63"/>
            <p:cNvSpPr/>
            <p:nvPr/>
          </p:nvSpPr>
          <p:spPr>
            <a:xfrm>
              <a:off x="7057631" y="581915"/>
              <a:ext cx="3560400" cy="1060800"/>
            </a:xfrm>
            <a:prstGeom prst="wedgeRoundRectCallout">
              <a:avLst>
                <a:gd name="adj1" fmla="val 8602"/>
                <a:gd name="adj2" fmla="val 241189"/>
                <a:gd name="adj3" fmla="val 16667"/>
              </a:avLst>
            </a:prstGeom>
            <a:solidFill>
              <a:srgbClr val="4185F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Interactive Filters:</a:t>
              </a:r>
              <a:endParaRPr sz="11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     </a:t>
              </a:r>
              <a:r>
                <a:rPr lang="en-US" sz="1100">
                  <a:solidFill>
                    <a:srgbClr val="FFFF00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Tumor</a:t>
              </a: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: LSCC and LUAD</a:t>
              </a:r>
              <a:endParaRPr sz="11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     </a:t>
              </a:r>
              <a:r>
                <a:rPr lang="en-US" sz="1100">
                  <a:solidFill>
                    <a:srgbClr val="FFFF00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Has Radiology</a:t>
              </a: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: True</a:t>
              </a:r>
              <a:endParaRPr sz="11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     </a:t>
              </a:r>
              <a:r>
                <a:rPr lang="en-US" sz="1100">
                  <a:solidFill>
                    <a:srgbClr val="FFFF00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Percent Tumor Nuclei</a:t>
              </a:r>
              <a:r>
                <a:rPr lang="en-US" sz="1100">
                  <a:solidFill>
                    <a:schemeClr val="lt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: {60, 100}</a:t>
              </a:r>
              <a:endParaRPr sz="11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7" name="Google Shape;477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3050" y="758438"/>
            <a:ext cx="5280946" cy="3450806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64"/>
          <p:cNvSpPr txBox="1">
            <a:spLocks noGrp="1"/>
          </p:cNvSpPr>
          <p:nvPr>
            <p:ph type="title"/>
          </p:nvPr>
        </p:nvSpPr>
        <p:spPr>
          <a:xfrm>
            <a:off x="375048" y="142969"/>
            <a:ext cx="29895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Roboto Light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View Cohort</a:t>
            </a:r>
            <a:endParaRPr sz="3200"/>
          </a:p>
        </p:txBody>
      </p:sp>
      <p:sp>
        <p:nvSpPr>
          <p:cNvPr id="479" name="Google Shape;479;p64"/>
          <p:cNvSpPr txBox="1">
            <a:spLocks noGrp="1"/>
          </p:cNvSpPr>
          <p:nvPr>
            <p:ph type="body" idx="1"/>
          </p:nvPr>
        </p:nvSpPr>
        <p:spPr>
          <a:xfrm>
            <a:off x="239194" y="1232119"/>
            <a:ext cx="3366900" cy="3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Calibri"/>
              <a:buAutoNum type="arabicPeriod"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View Specimen Data of Cohort</a:t>
            </a:r>
            <a:endParaRPr sz="2100"/>
          </a:p>
          <a:p>
            <a:pPr marL="3429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Calibri"/>
              <a:buAutoNum type="arabicPeriod"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View Thumbnails of Pathology Images</a:t>
            </a:r>
            <a:endParaRPr sz="2100"/>
          </a:p>
          <a:p>
            <a:pPr marL="3429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Calibri"/>
              <a:buAutoNum type="arabicPeriod"/>
            </a:pPr>
            <a:r>
              <a:rPr lang="en-US" sz="2100" b="0" i="0" u="none" strike="noStrike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Click on Thumbnails to Visualize Images</a:t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67"/>
          <p:cNvSpPr txBox="1">
            <a:spLocks noGrp="1"/>
          </p:cNvSpPr>
          <p:nvPr>
            <p:ph type="body" idx="1"/>
          </p:nvPr>
        </p:nvSpPr>
        <p:spPr>
          <a:xfrm>
            <a:off x="550065" y="4671309"/>
            <a:ext cx="8043900" cy="4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Visualize Pathology Image using caMicroscope</a:t>
            </a:r>
            <a:endParaRPr/>
          </a:p>
        </p:txBody>
      </p:sp>
      <p:pic>
        <p:nvPicPr>
          <p:cNvPr id="508" name="Google Shape;508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826" y="66282"/>
            <a:ext cx="7717251" cy="4447845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67"/>
          <p:cNvSpPr/>
          <p:nvPr/>
        </p:nvSpPr>
        <p:spPr>
          <a:xfrm>
            <a:off x="7387324" y="1242883"/>
            <a:ext cx="1824300" cy="724500"/>
          </a:xfrm>
          <a:prstGeom prst="wedgeRoundRectCallout">
            <a:avLst>
              <a:gd name="adj1" fmla="val -63014"/>
              <a:gd name="adj2" fmla="val 103905"/>
              <a:gd name="adj3" fmla="val 16667"/>
            </a:avLst>
          </a:prstGeom>
          <a:solidFill>
            <a:srgbClr val="4185F5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Scroll to Zoom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Use the mouse to Pan</a:t>
            </a:r>
            <a:endParaRPr sz="1100"/>
          </a:p>
        </p:txBody>
      </p:sp>
      <p:sp>
        <p:nvSpPr>
          <p:cNvPr id="510" name="Google Shape;510;p67"/>
          <p:cNvSpPr/>
          <p:nvPr/>
        </p:nvSpPr>
        <p:spPr>
          <a:xfrm>
            <a:off x="199835" y="1765888"/>
            <a:ext cx="1357500" cy="402900"/>
          </a:xfrm>
          <a:prstGeom prst="wedgeRoundRectCallout">
            <a:avLst>
              <a:gd name="adj1" fmla="val 11821"/>
              <a:gd name="adj2" fmla="val -382584"/>
              <a:gd name="adj3" fmla="val 16667"/>
            </a:avLst>
          </a:prstGeom>
          <a:solidFill>
            <a:srgbClr val="4185F5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Click to download image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214</Words>
  <Application>Microsoft Office PowerPoint</Application>
  <PresentationFormat>On-screen Show (16:9)</PresentationFormat>
  <Paragraphs>43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Verdana</vt:lpstr>
      <vt:lpstr>Roboto Light</vt:lpstr>
      <vt:lpstr>Roboto</vt:lpstr>
      <vt:lpstr>Arial</vt:lpstr>
      <vt:lpstr>Roboto Medium</vt:lpstr>
      <vt:lpstr>Calibri</vt:lpstr>
      <vt:lpstr>Office Theme</vt:lpstr>
      <vt:lpstr>Material</vt:lpstr>
      <vt:lpstr>TCIA CPTAC Pathology Portal</vt:lpstr>
      <vt:lpstr>QuickStart</vt:lpstr>
      <vt:lpstr>PowerPoint Presentation</vt:lpstr>
      <vt:lpstr>Slice-Dice Data</vt:lpstr>
      <vt:lpstr>View Cohort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Fevrier-Sullivan, Brenda (NIH/NCI) [C]</dc:creator>
  <cp:lastModifiedBy>Fevrier-Sullivan, Brenda (NIH/NCI) [C]</cp:lastModifiedBy>
  <cp:revision>3</cp:revision>
  <dcterms:modified xsi:type="dcterms:W3CDTF">2019-02-11T17:59:03Z</dcterms:modified>
</cp:coreProperties>
</file>