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43891200" cy="32918400"/>
  <p:notesSz cx="32105600" cy="43078400"/>
  <p:defaultTextStyle>
    <a:defPPr>
      <a:defRPr lang="en-US"/>
    </a:defPPr>
    <a:lvl1pPr algn="l" defTabSz="3967797" rtl="0" fontAlgn="base">
      <a:spcBef>
        <a:spcPct val="0"/>
      </a:spcBef>
      <a:spcAft>
        <a:spcPct val="0"/>
      </a:spcAft>
      <a:defRPr sz="7800" kern="1200">
        <a:solidFill>
          <a:schemeClr val="tx1"/>
        </a:solidFill>
        <a:latin typeface="Arial" charset="0"/>
        <a:ea typeface="+mn-ea"/>
        <a:cs typeface="+mn-cs"/>
      </a:defRPr>
    </a:lvl1pPr>
    <a:lvl2pPr marL="1983189" indent="-1574635" algn="l" defTabSz="3967797" rtl="0" fontAlgn="base">
      <a:spcBef>
        <a:spcPct val="0"/>
      </a:spcBef>
      <a:spcAft>
        <a:spcPct val="0"/>
      </a:spcAft>
      <a:defRPr sz="7800" kern="1200">
        <a:solidFill>
          <a:schemeClr val="tx1"/>
        </a:solidFill>
        <a:latin typeface="Arial" charset="0"/>
        <a:ea typeface="+mn-ea"/>
        <a:cs typeface="+mn-cs"/>
      </a:defRPr>
    </a:lvl2pPr>
    <a:lvl3pPr marL="3967797" indent="-3150689" algn="l" defTabSz="3967797" rtl="0" fontAlgn="base">
      <a:spcBef>
        <a:spcPct val="0"/>
      </a:spcBef>
      <a:spcAft>
        <a:spcPct val="0"/>
      </a:spcAft>
      <a:defRPr sz="7800" kern="1200">
        <a:solidFill>
          <a:schemeClr val="tx1"/>
        </a:solidFill>
        <a:latin typeface="Arial" charset="0"/>
        <a:ea typeface="+mn-ea"/>
        <a:cs typeface="+mn-cs"/>
      </a:defRPr>
    </a:lvl3pPr>
    <a:lvl4pPr marL="5952404" indent="-4726742" algn="l" defTabSz="3967797" rtl="0" fontAlgn="base">
      <a:spcBef>
        <a:spcPct val="0"/>
      </a:spcBef>
      <a:spcAft>
        <a:spcPct val="0"/>
      </a:spcAft>
      <a:defRPr sz="7800" kern="1200">
        <a:solidFill>
          <a:schemeClr val="tx1"/>
        </a:solidFill>
        <a:latin typeface="Arial" charset="0"/>
        <a:ea typeface="+mn-ea"/>
        <a:cs typeface="+mn-cs"/>
      </a:defRPr>
    </a:lvl4pPr>
    <a:lvl5pPr marL="7937011" indent="-6302796" algn="l" defTabSz="3967797" rtl="0" fontAlgn="base">
      <a:spcBef>
        <a:spcPct val="0"/>
      </a:spcBef>
      <a:spcAft>
        <a:spcPct val="0"/>
      </a:spcAft>
      <a:defRPr sz="7800" kern="1200">
        <a:solidFill>
          <a:schemeClr val="tx1"/>
        </a:solidFill>
        <a:latin typeface="Arial" charset="0"/>
        <a:ea typeface="+mn-ea"/>
        <a:cs typeface="+mn-cs"/>
      </a:defRPr>
    </a:lvl5pPr>
    <a:lvl6pPr marL="2042770" algn="l" defTabSz="817108" rtl="0" eaLnBrk="1" latinLnBrk="0" hangingPunct="1">
      <a:defRPr sz="7800" kern="1200">
        <a:solidFill>
          <a:schemeClr val="tx1"/>
        </a:solidFill>
        <a:latin typeface="Arial" charset="0"/>
        <a:ea typeface="+mn-ea"/>
        <a:cs typeface="+mn-cs"/>
      </a:defRPr>
    </a:lvl6pPr>
    <a:lvl7pPr marL="2451324" algn="l" defTabSz="817108" rtl="0" eaLnBrk="1" latinLnBrk="0" hangingPunct="1">
      <a:defRPr sz="7800" kern="1200">
        <a:solidFill>
          <a:schemeClr val="tx1"/>
        </a:solidFill>
        <a:latin typeface="Arial" charset="0"/>
        <a:ea typeface="+mn-ea"/>
        <a:cs typeface="+mn-cs"/>
      </a:defRPr>
    </a:lvl7pPr>
    <a:lvl8pPr marL="2859877" algn="l" defTabSz="817108" rtl="0" eaLnBrk="1" latinLnBrk="0" hangingPunct="1">
      <a:defRPr sz="7800" kern="1200">
        <a:solidFill>
          <a:schemeClr val="tx1"/>
        </a:solidFill>
        <a:latin typeface="Arial" charset="0"/>
        <a:ea typeface="+mn-ea"/>
        <a:cs typeface="+mn-cs"/>
      </a:defRPr>
    </a:lvl8pPr>
    <a:lvl9pPr marL="3268431" algn="l" defTabSz="817108" rtl="0" eaLnBrk="1" latinLnBrk="0" hangingPunct="1">
      <a:defRPr sz="7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0202"/>
    <a:srgbClr val="AE1E06"/>
    <a:srgbClr val="B4003C"/>
    <a:srgbClr val="990033"/>
    <a:srgbClr val="CC0000"/>
    <a:srgbClr val="AC0000"/>
    <a:srgbClr val="8E0000"/>
    <a:srgbClr val="FC6714"/>
    <a:srgbClr val="EE7D00"/>
    <a:srgbClr val="B856F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890" autoAdjust="0"/>
    <p:restoredTop sz="98034" autoAdjust="0"/>
  </p:normalViewPr>
  <p:slideViewPr>
    <p:cSldViewPr>
      <p:cViewPr varScale="1">
        <p:scale>
          <a:sx n="27" d="100"/>
          <a:sy n="27" d="100"/>
        </p:scale>
        <p:origin x="-714" y="-132"/>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3"/>
            <a:ext cx="37307520" cy="7056121"/>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1984387" indent="0" algn="ctr">
              <a:buNone/>
              <a:defRPr>
                <a:solidFill>
                  <a:schemeClr val="tx1">
                    <a:tint val="75000"/>
                  </a:schemeClr>
                </a:solidFill>
              </a:defRPr>
            </a:lvl2pPr>
            <a:lvl3pPr marL="3968774" indent="0" algn="ctr">
              <a:buNone/>
              <a:defRPr>
                <a:solidFill>
                  <a:schemeClr val="tx1">
                    <a:tint val="75000"/>
                  </a:schemeClr>
                </a:solidFill>
              </a:defRPr>
            </a:lvl3pPr>
            <a:lvl4pPr marL="5953161" indent="0" algn="ctr">
              <a:buNone/>
              <a:defRPr>
                <a:solidFill>
                  <a:schemeClr val="tx1">
                    <a:tint val="75000"/>
                  </a:schemeClr>
                </a:solidFill>
              </a:defRPr>
            </a:lvl4pPr>
            <a:lvl5pPr marL="7937549" indent="0" algn="ctr">
              <a:buNone/>
              <a:defRPr>
                <a:solidFill>
                  <a:schemeClr val="tx1">
                    <a:tint val="75000"/>
                  </a:schemeClr>
                </a:solidFill>
              </a:defRPr>
            </a:lvl5pPr>
            <a:lvl6pPr marL="9921937" indent="0" algn="ctr">
              <a:buNone/>
              <a:defRPr>
                <a:solidFill>
                  <a:schemeClr val="tx1">
                    <a:tint val="75000"/>
                  </a:schemeClr>
                </a:solidFill>
              </a:defRPr>
            </a:lvl6pPr>
            <a:lvl7pPr marL="11906324" indent="0" algn="ctr">
              <a:buNone/>
              <a:defRPr>
                <a:solidFill>
                  <a:schemeClr val="tx1">
                    <a:tint val="75000"/>
                  </a:schemeClr>
                </a:solidFill>
              </a:defRPr>
            </a:lvl7pPr>
            <a:lvl8pPr marL="13890711" indent="0" algn="ctr">
              <a:buNone/>
              <a:defRPr>
                <a:solidFill>
                  <a:schemeClr val="tx1">
                    <a:tint val="75000"/>
                  </a:schemeClr>
                </a:solidFill>
              </a:defRPr>
            </a:lvl8pPr>
            <a:lvl9pPr marL="158750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DBA6630-6BB7-4AE0-B191-CC7A01F574FB}" type="datetimeFigureOut">
              <a:rPr lang="en-US"/>
              <a:pPr>
                <a:defRPr/>
              </a:pPr>
              <a:t>11/16/2011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90B28DF-E95D-4246-A141-8FA27BC7F2A9}"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3BEF290-9930-4FFE-ADAD-20EC645BB519}" type="datetimeFigureOut">
              <a:rPr lang="en-US"/>
              <a:pPr>
                <a:defRPr/>
              </a:pPr>
              <a:t>11/16/2011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CB86FA9-BB71-4DE8-8A15-6BC6943C57B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25E7178-FDBB-46C7-84A3-7D8BAD4C7117}" type="datetimeFigureOut">
              <a:rPr lang="en-US"/>
              <a:pPr>
                <a:defRPr/>
              </a:pPr>
              <a:t>11/16/2011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EEB0C3C-C852-45E9-AE2B-A48A44F6999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BDD7CFE-BC8E-48BE-9463-F77CE8F76A1C}" type="datetimeFigureOut">
              <a:rPr lang="en-US"/>
              <a:pPr>
                <a:defRPr/>
              </a:pPr>
              <a:t>11/16/2011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09EEF60-941E-4B0C-BA39-3FE32B8FCEC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3"/>
            <a:ext cx="37307520" cy="6537960"/>
          </a:xfrm>
        </p:spPr>
        <p:txBody>
          <a:bodyPr anchor="t"/>
          <a:lstStyle>
            <a:lvl1pPr algn="l">
              <a:defRPr sz="173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3952225"/>
            <a:ext cx="37307520" cy="7200898"/>
          </a:xfrm>
        </p:spPr>
        <p:txBody>
          <a:bodyPr anchor="b"/>
          <a:lstStyle>
            <a:lvl1pPr marL="0" indent="0">
              <a:buNone/>
              <a:defRPr sz="8700">
                <a:solidFill>
                  <a:schemeClr val="tx1">
                    <a:tint val="75000"/>
                  </a:schemeClr>
                </a:solidFill>
              </a:defRPr>
            </a:lvl1pPr>
            <a:lvl2pPr marL="1984387" indent="0">
              <a:buNone/>
              <a:defRPr sz="7800">
                <a:solidFill>
                  <a:schemeClr val="tx1">
                    <a:tint val="75000"/>
                  </a:schemeClr>
                </a:solidFill>
              </a:defRPr>
            </a:lvl2pPr>
            <a:lvl3pPr marL="3968774" indent="0">
              <a:buNone/>
              <a:defRPr sz="7000">
                <a:solidFill>
                  <a:schemeClr val="tx1">
                    <a:tint val="75000"/>
                  </a:schemeClr>
                </a:solidFill>
              </a:defRPr>
            </a:lvl3pPr>
            <a:lvl4pPr marL="5953161" indent="0">
              <a:buNone/>
              <a:defRPr sz="6100">
                <a:solidFill>
                  <a:schemeClr val="tx1">
                    <a:tint val="75000"/>
                  </a:schemeClr>
                </a:solidFill>
              </a:defRPr>
            </a:lvl4pPr>
            <a:lvl5pPr marL="7937549" indent="0">
              <a:buNone/>
              <a:defRPr sz="6100">
                <a:solidFill>
                  <a:schemeClr val="tx1">
                    <a:tint val="75000"/>
                  </a:schemeClr>
                </a:solidFill>
              </a:defRPr>
            </a:lvl5pPr>
            <a:lvl6pPr marL="9921937" indent="0">
              <a:buNone/>
              <a:defRPr sz="6100">
                <a:solidFill>
                  <a:schemeClr val="tx1">
                    <a:tint val="75000"/>
                  </a:schemeClr>
                </a:solidFill>
              </a:defRPr>
            </a:lvl6pPr>
            <a:lvl7pPr marL="11906324" indent="0">
              <a:buNone/>
              <a:defRPr sz="6100">
                <a:solidFill>
                  <a:schemeClr val="tx1">
                    <a:tint val="75000"/>
                  </a:schemeClr>
                </a:solidFill>
              </a:defRPr>
            </a:lvl7pPr>
            <a:lvl8pPr marL="13890711" indent="0">
              <a:buNone/>
              <a:defRPr sz="6100">
                <a:solidFill>
                  <a:schemeClr val="tx1">
                    <a:tint val="75000"/>
                  </a:schemeClr>
                </a:solidFill>
              </a:defRPr>
            </a:lvl8pPr>
            <a:lvl9pPr marL="15875098" indent="0">
              <a:buNone/>
              <a:defRPr sz="61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BA8857A-86CA-46A5-B8F7-ADF3E4732958}" type="datetimeFigureOut">
              <a:rPr lang="en-US"/>
              <a:pPr>
                <a:defRPr/>
              </a:pPr>
              <a:t>11/16/2011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2D54967-E972-470C-8125-8B543760DD1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3"/>
          </a:xfrm>
        </p:spPr>
        <p:txBody>
          <a:bodyPr/>
          <a:lstStyle>
            <a:lvl1pPr>
              <a:defRPr sz="12200"/>
            </a:lvl1pPr>
            <a:lvl2pPr>
              <a:defRPr sz="10500"/>
            </a:lvl2pPr>
            <a:lvl3pPr>
              <a:defRPr sz="8700"/>
            </a:lvl3pPr>
            <a:lvl4pPr>
              <a:defRPr sz="7800"/>
            </a:lvl4pPr>
            <a:lvl5pPr>
              <a:defRPr sz="7800"/>
            </a:lvl5pPr>
            <a:lvl6pPr>
              <a:defRPr sz="7800"/>
            </a:lvl6pPr>
            <a:lvl7pPr>
              <a:defRPr sz="7800"/>
            </a:lvl7pPr>
            <a:lvl8pPr>
              <a:defRPr sz="7800"/>
            </a:lvl8pPr>
            <a:lvl9pPr>
              <a:defRPr sz="7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3"/>
          </a:xfrm>
        </p:spPr>
        <p:txBody>
          <a:bodyPr/>
          <a:lstStyle>
            <a:lvl1pPr>
              <a:defRPr sz="12200"/>
            </a:lvl1pPr>
            <a:lvl2pPr>
              <a:defRPr sz="10500"/>
            </a:lvl2pPr>
            <a:lvl3pPr>
              <a:defRPr sz="8700"/>
            </a:lvl3pPr>
            <a:lvl4pPr>
              <a:defRPr sz="7800"/>
            </a:lvl4pPr>
            <a:lvl5pPr>
              <a:defRPr sz="7800"/>
            </a:lvl5pPr>
            <a:lvl6pPr>
              <a:defRPr sz="7800"/>
            </a:lvl6pPr>
            <a:lvl7pPr>
              <a:defRPr sz="7800"/>
            </a:lvl7pPr>
            <a:lvl8pPr>
              <a:defRPr sz="7800"/>
            </a:lvl8pPr>
            <a:lvl9pPr>
              <a:defRPr sz="7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57DA90D-9D52-4D3C-B424-B0DE049B8FD7}" type="datetimeFigureOut">
              <a:rPr lang="en-US"/>
              <a:pPr>
                <a:defRPr/>
              </a:pPr>
              <a:t>11/16/2011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0D219EB-7003-4F0D-91E8-AD5B2DBC25E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1" y="7368543"/>
            <a:ext cx="19392902" cy="3070858"/>
          </a:xfrm>
        </p:spPr>
        <p:txBody>
          <a:bodyPr anchor="b"/>
          <a:lstStyle>
            <a:lvl1pPr marL="0" indent="0">
              <a:buNone/>
              <a:defRPr sz="10500" b="1"/>
            </a:lvl1pPr>
            <a:lvl2pPr marL="1984387" indent="0">
              <a:buNone/>
              <a:defRPr sz="8700" b="1"/>
            </a:lvl2pPr>
            <a:lvl3pPr marL="3968774" indent="0">
              <a:buNone/>
              <a:defRPr sz="7800" b="1"/>
            </a:lvl3pPr>
            <a:lvl4pPr marL="5953161" indent="0">
              <a:buNone/>
              <a:defRPr sz="7000" b="1"/>
            </a:lvl4pPr>
            <a:lvl5pPr marL="7937549" indent="0">
              <a:buNone/>
              <a:defRPr sz="7000" b="1"/>
            </a:lvl5pPr>
            <a:lvl6pPr marL="9921937" indent="0">
              <a:buNone/>
              <a:defRPr sz="7000" b="1"/>
            </a:lvl6pPr>
            <a:lvl7pPr marL="11906324" indent="0">
              <a:buNone/>
              <a:defRPr sz="7000" b="1"/>
            </a:lvl7pPr>
            <a:lvl8pPr marL="13890711" indent="0">
              <a:buNone/>
              <a:defRPr sz="7000" b="1"/>
            </a:lvl8pPr>
            <a:lvl9pPr marL="15875098" indent="0">
              <a:buNone/>
              <a:defRPr sz="7000" b="1"/>
            </a:lvl9pPr>
          </a:lstStyle>
          <a:p>
            <a:pPr lvl="0"/>
            <a:r>
              <a:rPr lang="en-US" smtClean="0"/>
              <a:t>Click to edit Master text styles</a:t>
            </a:r>
          </a:p>
        </p:txBody>
      </p:sp>
      <p:sp>
        <p:nvSpPr>
          <p:cNvPr id="4" name="Content Placeholder 3"/>
          <p:cNvSpPr>
            <a:spLocks noGrp="1"/>
          </p:cNvSpPr>
          <p:nvPr>
            <p:ph sz="half" idx="2"/>
          </p:nvPr>
        </p:nvSpPr>
        <p:spPr>
          <a:xfrm>
            <a:off x="2194561" y="10439401"/>
            <a:ext cx="19392902" cy="18966182"/>
          </a:xfrm>
        </p:spPr>
        <p:txBody>
          <a:bodyPr/>
          <a:lstStyle>
            <a:lvl1pPr>
              <a:defRPr sz="10500"/>
            </a:lvl1pPr>
            <a:lvl2pPr>
              <a:defRPr sz="8700"/>
            </a:lvl2pPr>
            <a:lvl3pPr>
              <a:defRPr sz="7800"/>
            </a:lvl3pPr>
            <a:lvl4pPr>
              <a:defRPr sz="7000"/>
            </a:lvl4pPr>
            <a:lvl5pPr>
              <a:defRPr sz="7000"/>
            </a:lvl5pPr>
            <a:lvl6pPr>
              <a:defRPr sz="7000"/>
            </a:lvl6pPr>
            <a:lvl7pPr>
              <a:defRPr sz="7000"/>
            </a:lvl7pPr>
            <a:lvl8pPr>
              <a:defRPr sz="7000"/>
            </a:lvl8pPr>
            <a:lvl9pPr>
              <a:defRPr sz="7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3" y="7368543"/>
            <a:ext cx="19400521" cy="3070858"/>
          </a:xfrm>
        </p:spPr>
        <p:txBody>
          <a:bodyPr anchor="b"/>
          <a:lstStyle>
            <a:lvl1pPr marL="0" indent="0">
              <a:buNone/>
              <a:defRPr sz="10500" b="1"/>
            </a:lvl1pPr>
            <a:lvl2pPr marL="1984387" indent="0">
              <a:buNone/>
              <a:defRPr sz="8700" b="1"/>
            </a:lvl2pPr>
            <a:lvl3pPr marL="3968774" indent="0">
              <a:buNone/>
              <a:defRPr sz="7800" b="1"/>
            </a:lvl3pPr>
            <a:lvl4pPr marL="5953161" indent="0">
              <a:buNone/>
              <a:defRPr sz="7000" b="1"/>
            </a:lvl4pPr>
            <a:lvl5pPr marL="7937549" indent="0">
              <a:buNone/>
              <a:defRPr sz="7000" b="1"/>
            </a:lvl5pPr>
            <a:lvl6pPr marL="9921937" indent="0">
              <a:buNone/>
              <a:defRPr sz="7000" b="1"/>
            </a:lvl6pPr>
            <a:lvl7pPr marL="11906324" indent="0">
              <a:buNone/>
              <a:defRPr sz="7000" b="1"/>
            </a:lvl7pPr>
            <a:lvl8pPr marL="13890711" indent="0">
              <a:buNone/>
              <a:defRPr sz="7000" b="1"/>
            </a:lvl8pPr>
            <a:lvl9pPr marL="15875098" indent="0">
              <a:buNone/>
              <a:defRPr sz="7000" b="1"/>
            </a:lvl9pPr>
          </a:lstStyle>
          <a:p>
            <a:pPr lvl="0"/>
            <a:r>
              <a:rPr lang="en-US" smtClean="0"/>
              <a:t>Click to edit Master text styles</a:t>
            </a:r>
          </a:p>
        </p:txBody>
      </p:sp>
      <p:sp>
        <p:nvSpPr>
          <p:cNvPr id="6" name="Content Placeholder 5"/>
          <p:cNvSpPr>
            <a:spLocks noGrp="1"/>
          </p:cNvSpPr>
          <p:nvPr>
            <p:ph sz="quarter" idx="4"/>
          </p:nvPr>
        </p:nvSpPr>
        <p:spPr>
          <a:xfrm>
            <a:off x="22296123" y="10439401"/>
            <a:ext cx="19400521" cy="18966182"/>
          </a:xfrm>
        </p:spPr>
        <p:txBody>
          <a:bodyPr/>
          <a:lstStyle>
            <a:lvl1pPr>
              <a:defRPr sz="10500"/>
            </a:lvl1pPr>
            <a:lvl2pPr>
              <a:defRPr sz="8700"/>
            </a:lvl2pPr>
            <a:lvl3pPr>
              <a:defRPr sz="7800"/>
            </a:lvl3pPr>
            <a:lvl4pPr>
              <a:defRPr sz="7000"/>
            </a:lvl4pPr>
            <a:lvl5pPr>
              <a:defRPr sz="7000"/>
            </a:lvl5pPr>
            <a:lvl6pPr>
              <a:defRPr sz="7000"/>
            </a:lvl6pPr>
            <a:lvl7pPr>
              <a:defRPr sz="7000"/>
            </a:lvl7pPr>
            <a:lvl8pPr>
              <a:defRPr sz="7000"/>
            </a:lvl8pPr>
            <a:lvl9pPr>
              <a:defRPr sz="7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D5D412F-705E-4C10-85BB-DEEE8B60E447}" type="datetimeFigureOut">
              <a:rPr lang="en-US"/>
              <a:pPr>
                <a:defRPr/>
              </a:pPr>
              <a:t>11/16/2011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A2F17D3-1F86-4FD5-8868-05957D90A2A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ADDA4E6-5038-4742-BF40-A41126ADA4FF}" type="datetimeFigureOut">
              <a:rPr lang="en-US"/>
              <a:pPr>
                <a:defRPr/>
              </a:pPr>
              <a:t>11/16/2011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B49C628B-EBDA-46CA-B013-DEAA4115DDC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4FA6A88-64D9-4244-AE30-C12E64DD57A9}" type="datetimeFigureOut">
              <a:rPr lang="en-US"/>
              <a:pPr>
                <a:defRPr/>
              </a:pPr>
              <a:t>11/16/2011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65A61D2B-37C3-4E78-976F-0D6F66976F8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39"/>
            <a:ext cx="14439903" cy="5577840"/>
          </a:xfrm>
        </p:spPr>
        <p:txBody>
          <a:bodyPr anchor="b"/>
          <a:lstStyle>
            <a:lvl1pPr algn="l">
              <a:defRPr sz="8700" b="1"/>
            </a:lvl1pPr>
          </a:lstStyle>
          <a:p>
            <a:r>
              <a:rPr lang="en-US" smtClean="0"/>
              <a:t>Click to edit Master title style</a:t>
            </a:r>
            <a:endParaRPr lang="en-US"/>
          </a:p>
        </p:txBody>
      </p:sp>
      <p:sp>
        <p:nvSpPr>
          <p:cNvPr id="3" name="Content Placeholder 2"/>
          <p:cNvSpPr>
            <a:spLocks noGrp="1"/>
          </p:cNvSpPr>
          <p:nvPr>
            <p:ph idx="1"/>
          </p:nvPr>
        </p:nvSpPr>
        <p:spPr>
          <a:xfrm>
            <a:off x="17160241" y="1310643"/>
            <a:ext cx="24536400" cy="28094942"/>
          </a:xfrm>
        </p:spPr>
        <p:txBody>
          <a:bodyPr/>
          <a:lstStyle>
            <a:lvl1pPr>
              <a:defRPr sz="13900"/>
            </a:lvl1pPr>
            <a:lvl2pPr>
              <a:defRPr sz="12200"/>
            </a:lvl2pPr>
            <a:lvl3pPr>
              <a:defRPr sz="10500"/>
            </a:lvl3pPr>
            <a:lvl4pPr>
              <a:defRPr sz="8700"/>
            </a:lvl4pPr>
            <a:lvl5pPr>
              <a:defRPr sz="8700"/>
            </a:lvl5pPr>
            <a:lvl6pPr>
              <a:defRPr sz="8700"/>
            </a:lvl6pPr>
            <a:lvl7pPr>
              <a:defRPr sz="8700"/>
            </a:lvl7pPr>
            <a:lvl8pPr>
              <a:defRPr sz="8700"/>
            </a:lvl8pPr>
            <a:lvl9pPr>
              <a:defRPr sz="8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3" cy="22517102"/>
          </a:xfrm>
        </p:spPr>
        <p:txBody>
          <a:bodyPr/>
          <a:lstStyle>
            <a:lvl1pPr marL="0" indent="0">
              <a:buNone/>
              <a:defRPr sz="6100"/>
            </a:lvl1pPr>
            <a:lvl2pPr marL="1984387" indent="0">
              <a:buNone/>
              <a:defRPr sz="5200"/>
            </a:lvl2pPr>
            <a:lvl3pPr marL="3968774" indent="0">
              <a:buNone/>
              <a:defRPr sz="4400"/>
            </a:lvl3pPr>
            <a:lvl4pPr marL="5953161" indent="0">
              <a:buNone/>
              <a:defRPr sz="3900"/>
            </a:lvl4pPr>
            <a:lvl5pPr marL="7937549" indent="0">
              <a:buNone/>
              <a:defRPr sz="3900"/>
            </a:lvl5pPr>
            <a:lvl6pPr marL="9921937" indent="0">
              <a:buNone/>
              <a:defRPr sz="3900"/>
            </a:lvl6pPr>
            <a:lvl7pPr marL="11906324" indent="0">
              <a:buNone/>
              <a:defRPr sz="3900"/>
            </a:lvl7pPr>
            <a:lvl8pPr marL="13890711" indent="0">
              <a:buNone/>
              <a:defRPr sz="3900"/>
            </a:lvl8pPr>
            <a:lvl9pPr marL="15875098" indent="0">
              <a:buNone/>
              <a:defRPr sz="3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B2FBCF4-AEF5-4401-841B-4FEDB8D17473}" type="datetimeFigureOut">
              <a:rPr lang="en-US"/>
              <a:pPr>
                <a:defRPr/>
              </a:pPr>
              <a:t>11/16/2011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C1A66FC-A3DB-4721-8593-6BDA6BF2AC4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1"/>
            <a:ext cx="26334720" cy="2720342"/>
          </a:xfrm>
        </p:spPr>
        <p:txBody>
          <a:bodyPr anchor="b"/>
          <a:lstStyle>
            <a:lvl1pPr algn="l">
              <a:defRPr sz="87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1"/>
            <a:ext cx="26334720" cy="19751040"/>
          </a:xfrm>
        </p:spPr>
        <p:txBody>
          <a:bodyPr rtlCol="0">
            <a:normAutofit/>
          </a:bodyPr>
          <a:lstStyle>
            <a:lvl1pPr marL="0" indent="0">
              <a:buNone/>
              <a:defRPr sz="13900"/>
            </a:lvl1pPr>
            <a:lvl2pPr marL="1984387" indent="0">
              <a:buNone/>
              <a:defRPr sz="12200"/>
            </a:lvl2pPr>
            <a:lvl3pPr marL="3968774" indent="0">
              <a:buNone/>
              <a:defRPr sz="10500"/>
            </a:lvl3pPr>
            <a:lvl4pPr marL="5953161" indent="0">
              <a:buNone/>
              <a:defRPr sz="8700"/>
            </a:lvl4pPr>
            <a:lvl5pPr marL="7937549" indent="0">
              <a:buNone/>
              <a:defRPr sz="8700"/>
            </a:lvl5pPr>
            <a:lvl6pPr marL="9921937" indent="0">
              <a:buNone/>
              <a:defRPr sz="8700"/>
            </a:lvl6pPr>
            <a:lvl7pPr marL="11906324" indent="0">
              <a:buNone/>
              <a:defRPr sz="8700"/>
            </a:lvl7pPr>
            <a:lvl8pPr marL="13890711" indent="0">
              <a:buNone/>
              <a:defRPr sz="8700"/>
            </a:lvl8pPr>
            <a:lvl9pPr marL="15875098" indent="0">
              <a:buNone/>
              <a:defRPr sz="8700"/>
            </a:lvl9pPr>
          </a:lstStyle>
          <a:p>
            <a:pPr lvl="0"/>
            <a:endParaRPr lang="en-US" noProof="0" dirty="0" smtClean="0"/>
          </a:p>
        </p:txBody>
      </p:sp>
      <p:sp>
        <p:nvSpPr>
          <p:cNvPr id="4" name="Text Placeholder 3"/>
          <p:cNvSpPr>
            <a:spLocks noGrp="1"/>
          </p:cNvSpPr>
          <p:nvPr>
            <p:ph type="body" sz="half" idx="2"/>
          </p:nvPr>
        </p:nvSpPr>
        <p:spPr>
          <a:xfrm>
            <a:off x="8602982" y="25763223"/>
            <a:ext cx="26334720" cy="3863338"/>
          </a:xfrm>
        </p:spPr>
        <p:txBody>
          <a:bodyPr/>
          <a:lstStyle>
            <a:lvl1pPr marL="0" indent="0">
              <a:buNone/>
              <a:defRPr sz="6100"/>
            </a:lvl1pPr>
            <a:lvl2pPr marL="1984387" indent="0">
              <a:buNone/>
              <a:defRPr sz="5200"/>
            </a:lvl2pPr>
            <a:lvl3pPr marL="3968774" indent="0">
              <a:buNone/>
              <a:defRPr sz="4400"/>
            </a:lvl3pPr>
            <a:lvl4pPr marL="5953161" indent="0">
              <a:buNone/>
              <a:defRPr sz="3900"/>
            </a:lvl4pPr>
            <a:lvl5pPr marL="7937549" indent="0">
              <a:buNone/>
              <a:defRPr sz="3900"/>
            </a:lvl5pPr>
            <a:lvl6pPr marL="9921937" indent="0">
              <a:buNone/>
              <a:defRPr sz="3900"/>
            </a:lvl6pPr>
            <a:lvl7pPr marL="11906324" indent="0">
              <a:buNone/>
              <a:defRPr sz="3900"/>
            </a:lvl7pPr>
            <a:lvl8pPr marL="13890711" indent="0">
              <a:buNone/>
              <a:defRPr sz="3900"/>
            </a:lvl8pPr>
            <a:lvl9pPr marL="15875098" indent="0">
              <a:buNone/>
              <a:defRPr sz="3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3ECFC78-2552-4AFF-A6E7-D2A4B27F4C36}" type="datetimeFigureOut">
              <a:rPr lang="en-US"/>
              <a:pPr>
                <a:defRPr/>
              </a:pPr>
              <a:t>11/16/2011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7F308BD-37A0-4989-BF90-5F13D21AFD2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194560" y="1317880"/>
            <a:ext cx="39502080" cy="5486400"/>
          </a:xfrm>
          <a:prstGeom prst="rect">
            <a:avLst/>
          </a:prstGeom>
          <a:noFill/>
          <a:ln w="9525">
            <a:noFill/>
            <a:miter lim="800000"/>
            <a:headEnd/>
            <a:tailEnd/>
          </a:ln>
        </p:spPr>
        <p:txBody>
          <a:bodyPr vert="horz" wrap="square" lIns="396877" tIns="198439" rIns="396877" bIns="198439"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2194560" y="7680961"/>
            <a:ext cx="39502080" cy="21725001"/>
          </a:xfrm>
          <a:prstGeom prst="rect">
            <a:avLst/>
          </a:prstGeom>
          <a:noFill/>
          <a:ln w="9525">
            <a:noFill/>
            <a:miter lim="800000"/>
            <a:headEnd/>
            <a:tailEnd/>
          </a:ln>
        </p:spPr>
        <p:txBody>
          <a:bodyPr vert="horz" wrap="square" lIns="396877" tIns="198439" rIns="396877" bIns="19843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194560" y="30510103"/>
            <a:ext cx="10241280" cy="1753363"/>
          </a:xfrm>
          <a:prstGeom prst="rect">
            <a:avLst/>
          </a:prstGeom>
        </p:spPr>
        <p:txBody>
          <a:bodyPr vert="horz" lIns="396877" tIns="198439" rIns="396877" bIns="198439" rtlCol="0" anchor="ctr"/>
          <a:lstStyle>
            <a:lvl1pPr algn="l" defTabSz="3968774" fontAlgn="auto">
              <a:spcBef>
                <a:spcPts val="0"/>
              </a:spcBef>
              <a:spcAft>
                <a:spcPts val="0"/>
              </a:spcAft>
              <a:defRPr sz="5200">
                <a:solidFill>
                  <a:schemeClr val="tx1">
                    <a:tint val="75000"/>
                  </a:schemeClr>
                </a:solidFill>
                <a:latin typeface="+mn-lt"/>
              </a:defRPr>
            </a:lvl1pPr>
          </a:lstStyle>
          <a:p>
            <a:pPr>
              <a:defRPr/>
            </a:pPr>
            <a:fld id="{D541C569-D9DF-47B3-8306-AB9144A47C1F}" type="datetimeFigureOut">
              <a:rPr lang="en-US"/>
              <a:pPr>
                <a:defRPr/>
              </a:pPr>
              <a:t>11/16/2011</a:t>
            </a:fld>
            <a:endParaRPr lang="en-US" dirty="0"/>
          </a:p>
        </p:txBody>
      </p:sp>
      <p:sp>
        <p:nvSpPr>
          <p:cNvPr id="5" name="Footer Placeholder 4"/>
          <p:cNvSpPr>
            <a:spLocks noGrp="1"/>
          </p:cNvSpPr>
          <p:nvPr>
            <p:ph type="ftr" sz="quarter" idx="3"/>
          </p:nvPr>
        </p:nvSpPr>
        <p:spPr>
          <a:xfrm>
            <a:off x="14996160" y="30510103"/>
            <a:ext cx="13898880" cy="1753363"/>
          </a:xfrm>
          <a:prstGeom prst="rect">
            <a:avLst/>
          </a:prstGeom>
        </p:spPr>
        <p:txBody>
          <a:bodyPr vert="horz" lIns="396877" tIns="198439" rIns="396877" bIns="198439" rtlCol="0" anchor="ctr"/>
          <a:lstStyle>
            <a:lvl1pPr algn="ctr" defTabSz="3968774" fontAlgn="auto">
              <a:spcBef>
                <a:spcPts val="0"/>
              </a:spcBef>
              <a:spcAft>
                <a:spcPts val="0"/>
              </a:spcAft>
              <a:defRPr sz="5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31455360" y="30510103"/>
            <a:ext cx="10241280" cy="1753363"/>
          </a:xfrm>
          <a:prstGeom prst="rect">
            <a:avLst/>
          </a:prstGeom>
        </p:spPr>
        <p:txBody>
          <a:bodyPr vert="horz" lIns="396877" tIns="198439" rIns="396877" bIns="198439" rtlCol="0" anchor="ctr"/>
          <a:lstStyle>
            <a:lvl1pPr algn="r" defTabSz="3968774" fontAlgn="auto">
              <a:spcBef>
                <a:spcPts val="0"/>
              </a:spcBef>
              <a:spcAft>
                <a:spcPts val="0"/>
              </a:spcAft>
              <a:defRPr sz="5200">
                <a:solidFill>
                  <a:schemeClr val="tx1">
                    <a:tint val="75000"/>
                  </a:schemeClr>
                </a:solidFill>
                <a:latin typeface="+mn-lt"/>
              </a:defRPr>
            </a:lvl1pPr>
          </a:lstStyle>
          <a:p>
            <a:pPr>
              <a:defRPr/>
            </a:pPr>
            <a:fld id="{0C9D1571-F544-42CC-9012-D5F5E22C678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967797" rtl="0" eaLnBrk="0" fontAlgn="base" hangingPunct="0">
        <a:spcBef>
          <a:spcPct val="0"/>
        </a:spcBef>
        <a:spcAft>
          <a:spcPct val="0"/>
        </a:spcAft>
        <a:defRPr sz="19100" kern="1200">
          <a:solidFill>
            <a:schemeClr val="tx1"/>
          </a:solidFill>
          <a:latin typeface="+mj-lt"/>
          <a:ea typeface="+mj-ea"/>
          <a:cs typeface="+mj-cs"/>
        </a:defRPr>
      </a:lvl1pPr>
      <a:lvl2pPr algn="ctr" defTabSz="3967797" rtl="0" eaLnBrk="0" fontAlgn="base" hangingPunct="0">
        <a:spcBef>
          <a:spcPct val="0"/>
        </a:spcBef>
        <a:spcAft>
          <a:spcPct val="0"/>
        </a:spcAft>
        <a:defRPr sz="19100">
          <a:solidFill>
            <a:schemeClr val="tx1"/>
          </a:solidFill>
          <a:latin typeface="Arial" charset="0"/>
        </a:defRPr>
      </a:lvl2pPr>
      <a:lvl3pPr algn="ctr" defTabSz="3967797" rtl="0" eaLnBrk="0" fontAlgn="base" hangingPunct="0">
        <a:spcBef>
          <a:spcPct val="0"/>
        </a:spcBef>
        <a:spcAft>
          <a:spcPct val="0"/>
        </a:spcAft>
        <a:defRPr sz="19100">
          <a:solidFill>
            <a:schemeClr val="tx1"/>
          </a:solidFill>
          <a:latin typeface="Arial" charset="0"/>
        </a:defRPr>
      </a:lvl3pPr>
      <a:lvl4pPr algn="ctr" defTabSz="3967797" rtl="0" eaLnBrk="0" fontAlgn="base" hangingPunct="0">
        <a:spcBef>
          <a:spcPct val="0"/>
        </a:spcBef>
        <a:spcAft>
          <a:spcPct val="0"/>
        </a:spcAft>
        <a:defRPr sz="19100">
          <a:solidFill>
            <a:schemeClr val="tx1"/>
          </a:solidFill>
          <a:latin typeface="Arial" charset="0"/>
        </a:defRPr>
      </a:lvl4pPr>
      <a:lvl5pPr algn="ctr" defTabSz="3967797" rtl="0" eaLnBrk="0" fontAlgn="base" hangingPunct="0">
        <a:spcBef>
          <a:spcPct val="0"/>
        </a:spcBef>
        <a:spcAft>
          <a:spcPct val="0"/>
        </a:spcAft>
        <a:defRPr sz="19100">
          <a:solidFill>
            <a:schemeClr val="tx1"/>
          </a:solidFill>
          <a:latin typeface="Arial" charset="0"/>
        </a:defRPr>
      </a:lvl5pPr>
      <a:lvl6pPr marL="408554" algn="ctr" defTabSz="3967797" rtl="0" fontAlgn="base">
        <a:spcBef>
          <a:spcPct val="0"/>
        </a:spcBef>
        <a:spcAft>
          <a:spcPct val="0"/>
        </a:spcAft>
        <a:defRPr sz="19100">
          <a:solidFill>
            <a:schemeClr val="tx1"/>
          </a:solidFill>
          <a:latin typeface="Arial" charset="0"/>
        </a:defRPr>
      </a:lvl6pPr>
      <a:lvl7pPr marL="817108" algn="ctr" defTabSz="3967797" rtl="0" fontAlgn="base">
        <a:spcBef>
          <a:spcPct val="0"/>
        </a:spcBef>
        <a:spcAft>
          <a:spcPct val="0"/>
        </a:spcAft>
        <a:defRPr sz="19100">
          <a:solidFill>
            <a:schemeClr val="tx1"/>
          </a:solidFill>
          <a:latin typeface="Arial" charset="0"/>
        </a:defRPr>
      </a:lvl7pPr>
      <a:lvl8pPr marL="1225662" algn="ctr" defTabSz="3967797" rtl="0" fontAlgn="base">
        <a:spcBef>
          <a:spcPct val="0"/>
        </a:spcBef>
        <a:spcAft>
          <a:spcPct val="0"/>
        </a:spcAft>
        <a:defRPr sz="19100">
          <a:solidFill>
            <a:schemeClr val="tx1"/>
          </a:solidFill>
          <a:latin typeface="Arial" charset="0"/>
        </a:defRPr>
      </a:lvl8pPr>
      <a:lvl9pPr marL="1634216" algn="ctr" defTabSz="3967797" rtl="0" fontAlgn="base">
        <a:spcBef>
          <a:spcPct val="0"/>
        </a:spcBef>
        <a:spcAft>
          <a:spcPct val="0"/>
        </a:spcAft>
        <a:defRPr sz="19100">
          <a:solidFill>
            <a:schemeClr val="tx1"/>
          </a:solidFill>
          <a:latin typeface="Arial" charset="0"/>
        </a:defRPr>
      </a:lvl9pPr>
    </p:titleStyle>
    <p:bodyStyle>
      <a:lvl1pPr marL="1488101" indent="-1488101" algn="l" defTabSz="3967797" rtl="0" eaLnBrk="0" fontAlgn="base" hangingPunct="0">
        <a:spcBef>
          <a:spcPct val="20000"/>
        </a:spcBef>
        <a:spcAft>
          <a:spcPct val="0"/>
        </a:spcAft>
        <a:buFont typeface="Arial" charset="0"/>
        <a:buChar char="•"/>
        <a:defRPr sz="13900" kern="1200">
          <a:solidFill>
            <a:schemeClr val="tx1"/>
          </a:solidFill>
          <a:latin typeface="+mn-lt"/>
          <a:ea typeface="+mn-ea"/>
          <a:cs typeface="+mn-cs"/>
        </a:defRPr>
      </a:lvl1pPr>
      <a:lvl2pPr marL="3224456" indent="-1239848" algn="l" defTabSz="3967797" rtl="0" eaLnBrk="0" fontAlgn="base" hangingPunct="0">
        <a:spcBef>
          <a:spcPct val="20000"/>
        </a:spcBef>
        <a:spcAft>
          <a:spcPct val="0"/>
        </a:spcAft>
        <a:buFont typeface="Arial" charset="0"/>
        <a:buChar char="–"/>
        <a:defRPr sz="12200" kern="1200">
          <a:solidFill>
            <a:schemeClr val="tx1"/>
          </a:solidFill>
          <a:latin typeface="+mn-lt"/>
          <a:ea typeface="+mn-ea"/>
          <a:cs typeface="+mn-cs"/>
        </a:defRPr>
      </a:lvl2pPr>
      <a:lvl3pPr marL="4960810" indent="-991595" algn="l" defTabSz="3967797" rtl="0" eaLnBrk="0" fontAlgn="base" hangingPunct="0">
        <a:spcBef>
          <a:spcPct val="20000"/>
        </a:spcBef>
        <a:spcAft>
          <a:spcPct val="0"/>
        </a:spcAft>
        <a:buFont typeface="Arial" charset="0"/>
        <a:buChar char="•"/>
        <a:defRPr sz="10500" kern="1200">
          <a:solidFill>
            <a:schemeClr val="tx1"/>
          </a:solidFill>
          <a:latin typeface="+mn-lt"/>
          <a:ea typeface="+mn-ea"/>
          <a:cs typeface="+mn-cs"/>
        </a:defRPr>
      </a:lvl3pPr>
      <a:lvl4pPr marL="6943998" indent="-991595" algn="l" defTabSz="3967797" rtl="0" eaLnBrk="0" fontAlgn="base" hangingPunct="0">
        <a:spcBef>
          <a:spcPct val="20000"/>
        </a:spcBef>
        <a:spcAft>
          <a:spcPct val="0"/>
        </a:spcAft>
        <a:buFont typeface="Arial" charset="0"/>
        <a:buChar char="–"/>
        <a:defRPr sz="8700" kern="1200">
          <a:solidFill>
            <a:schemeClr val="tx1"/>
          </a:solidFill>
          <a:latin typeface="+mn-lt"/>
          <a:ea typeface="+mn-ea"/>
          <a:cs typeface="+mn-cs"/>
        </a:defRPr>
      </a:lvl4pPr>
      <a:lvl5pPr marL="8928605" indent="-991595" algn="l" defTabSz="3967797" rtl="0" eaLnBrk="0" fontAlgn="base" hangingPunct="0">
        <a:spcBef>
          <a:spcPct val="20000"/>
        </a:spcBef>
        <a:spcAft>
          <a:spcPct val="0"/>
        </a:spcAft>
        <a:buFont typeface="Arial" charset="0"/>
        <a:buChar char="»"/>
        <a:defRPr sz="8700" kern="1200">
          <a:solidFill>
            <a:schemeClr val="tx1"/>
          </a:solidFill>
          <a:latin typeface="+mn-lt"/>
          <a:ea typeface="+mn-ea"/>
          <a:cs typeface="+mn-cs"/>
        </a:defRPr>
      </a:lvl5pPr>
      <a:lvl6pPr marL="10914130" indent="-992194" algn="l" defTabSz="3968774" rtl="0" eaLnBrk="1" latinLnBrk="0" hangingPunct="1">
        <a:spcBef>
          <a:spcPct val="20000"/>
        </a:spcBef>
        <a:buFont typeface="Arial" pitchFamily="34" charset="0"/>
        <a:buChar char="•"/>
        <a:defRPr sz="8700" kern="1200">
          <a:solidFill>
            <a:schemeClr val="tx1"/>
          </a:solidFill>
          <a:latin typeface="+mn-lt"/>
          <a:ea typeface="+mn-ea"/>
          <a:cs typeface="+mn-cs"/>
        </a:defRPr>
      </a:lvl6pPr>
      <a:lvl7pPr marL="12898517" indent="-992194" algn="l" defTabSz="3968774" rtl="0" eaLnBrk="1" latinLnBrk="0" hangingPunct="1">
        <a:spcBef>
          <a:spcPct val="20000"/>
        </a:spcBef>
        <a:buFont typeface="Arial" pitchFamily="34" charset="0"/>
        <a:buChar char="•"/>
        <a:defRPr sz="8700" kern="1200">
          <a:solidFill>
            <a:schemeClr val="tx1"/>
          </a:solidFill>
          <a:latin typeface="+mn-lt"/>
          <a:ea typeface="+mn-ea"/>
          <a:cs typeface="+mn-cs"/>
        </a:defRPr>
      </a:lvl7pPr>
      <a:lvl8pPr marL="14882904" indent="-992194" algn="l" defTabSz="3968774" rtl="0" eaLnBrk="1" latinLnBrk="0" hangingPunct="1">
        <a:spcBef>
          <a:spcPct val="20000"/>
        </a:spcBef>
        <a:buFont typeface="Arial" pitchFamily="34" charset="0"/>
        <a:buChar char="•"/>
        <a:defRPr sz="8700" kern="1200">
          <a:solidFill>
            <a:schemeClr val="tx1"/>
          </a:solidFill>
          <a:latin typeface="+mn-lt"/>
          <a:ea typeface="+mn-ea"/>
          <a:cs typeface="+mn-cs"/>
        </a:defRPr>
      </a:lvl8pPr>
      <a:lvl9pPr marL="16867292" indent="-992194" algn="l" defTabSz="3968774" rtl="0" eaLnBrk="1" latinLnBrk="0" hangingPunct="1">
        <a:spcBef>
          <a:spcPct val="20000"/>
        </a:spcBef>
        <a:buFont typeface="Arial" pitchFamily="34" charset="0"/>
        <a:buChar char="•"/>
        <a:defRPr sz="8700" kern="1200">
          <a:solidFill>
            <a:schemeClr val="tx1"/>
          </a:solidFill>
          <a:latin typeface="+mn-lt"/>
          <a:ea typeface="+mn-ea"/>
          <a:cs typeface="+mn-cs"/>
        </a:defRPr>
      </a:lvl9pPr>
    </p:bodyStyle>
    <p:otherStyle>
      <a:defPPr>
        <a:defRPr lang="en-US"/>
      </a:defPPr>
      <a:lvl1pPr marL="0" algn="l" defTabSz="3968774" rtl="0" eaLnBrk="1" latinLnBrk="0" hangingPunct="1">
        <a:defRPr sz="7800" kern="1200">
          <a:solidFill>
            <a:schemeClr val="tx1"/>
          </a:solidFill>
          <a:latin typeface="+mn-lt"/>
          <a:ea typeface="+mn-ea"/>
          <a:cs typeface="+mn-cs"/>
        </a:defRPr>
      </a:lvl1pPr>
      <a:lvl2pPr marL="1984387" algn="l" defTabSz="3968774" rtl="0" eaLnBrk="1" latinLnBrk="0" hangingPunct="1">
        <a:defRPr sz="7800" kern="1200">
          <a:solidFill>
            <a:schemeClr val="tx1"/>
          </a:solidFill>
          <a:latin typeface="+mn-lt"/>
          <a:ea typeface="+mn-ea"/>
          <a:cs typeface="+mn-cs"/>
        </a:defRPr>
      </a:lvl2pPr>
      <a:lvl3pPr marL="3968774" algn="l" defTabSz="3968774" rtl="0" eaLnBrk="1" latinLnBrk="0" hangingPunct="1">
        <a:defRPr sz="7800" kern="1200">
          <a:solidFill>
            <a:schemeClr val="tx1"/>
          </a:solidFill>
          <a:latin typeface="+mn-lt"/>
          <a:ea typeface="+mn-ea"/>
          <a:cs typeface="+mn-cs"/>
        </a:defRPr>
      </a:lvl3pPr>
      <a:lvl4pPr marL="5953161" algn="l" defTabSz="3968774" rtl="0" eaLnBrk="1" latinLnBrk="0" hangingPunct="1">
        <a:defRPr sz="7800" kern="1200">
          <a:solidFill>
            <a:schemeClr val="tx1"/>
          </a:solidFill>
          <a:latin typeface="+mn-lt"/>
          <a:ea typeface="+mn-ea"/>
          <a:cs typeface="+mn-cs"/>
        </a:defRPr>
      </a:lvl4pPr>
      <a:lvl5pPr marL="7937549" algn="l" defTabSz="3968774" rtl="0" eaLnBrk="1" latinLnBrk="0" hangingPunct="1">
        <a:defRPr sz="7800" kern="1200">
          <a:solidFill>
            <a:schemeClr val="tx1"/>
          </a:solidFill>
          <a:latin typeface="+mn-lt"/>
          <a:ea typeface="+mn-ea"/>
          <a:cs typeface="+mn-cs"/>
        </a:defRPr>
      </a:lvl5pPr>
      <a:lvl6pPr marL="9921937" algn="l" defTabSz="3968774" rtl="0" eaLnBrk="1" latinLnBrk="0" hangingPunct="1">
        <a:defRPr sz="7800" kern="1200">
          <a:solidFill>
            <a:schemeClr val="tx1"/>
          </a:solidFill>
          <a:latin typeface="+mn-lt"/>
          <a:ea typeface="+mn-ea"/>
          <a:cs typeface="+mn-cs"/>
        </a:defRPr>
      </a:lvl6pPr>
      <a:lvl7pPr marL="11906324" algn="l" defTabSz="3968774" rtl="0" eaLnBrk="1" latinLnBrk="0" hangingPunct="1">
        <a:defRPr sz="7800" kern="1200">
          <a:solidFill>
            <a:schemeClr val="tx1"/>
          </a:solidFill>
          <a:latin typeface="+mn-lt"/>
          <a:ea typeface="+mn-ea"/>
          <a:cs typeface="+mn-cs"/>
        </a:defRPr>
      </a:lvl7pPr>
      <a:lvl8pPr marL="13890711" algn="l" defTabSz="3968774" rtl="0" eaLnBrk="1" latinLnBrk="0" hangingPunct="1">
        <a:defRPr sz="7800" kern="1200">
          <a:solidFill>
            <a:schemeClr val="tx1"/>
          </a:solidFill>
          <a:latin typeface="+mn-lt"/>
          <a:ea typeface="+mn-ea"/>
          <a:cs typeface="+mn-cs"/>
        </a:defRPr>
      </a:lvl8pPr>
      <a:lvl9pPr marL="15875098" algn="l" defTabSz="3968774" rtl="0" eaLnBrk="1" latinLnBrk="0" hangingPunct="1">
        <a:defRPr sz="7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3" Type="http://schemas.openxmlformats.org/officeDocument/2006/relationships/image" Target="../media/image2.tiff"/><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tiff"/><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image" Target="../media/image3.emf"/><Relationship Id="rId9" Type="http://schemas.openxmlformats.org/officeDocument/2006/relationships/image" Target="../media/image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43891200" cy="5124479"/>
          </a:xfrm>
          <a:prstGeom prst="rect">
            <a:avLst/>
          </a:prstGeom>
          <a:solidFill>
            <a:srgbClr val="AA0202"/>
          </a:solidFill>
        </p:spPr>
        <p:style>
          <a:lnRef idx="2">
            <a:schemeClr val="accent1">
              <a:shade val="50000"/>
            </a:schemeClr>
          </a:lnRef>
          <a:fillRef idx="1">
            <a:schemeClr val="accent1"/>
          </a:fillRef>
          <a:effectRef idx="0">
            <a:schemeClr val="accent1"/>
          </a:effectRef>
          <a:fontRef idx="minor">
            <a:schemeClr val="lt1"/>
          </a:fontRef>
        </p:style>
        <p:txBody>
          <a:bodyPr lIns="81711" tIns="40855" rIns="81711" bIns="40855" rtlCol="0" anchor="ctr"/>
          <a:lstStyle/>
          <a:p>
            <a:pPr algn="ctr"/>
            <a:endParaRPr lang="en-US" dirty="0"/>
          </a:p>
        </p:txBody>
      </p:sp>
      <p:sp>
        <p:nvSpPr>
          <p:cNvPr id="2" name="TextBox 1"/>
          <p:cNvSpPr txBox="1"/>
          <p:nvPr/>
        </p:nvSpPr>
        <p:spPr bwMode="auto">
          <a:xfrm>
            <a:off x="6773333" y="0"/>
            <a:ext cx="30677975" cy="5160822"/>
          </a:xfrm>
          <a:prstGeom prst="rect">
            <a:avLst/>
          </a:prstGeom>
          <a:solidFill>
            <a:srgbClr val="AA0202"/>
          </a:solidFill>
        </p:spPr>
        <p:txBody>
          <a:bodyPr wrap="square" lIns="1634216" tIns="0" rIns="1634216" bIns="81711">
            <a:spAutoFit/>
          </a:bodyPr>
          <a:lstStyle/>
          <a:p>
            <a:pPr algn="r"/>
            <a:r>
              <a:rPr lang="en-US" sz="5400" b="1" dirty="0" smtClean="0">
                <a:solidFill>
                  <a:schemeClr val="bg1"/>
                </a:solidFill>
                <a:latin typeface="+mj-lt"/>
              </a:rPr>
              <a:t>   </a:t>
            </a:r>
            <a:r>
              <a:rPr lang="en-US" sz="5400" b="1" dirty="0">
                <a:solidFill>
                  <a:schemeClr val="bg1"/>
                </a:solidFill>
                <a:latin typeface="+mj-lt"/>
              </a:rPr>
              <a:t> </a:t>
            </a:r>
            <a:endParaRPr lang="en-US" sz="5400" b="1" dirty="0" smtClean="0">
              <a:solidFill>
                <a:schemeClr val="bg1"/>
              </a:solidFill>
              <a:latin typeface="+mj-lt"/>
            </a:endParaRPr>
          </a:p>
          <a:p>
            <a:pPr algn="r"/>
            <a:r>
              <a:rPr lang="en-US" sz="5400" b="1" dirty="0" smtClean="0">
                <a:solidFill>
                  <a:schemeClr val="bg1"/>
                </a:solidFill>
                <a:latin typeface="+mj-lt"/>
              </a:rPr>
              <a:t>a </a:t>
            </a:r>
            <a:r>
              <a:rPr lang="en-US" sz="5400" b="1" dirty="0">
                <a:solidFill>
                  <a:schemeClr val="bg1"/>
                </a:solidFill>
                <a:latin typeface="+mj-lt"/>
              </a:rPr>
              <a:t>Repository of Advanced </a:t>
            </a:r>
            <a:r>
              <a:rPr lang="en-US" sz="5400" b="1" dirty="0" smtClean="0">
                <a:solidFill>
                  <a:schemeClr val="bg1"/>
                </a:solidFill>
                <a:latin typeface="+mj-lt"/>
              </a:rPr>
              <a:t>Imaging </a:t>
            </a:r>
            <a:r>
              <a:rPr lang="en-US" sz="5400" b="1" dirty="0">
                <a:solidFill>
                  <a:schemeClr val="bg1"/>
                </a:solidFill>
                <a:latin typeface="+mj-lt"/>
              </a:rPr>
              <a:t/>
            </a:r>
            <a:br>
              <a:rPr lang="en-US" sz="5400" b="1" dirty="0">
                <a:solidFill>
                  <a:schemeClr val="bg1"/>
                </a:solidFill>
                <a:latin typeface="+mj-lt"/>
              </a:rPr>
            </a:br>
            <a:r>
              <a:rPr lang="en-US" sz="5400" b="1" dirty="0">
                <a:solidFill>
                  <a:schemeClr val="bg1"/>
                </a:solidFill>
                <a:latin typeface="+mj-lt"/>
              </a:rPr>
              <a:t>Information Correlated with TCGA Samples</a:t>
            </a:r>
          </a:p>
          <a:p>
            <a:pPr algn="ctr"/>
            <a:r>
              <a:rPr lang="en-US" sz="3600" b="1" dirty="0" smtClean="0">
                <a:solidFill>
                  <a:srgbClr val="C6D9F1"/>
                </a:solidFill>
                <a:latin typeface="+mj-lt"/>
                <a:cs typeface="Arial" charset="0"/>
              </a:rPr>
              <a:t>Fred Prior</a:t>
            </a:r>
            <a:r>
              <a:rPr lang="en-US" sz="3600" b="1" baseline="30000" dirty="0" smtClean="0">
                <a:solidFill>
                  <a:srgbClr val="C6D9F1"/>
                </a:solidFill>
                <a:latin typeface="+mj-lt"/>
                <a:cs typeface="Arial" charset="0"/>
              </a:rPr>
              <a:t>1</a:t>
            </a:r>
            <a:r>
              <a:rPr lang="en-US" sz="3600" b="1" dirty="0" smtClean="0">
                <a:solidFill>
                  <a:srgbClr val="C6D9F1"/>
                </a:solidFill>
                <a:latin typeface="+mj-lt"/>
                <a:cs typeface="Arial" charset="0"/>
              </a:rPr>
              <a:t>, John Freymann</a:t>
            </a:r>
            <a:r>
              <a:rPr lang="en-US" sz="3600" b="1" baseline="30000" dirty="0" smtClean="0">
                <a:solidFill>
                  <a:srgbClr val="C6D9F1"/>
                </a:solidFill>
                <a:latin typeface="+mj-lt"/>
                <a:cs typeface="Arial" charset="0"/>
              </a:rPr>
              <a:t>2</a:t>
            </a:r>
            <a:r>
              <a:rPr lang="en-US" sz="3600" b="1" dirty="0">
                <a:solidFill>
                  <a:srgbClr val="C6D9F1"/>
                </a:solidFill>
                <a:latin typeface="+mj-lt"/>
                <a:cs typeface="Arial" charset="0"/>
              </a:rPr>
              <a:t>, </a:t>
            </a:r>
            <a:r>
              <a:rPr lang="en-US" sz="3600" b="1" dirty="0" smtClean="0">
                <a:solidFill>
                  <a:srgbClr val="C6D9F1"/>
                </a:solidFill>
                <a:latin typeface="+mj-lt"/>
                <a:cs typeface="Arial" charset="0"/>
              </a:rPr>
              <a:t>Bruce Vendt</a:t>
            </a:r>
            <a:r>
              <a:rPr lang="en-US" sz="3600" b="1" baseline="30000" dirty="0" smtClean="0">
                <a:solidFill>
                  <a:srgbClr val="C6D9F1"/>
                </a:solidFill>
                <a:latin typeface="+mj-lt"/>
                <a:cs typeface="Arial" charset="0"/>
              </a:rPr>
              <a:t>1</a:t>
            </a:r>
            <a:r>
              <a:rPr lang="en-US" sz="3600" b="1" dirty="0" smtClean="0">
                <a:solidFill>
                  <a:srgbClr val="C6D9F1"/>
                </a:solidFill>
                <a:latin typeface="+mj-lt"/>
                <a:cs typeface="Arial" charset="0"/>
              </a:rPr>
              <a:t>,</a:t>
            </a:r>
            <a:r>
              <a:rPr lang="en-US" sz="7100" dirty="0" smtClean="0">
                <a:latin typeface="+mj-lt"/>
              </a:rPr>
              <a:t> </a:t>
            </a:r>
            <a:r>
              <a:rPr lang="en-US" sz="3600" b="1" dirty="0" smtClean="0">
                <a:solidFill>
                  <a:srgbClr val="C6D9F1"/>
                </a:solidFill>
                <a:latin typeface="+mj-lt"/>
                <a:cs typeface="Arial" charset="0"/>
              </a:rPr>
              <a:t>Ken Clark</a:t>
            </a:r>
            <a:r>
              <a:rPr lang="en-US" sz="3600" b="1" baseline="30000" dirty="0" smtClean="0">
                <a:solidFill>
                  <a:srgbClr val="C6D9F1"/>
                </a:solidFill>
                <a:latin typeface="+mj-lt"/>
                <a:cs typeface="Arial" charset="0"/>
              </a:rPr>
              <a:t>1</a:t>
            </a:r>
            <a:r>
              <a:rPr lang="en-US" sz="3600" b="1" dirty="0">
                <a:solidFill>
                  <a:srgbClr val="C6D9F1"/>
                </a:solidFill>
                <a:latin typeface="+mj-lt"/>
                <a:cs typeface="Arial" charset="0"/>
              </a:rPr>
              <a:t>, </a:t>
            </a:r>
            <a:r>
              <a:rPr lang="en-US" sz="3600" b="1" dirty="0" smtClean="0">
                <a:solidFill>
                  <a:srgbClr val="C6D9F1"/>
                </a:solidFill>
                <a:latin typeface="+mj-lt"/>
                <a:cs typeface="Arial" charset="0"/>
              </a:rPr>
              <a:t>Justin Kirby</a:t>
            </a:r>
            <a:r>
              <a:rPr lang="en-US" sz="3600" b="1" baseline="30000" dirty="0" smtClean="0">
                <a:solidFill>
                  <a:srgbClr val="C6D9F1"/>
                </a:solidFill>
                <a:latin typeface="+mj-lt"/>
                <a:cs typeface="Arial" charset="0"/>
              </a:rPr>
              <a:t>2</a:t>
            </a:r>
            <a:r>
              <a:rPr lang="en-US" sz="3600" b="1" dirty="0" smtClean="0">
                <a:solidFill>
                  <a:srgbClr val="C6D9F1"/>
                </a:solidFill>
                <a:latin typeface="+mj-lt"/>
                <a:cs typeface="Arial" charset="0"/>
              </a:rPr>
              <a:t>, Lawrence Tarbox</a:t>
            </a:r>
            <a:r>
              <a:rPr lang="en-US" sz="3600" b="1" baseline="30000" dirty="0" smtClean="0">
                <a:solidFill>
                  <a:srgbClr val="C6D9F1"/>
                </a:solidFill>
                <a:latin typeface="+mj-lt"/>
                <a:cs typeface="Arial" charset="0"/>
              </a:rPr>
              <a:t>1</a:t>
            </a:r>
            <a:r>
              <a:rPr lang="en-US" sz="3600" b="1" dirty="0" smtClean="0">
                <a:solidFill>
                  <a:srgbClr val="C6D9F1"/>
                </a:solidFill>
                <a:latin typeface="+mj-lt"/>
                <a:cs typeface="Arial" charset="0"/>
              </a:rPr>
              <a:t>, Paul Koppel</a:t>
            </a:r>
            <a:r>
              <a:rPr lang="en-US" sz="3600" b="1" baseline="30000" dirty="0" smtClean="0">
                <a:solidFill>
                  <a:srgbClr val="C6D9F1"/>
                </a:solidFill>
                <a:latin typeface="+mj-lt"/>
                <a:cs typeface="Arial" charset="0"/>
              </a:rPr>
              <a:t>1</a:t>
            </a:r>
            <a:r>
              <a:rPr lang="en-US" sz="3600" b="1" dirty="0" smtClean="0">
                <a:solidFill>
                  <a:srgbClr val="C6D9F1"/>
                </a:solidFill>
                <a:latin typeface="+mj-lt"/>
                <a:cs typeface="Arial" charset="0"/>
              </a:rPr>
              <a:t>, </a:t>
            </a:r>
          </a:p>
          <a:p>
            <a:pPr algn="ctr"/>
            <a:r>
              <a:rPr lang="en-US" sz="3600" b="1" dirty="0" smtClean="0">
                <a:solidFill>
                  <a:srgbClr val="C6D9F1"/>
                </a:solidFill>
                <a:latin typeface="+mj-lt"/>
                <a:cs typeface="Arial" charset="0"/>
              </a:rPr>
              <a:t>Stephen Moore</a:t>
            </a:r>
            <a:r>
              <a:rPr lang="en-US" sz="3600" b="1" baseline="30000" dirty="0" smtClean="0">
                <a:solidFill>
                  <a:srgbClr val="C6D9F1"/>
                </a:solidFill>
                <a:latin typeface="+mj-lt"/>
                <a:cs typeface="Arial" charset="0"/>
              </a:rPr>
              <a:t>1</a:t>
            </a:r>
            <a:r>
              <a:rPr lang="en-US" sz="3600" b="1" dirty="0" smtClean="0">
                <a:solidFill>
                  <a:srgbClr val="C6D9F1"/>
                </a:solidFill>
                <a:latin typeface="+mj-lt"/>
                <a:cs typeface="Arial" charset="0"/>
              </a:rPr>
              <a:t>, Mike Pringle</a:t>
            </a:r>
            <a:r>
              <a:rPr lang="en-US" sz="3600" b="1" baseline="30000" dirty="0" smtClean="0">
                <a:solidFill>
                  <a:srgbClr val="C6D9F1"/>
                </a:solidFill>
                <a:latin typeface="+mj-lt"/>
                <a:cs typeface="Arial" charset="0"/>
              </a:rPr>
              <a:t>1</a:t>
            </a:r>
            <a:r>
              <a:rPr lang="en-US" sz="3600" b="1" dirty="0" smtClean="0">
                <a:solidFill>
                  <a:srgbClr val="C6D9F1"/>
                </a:solidFill>
                <a:latin typeface="+mj-lt"/>
                <a:cs typeface="Arial" charset="0"/>
              </a:rPr>
              <a:t>, Stanley Phillips</a:t>
            </a:r>
            <a:r>
              <a:rPr lang="en-US" sz="3600" b="1" baseline="30000" dirty="0" smtClean="0">
                <a:solidFill>
                  <a:srgbClr val="C6D9F1"/>
                </a:solidFill>
                <a:latin typeface="+mj-lt"/>
                <a:cs typeface="Arial" charset="0"/>
              </a:rPr>
              <a:t>1</a:t>
            </a:r>
            <a:r>
              <a:rPr lang="en-US" sz="3600" b="1" dirty="0" smtClean="0">
                <a:solidFill>
                  <a:srgbClr val="C6D9F1"/>
                </a:solidFill>
                <a:latin typeface="+mj-lt"/>
                <a:cs typeface="Arial" charset="0"/>
              </a:rPr>
              <a:t>, David Maffitt</a:t>
            </a:r>
            <a:r>
              <a:rPr lang="en-US" sz="3600" b="1" baseline="30000" dirty="0" smtClean="0">
                <a:solidFill>
                  <a:srgbClr val="C6D9F1"/>
                </a:solidFill>
                <a:latin typeface="+mj-lt"/>
                <a:cs typeface="Arial" charset="0"/>
              </a:rPr>
              <a:t>1</a:t>
            </a:r>
            <a:r>
              <a:rPr lang="en-US" sz="3600" b="1" dirty="0" smtClean="0">
                <a:solidFill>
                  <a:srgbClr val="C6D9F1"/>
                </a:solidFill>
                <a:latin typeface="+mj-lt"/>
                <a:cs typeface="Arial" charset="0"/>
              </a:rPr>
              <a:t>, Carl Jaffe</a:t>
            </a:r>
            <a:r>
              <a:rPr lang="en-US" sz="3900" b="1" baseline="30000" dirty="0" smtClean="0">
                <a:solidFill>
                  <a:srgbClr val="C6D9F1"/>
                </a:solidFill>
                <a:latin typeface="+mj-lt"/>
                <a:cs typeface="Arial" charset="0"/>
              </a:rPr>
              <a:t>3</a:t>
            </a:r>
            <a:endParaRPr lang="en-US" sz="3900" b="1" baseline="30000" dirty="0">
              <a:solidFill>
                <a:srgbClr val="C6D9F1"/>
              </a:solidFill>
              <a:latin typeface="+mj-lt"/>
            </a:endParaRPr>
          </a:p>
          <a:p>
            <a:pPr algn="ctr"/>
            <a:r>
              <a:rPr lang="en-US" sz="2900" b="1" baseline="30000" dirty="0" smtClean="0">
                <a:solidFill>
                  <a:srgbClr val="C6D9F1"/>
                </a:solidFill>
                <a:latin typeface="+mj-lt"/>
                <a:cs typeface="Arial" charset="0"/>
              </a:rPr>
              <a:t>1</a:t>
            </a:r>
            <a:r>
              <a:rPr lang="en-US" sz="2900" b="1" i="1" dirty="0" smtClean="0">
                <a:solidFill>
                  <a:srgbClr val="C6D9F1"/>
                </a:solidFill>
                <a:latin typeface="+mj-lt"/>
                <a:cs typeface="Arial" charset="0"/>
              </a:rPr>
              <a:t>Mallinckrodt Institute of Radiology, Washington University Medical School, St. Louis, MO 63110</a:t>
            </a:r>
          </a:p>
          <a:p>
            <a:pPr algn="ctr"/>
            <a:r>
              <a:rPr lang="en-US" sz="2900" b="1" i="1" baseline="30000" dirty="0" smtClean="0">
                <a:solidFill>
                  <a:srgbClr val="C6D9F1"/>
                </a:solidFill>
                <a:latin typeface="+mj-lt"/>
              </a:rPr>
              <a:t>2</a:t>
            </a:r>
            <a:r>
              <a:rPr lang="en-US" sz="2900" b="1" i="1" dirty="0" smtClean="0">
                <a:solidFill>
                  <a:srgbClr val="C6D9F1"/>
                </a:solidFill>
                <a:latin typeface="+mj-lt"/>
              </a:rPr>
              <a:t>SAIC-Frederick, Inc.  </a:t>
            </a:r>
            <a:r>
              <a:rPr lang="en-US" sz="2900" b="1" i="1" baseline="30000" dirty="0" smtClean="0">
                <a:solidFill>
                  <a:srgbClr val="C6D9F1"/>
                </a:solidFill>
                <a:latin typeface="+mj-lt"/>
              </a:rPr>
              <a:t>3</a:t>
            </a:r>
            <a:r>
              <a:rPr lang="en-US" sz="2900" b="1" i="1" dirty="0" smtClean="0">
                <a:solidFill>
                  <a:srgbClr val="C6D9F1"/>
                </a:solidFill>
                <a:latin typeface="+mj-lt"/>
              </a:rPr>
              <a:t>Boston University School of Medicine</a:t>
            </a:r>
          </a:p>
        </p:txBody>
      </p:sp>
      <p:sp>
        <p:nvSpPr>
          <p:cNvPr id="1055" name="Rectangle 10"/>
          <p:cNvSpPr>
            <a:spLocks noChangeArrowheads="1"/>
          </p:cNvSpPr>
          <p:nvPr/>
        </p:nvSpPr>
        <p:spPr bwMode="auto">
          <a:xfrm>
            <a:off x="4" y="-644021"/>
            <a:ext cx="164205" cy="1288045"/>
          </a:xfrm>
          <a:prstGeom prst="rect">
            <a:avLst/>
          </a:prstGeom>
          <a:noFill/>
          <a:ln w="9525">
            <a:noFill/>
            <a:miter lim="800000"/>
            <a:headEnd/>
            <a:tailEnd/>
          </a:ln>
        </p:spPr>
        <p:txBody>
          <a:bodyPr wrap="none" lIns="81711" tIns="40855" rIns="81711" bIns="40855" anchor="ctr">
            <a:spAutoFit/>
          </a:bodyPr>
          <a:lstStyle/>
          <a:p>
            <a:endParaRPr lang="en-US" dirty="0">
              <a:latin typeface="+mj-lt"/>
            </a:endParaRPr>
          </a:p>
        </p:txBody>
      </p:sp>
      <p:sp>
        <p:nvSpPr>
          <p:cNvPr id="1056" name="Rectangle 13"/>
          <p:cNvSpPr>
            <a:spLocks noChangeArrowheads="1"/>
          </p:cNvSpPr>
          <p:nvPr/>
        </p:nvSpPr>
        <p:spPr bwMode="auto">
          <a:xfrm>
            <a:off x="4" y="-644021"/>
            <a:ext cx="164205" cy="1288045"/>
          </a:xfrm>
          <a:prstGeom prst="rect">
            <a:avLst/>
          </a:prstGeom>
          <a:noFill/>
          <a:ln w="9525">
            <a:noFill/>
            <a:miter lim="800000"/>
            <a:headEnd/>
            <a:tailEnd/>
          </a:ln>
        </p:spPr>
        <p:txBody>
          <a:bodyPr wrap="none" lIns="81711" tIns="40855" rIns="81711" bIns="40855" anchor="ctr">
            <a:spAutoFit/>
          </a:bodyPr>
          <a:lstStyle/>
          <a:p>
            <a:endParaRPr lang="en-US" dirty="0">
              <a:latin typeface="+mj-lt"/>
            </a:endParaRPr>
          </a:p>
        </p:txBody>
      </p:sp>
      <p:sp>
        <p:nvSpPr>
          <p:cNvPr id="1058" name="Rectangle 16"/>
          <p:cNvSpPr>
            <a:spLocks noChangeArrowheads="1"/>
          </p:cNvSpPr>
          <p:nvPr/>
        </p:nvSpPr>
        <p:spPr bwMode="auto">
          <a:xfrm>
            <a:off x="4" y="-644021"/>
            <a:ext cx="164205" cy="1288045"/>
          </a:xfrm>
          <a:prstGeom prst="rect">
            <a:avLst/>
          </a:prstGeom>
          <a:noFill/>
          <a:ln w="9525">
            <a:noFill/>
            <a:miter lim="800000"/>
            <a:headEnd/>
            <a:tailEnd/>
          </a:ln>
        </p:spPr>
        <p:txBody>
          <a:bodyPr wrap="none" lIns="81711" tIns="40855" rIns="81711" bIns="40855" anchor="ctr">
            <a:spAutoFit/>
          </a:bodyPr>
          <a:lstStyle/>
          <a:p>
            <a:endParaRPr lang="en-US" dirty="0">
              <a:latin typeface="+mj-lt"/>
            </a:endParaRPr>
          </a:p>
        </p:txBody>
      </p:sp>
      <p:pic>
        <p:nvPicPr>
          <p:cNvPr id="5" name="Picture 4" descr="tcialogo-white.eps"/>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60902" y="274697"/>
            <a:ext cx="10191238" cy="2287543"/>
          </a:xfrm>
          <a:prstGeom prst="rect">
            <a:avLst/>
          </a:prstGeom>
        </p:spPr>
      </p:pic>
      <p:pic>
        <p:nvPicPr>
          <p:cNvPr id="19" name="Picture 18" descr="NCI_CPI_3inch.ti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72325" y="744274"/>
            <a:ext cx="3657600" cy="3837035"/>
          </a:xfrm>
          <a:prstGeom prst="rect">
            <a:avLst/>
          </a:prstGeom>
        </p:spPr>
      </p:pic>
      <p:pic>
        <p:nvPicPr>
          <p:cNvPr id="20" name="Picture 19" descr="Med-2line-1color-rev.eps"/>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8741666" y="861431"/>
            <a:ext cx="4064000" cy="1881770"/>
          </a:xfrm>
          <a:prstGeom prst="rect">
            <a:avLst/>
          </a:prstGeom>
        </p:spPr>
      </p:pic>
      <p:pic>
        <p:nvPicPr>
          <p:cNvPr id="21" name="Picture 20" descr="MIR_logo_white.eps"/>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8755925" y="3465097"/>
            <a:ext cx="4064000" cy="649704"/>
          </a:xfrm>
          <a:prstGeom prst="rect">
            <a:avLst/>
          </a:prstGeom>
        </p:spPr>
      </p:pic>
      <p:sp>
        <p:nvSpPr>
          <p:cNvPr id="50" name="Text Box 337"/>
          <p:cNvSpPr txBox="1">
            <a:spLocks noChangeArrowheads="1"/>
          </p:cNvSpPr>
          <p:nvPr/>
        </p:nvSpPr>
        <p:spPr bwMode="auto">
          <a:xfrm>
            <a:off x="12598400" y="28363329"/>
            <a:ext cx="8602133" cy="3037464"/>
          </a:xfrm>
          <a:prstGeom prst="rect">
            <a:avLst/>
          </a:prstGeom>
          <a:noFill/>
          <a:ln w="9525">
            <a:noFill/>
            <a:miter lim="800000"/>
            <a:headEnd/>
            <a:tailEnd/>
          </a:ln>
          <a:effectLst/>
        </p:spPr>
        <p:txBody>
          <a:bodyPr wrap="square" lIns="66769" tIns="33384" rIns="66769" bIns="33384">
            <a:spAutoFit/>
          </a:bodyPr>
          <a:lstStyle/>
          <a:p>
            <a:pPr marL="1481008" indent="-1481008" defTabSz="666737"/>
            <a:r>
              <a:rPr lang="en-US" sz="2500" b="1" dirty="0" smtClean="0">
                <a:latin typeface="+mj-lt"/>
                <a:cs typeface="Arial" charset="0"/>
              </a:rPr>
              <a:t>REFERENCES</a:t>
            </a:r>
            <a:endParaRPr lang="en-US" sz="2500" b="1" dirty="0">
              <a:latin typeface="+mj-lt"/>
              <a:cs typeface="Arial" charset="0"/>
            </a:endParaRPr>
          </a:p>
          <a:p>
            <a:pPr marL="408554" indent="-408554" defTabSz="666737">
              <a:buAutoNum type="arabicPeriod"/>
            </a:pPr>
            <a:r>
              <a:rPr lang="en-US" sz="2100" dirty="0" smtClean="0"/>
              <a:t>Zinn PO, Majadan B, Sathyan P, Singh SK, Majumder S, et al. 2011 Radiogenomic Mapping of Edema/Cellular Invasion MRI-Phenotypes in Glioblastoma Multiforme. PLoS ONE 6(10): e25451. doi:10.1371/journal.pone.0025451</a:t>
            </a:r>
          </a:p>
          <a:p>
            <a:pPr marL="408554" indent="-408554" defTabSz="666737"/>
            <a:endParaRPr lang="en-US" sz="2100" dirty="0">
              <a:latin typeface="+mj-lt"/>
            </a:endParaRPr>
          </a:p>
          <a:p>
            <a:pPr marL="306415" indent="-306415" defTabSz="666737"/>
            <a:r>
              <a:rPr lang="en-US" sz="2100" dirty="0">
                <a:latin typeface="+mj-lt"/>
              </a:rPr>
              <a:t>2. </a:t>
            </a:r>
            <a:r>
              <a:rPr lang="en-US" sz="2100" dirty="0" smtClean="0"/>
              <a:t>Freymann J, Kirby J, Perry J, Clunie D, Jaffe C. Image Data Sharing for Biomedical Research - Meeting HIPAA Requirements for De-identification. Journal of Digital Imaging. 2011:1-11.</a:t>
            </a:r>
            <a:endParaRPr lang="en-US" sz="2100" u="sng" dirty="0">
              <a:solidFill>
                <a:srgbClr val="376092"/>
              </a:solidFill>
              <a:latin typeface="+mj-lt"/>
              <a:cs typeface="Arial" charset="0"/>
            </a:endParaRPr>
          </a:p>
        </p:txBody>
      </p:sp>
      <p:sp>
        <p:nvSpPr>
          <p:cNvPr id="52" name="Rectangle 30"/>
          <p:cNvSpPr>
            <a:spLocks noChangeArrowheads="1"/>
          </p:cNvSpPr>
          <p:nvPr/>
        </p:nvSpPr>
        <p:spPr bwMode="auto">
          <a:xfrm>
            <a:off x="21742400" y="31272480"/>
            <a:ext cx="21200533" cy="390585"/>
          </a:xfrm>
          <a:prstGeom prst="rect">
            <a:avLst/>
          </a:prstGeom>
          <a:solidFill>
            <a:schemeClr val="accent1">
              <a:lumMod val="40000"/>
              <a:lumOff val="60000"/>
            </a:schemeClr>
          </a:solidFill>
          <a:ln w="9525">
            <a:noFill/>
            <a:miter lim="800000"/>
            <a:headEnd/>
            <a:tailEnd/>
          </a:ln>
          <a:effectLst/>
        </p:spPr>
        <p:txBody>
          <a:bodyPr wrap="square" lIns="66769" tIns="33384" rIns="66769" bIns="33384">
            <a:spAutoFit/>
          </a:bodyPr>
          <a:lstStyle/>
          <a:p>
            <a:pPr algn="ctr"/>
            <a:r>
              <a:rPr lang="en-US" sz="2100" b="1" dirty="0" smtClean="0">
                <a:latin typeface="+mj-lt"/>
              </a:rPr>
              <a:t>ACKNOWLEDGEMENTS</a:t>
            </a:r>
            <a:r>
              <a:rPr lang="en-US" sz="2100" b="1" dirty="0" smtClean="0">
                <a:latin typeface="+mj-lt"/>
                <a:cs typeface="Times New Roman" pitchFamily="18" charset="0"/>
              </a:rPr>
              <a:t>: TCIA is funded by </a:t>
            </a:r>
            <a:r>
              <a:rPr lang="en-US" sz="2100" b="1" dirty="0" smtClean="0"/>
              <a:t>SUBCONTRACT 10XS220: SAIC-F</a:t>
            </a:r>
            <a:r>
              <a:rPr lang="en-US" sz="2100" dirty="0" smtClean="0"/>
              <a:t> (PI: Prior) Image Archive Hosting</a:t>
            </a:r>
          </a:p>
        </p:txBody>
      </p:sp>
      <p:sp>
        <p:nvSpPr>
          <p:cNvPr id="53" name="TextBox 15"/>
          <p:cNvSpPr txBox="1">
            <a:spLocks noChangeArrowheads="1"/>
          </p:cNvSpPr>
          <p:nvPr/>
        </p:nvSpPr>
        <p:spPr bwMode="auto">
          <a:xfrm>
            <a:off x="677333" y="8542532"/>
            <a:ext cx="19489394" cy="1282837"/>
          </a:xfrm>
          <a:prstGeom prst="rect">
            <a:avLst/>
          </a:prstGeom>
          <a:noFill/>
          <a:ln w="9525">
            <a:noFill/>
            <a:miter lim="800000"/>
            <a:headEnd/>
            <a:tailEnd/>
          </a:ln>
        </p:spPr>
        <p:txBody>
          <a:bodyPr wrap="square" lIns="81711" tIns="40855" rIns="81711" bIns="40855">
            <a:spAutoFit/>
          </a:bodyPr>
          <a:lstStyle/>
          <a:p>
            <a:pPr eaLnBrk="1" hangingPunct="1">
              <a:buFontTx/>
              <a:buNone/>
            </a:pPr>
            <a:r>
              <a:rPr lang="en-US" sz="3900" b="1" dirty="0" smtClean="0">
                <a:latin typeface="+mj-lt"/>
              </a:rPr>
              <a:t>TCIA is a Large and Growing Archive </a:t>
            </a:r>
            <a:r>
              <a:rPr lang="en-US" sz="3900" b="1" dirty="0" smtClean="0">
                <a:solidFill>
                  <a:srgbClr val="FF0000"/>
                </a:solidFill>
                <a:latin typeface="+mj-lt"/>
              </a:rPr>
              <a:t>Service</a:t>
            </a:r>
            <a:r>
              <a:rPr lang="en-US" sz="3900" b="1" dirty="0" smtClean="0">
                <a:latin typeface="+mj-lt"/>
              </a:rPr>
              <a:t> Providing Images and Related Information for Use in Research</a:t>
            </a:r>
          </a:p>
        </p:txBody>
      </p:sp>
      <p:sp>
        <p:nvSpPr>
          <p:cNvPr id="54" name="TextBox 6"/>
          <p:cNvSpPr txBox="1">
            <a:spLocks noChangeArrowheads="1"/>
          </p:cNvSpPr>
          <p:nvPr/>
        </p:nvSpPr>
        <p:spPr bwMode="auto">
          <a:xfrm>
            <a:off x="677334" y="5392372"/>
            <a:ext cx="42733928" cy="2575498"/>
          </a:xfrm>
          <a:prstGeom prst="rect">
            <a:avLst/>
          </a:prstGeom>
          <a:noFill/>
          <a:ln w="9525">
            <a:noFill/>
            <a:miter lim="800000"/>
            <a:headEnd/>
            <a:tailEnd/>
          </a:ln>
        </p:spPr>
        <p:txBody>
          <a:bodyPr wrap="square" lIns="81711" tIns="40855" rIns="81711" bIns="40855">
            <a:spAutoFit/>
          </a:bodyPr>
          <a:lstStyle/>
          <a:p>
            <a:r>
              <a:rPr lang="en-US" sz="3600" b="1" dirty="0" smtClean="0">
                <a:latin typeface="+mj-lt"/>
                <a:cs typeface="Arial" charset="0"/>
              </a:rPr>
              <a:t>ABSTRACT</a:t>
            </a:r>
            <a:r>
              <a:rPr lang="en-US" sz="3600" dirty="0" smtClean="0">
                <a:latin typeface="+mj-lt"/>
                <a:cs typeface="Arial" charset="0"/>
              </a:rPr>
              <a:t>: </a:t>
            </a:r>
            <a:r>
              <a:rPr lang="en-US" sz="2100" b="1" dirty="0" smtClean="0">
                <a:latin typeface="+mj-lt"/>
              </a:rPr>
              <a:t>Advanced </a:t>
            </a:r>
            <a:r>
              <a:rPr lang="en-US" sz="2100" b="1" dirty="0">
                <a:latin typeface="+mj-lt"/>
              </a:rPr>
              <a:t>medical imaging that is correlated with tissue samples and associated genomic analysis results provides a unique research resource. One of the goals of The Cancer Imaging Archive (TCIA) project is to collect, consistently de-identify, curate and make publicly available rich collections of imaging data.  TCIA includes many of the imaging studies used to diagnose and characterize the solid tumors that were sampled for </a:t>
            </a:r>
            <a:r>
              <a:rPr lang="en-US" sz="2100" b="1" dirty="0" smtClean="0"/>
              <a:t>the Cancer Genome Atlas (TCGA) initiative.</a:t>
            </a:r>
            <a:r>
              <a:rPr lang="en-US" sz="2100" b="1" dirty="0" smtClean="0">
                <a:latin typeface="+mj-lt"/>
              </a:rPr>
              <a:t> These </a:t>
            </a:r>
            <a:r>
              <a:rPr lang="en-US" sz="2100" b="1" dirty="0">
                <a:latin typeface="+mj-lt"/>
              </a:rPr>
              <a:t>data sets are identified consistently with </a:t>
            </a:r>
            <a:r>
              <a:rPr lang="en-US" sz="2100" b="1" dirty="0" smtClean="0"/>
              <a:t>TCGA </a:t>
            </a:r>
            <a:r>
              <a:rPr lang="en-US" sz="2100" b="1" dirty="0" smtClean="0">
                <a:latin typeface="+mj-lt"/>
              </a:rPr>
              <a:t>to </a:t>
            </a:r>
            <a:r>
              <a:rPr lang="en-US" sz="2100" b="1" dirty="0">
                <a:latin typeface="+mj-lt"/>
              </a:rPr>
              <a:t>facilitate correlative </a:t>
            </a:r>
            <a:r>
              <a:rPr lang="en-US" sz="2100" b="1" dirty="0" smtClean="0">
                <a:latin typeface="+mj-lt"/>
              </a:rPr>
              <a:t>studies. The </a:t>
            </a:r>
            <a:r>
              <a:rPr lang="en-US" sz="2100" b="1" dirty="0">
                <a:latin typeface="+mj-lt"/>
              </a:rPr>
              <a:t>open source National Biomedical Imaging Archive (NBIA) software package, developed through the Cancer Bioinformatics Grid (caBIG) initiative, was modified to improve download performance and enable hosting in a high availability, cloud computing environment.  An IRB approved process for secure transport and consistent de-identification that preserves scientifically significant information in vendor proprietary data elements has been implemented.  This process, based on the open source Clinical Trial Processor software package, includes automated analysis of vendor proprietary data elements and text fields for detection of protected health information as well and multi-level security protocols. </a:t>
            </a:r>
            <a:r>
              <a:rPr lang="en-US" sz="2100" b="1" dirty="0" smtClean="0">
                <a:latin typeface="+mj-lt"/>
              </a:rPr>
              <a:t> Current </a:t>
            </a:r>
            <a:r>
              <a:rPr lang="en-US" sz="2100" b="1" dirty="0">
                <a:latin typeface="+mj-lt"/>
              </a:rPr>
              <a:t>image collections that are publicly available include 358,000 Magnetic Resonance images representing 285 studies of glioblastoma multiforme (GBM) that are cross-linked to the TCGA GBM data sets. Additional image collections including breast and lung cancer studies also linked to TCGA are underway.  Currently over </a:t>
            </a:r>
            <a:r>
              <a:rPr lang="en-US" sz="2100" b="1" dirty="0" smtClean="0">
                <a:latin typeface="+mj-lt"/>
              </a:rPr>
              <a:t>1,725,000 </a:t>
            </a:r>
            <a:r>
              <a:rPr lang="en-US" sz="2100" b="1" dirty="0">
                <a:latin typeface="+mj-lt"/>
              </a:rPr>
              <a:t>images are available for download with </a:t>
            </a:r>
            <a:r>
              <a:rPr lang="en-US" sz="2100" b="1" dirty="0" smtClean="0">
                <a:latin typeface="+mj-lt"/>
              </a:rPr>
              <a:t>600,000 more </a:t>
            </a:r>
            <a:r>
              <a:rPr lang="en-US" sz="2100" b="1" dirty="0">
                <a:latin typeface="+mj-lt"/>
              </a:rPr>
              <a:t>in the incoming pipeline.  Researchers from </a:t>
            </a:r>
            <a:r>
              <a:rPr lang="en-US" sz="2100" b="1" dirty="0" smtClean="0">
                <a:latin typeface="+mj-lt"/>
              </a:rPr>
              <a:t>51 </a:t>
            </a:r>
            <a:r>
              <a:rPr lang="en-US" sz="2100" b="1" dirty="0">
                <a:latin typeface="+mj-lt"/>
              </a:rPr>
              <a:t>countries have thus far downloaded over </a:t>
            </a:r>
            <a:r>
              <a:rPr lang="en-US" sz="2100" b="1" dirty="0" smtClean="0">
                <a:latin typeface="+mj-lt"/>
              </a:rPr>
              <a:t>10 </a:t>
            </a:r>
            <a:r>
              <a:rPr lang="en-US" sz="2100" b="1" dirty="0">
                <a:latin typeface="+mj-lt"/>
              </a:rPr>
              <a:t>million images. </a:t>
            </a:r>
            <a:r>
              <a:rPr lang="en-US" sz="2100" b="1" dirty="0" smtClean="0">
                <a:latin typeface="+mj-lt"/>
              </a:rPr>
              <a:t> TCIA </a:t>
            </a:r>
            <a:r>
              <a:rPr lang="en-US" sz="2100" b="1" dirty="0">
                <a:latin typeface="+mj-lt"/>
              </a:rPr>
              <a:t>adds a new dimension to the Cancer Genome Atlas research program by enabling research on new quantitative and qualitative analyses that link imaging features to genomic signatures.  TCIA </a:t>
            </a:r>
            <a:r>
              <a:rPr lang="en-US" sz="2100" b="1" dirty="0" smtClean="0">
                <a:latin typeface="+mj-lt"/>
              </a:rPr>
              <a:t> also </a:t>
            </a:r>
            <a:r>
              <a:rPr lang="en-US" sz="2100" b="1" dirty="0">
                <a:latin typeface="+mj-lt"/>
              </a:rPr>
              <a:t>facilitates verification and validation of new computer aided analysis tools and imaging based candidate biomarkers. </a:t>
            </a:r>
            <a:endParaRPr lang="en-US" sz="2900" b="1" dirty="0">
              <a:latin typeface="+mj-lt"/>
            </a:endParaRPr>
          </a:p>
        </p:txBody>
      </p:sp>
      <p:sp>
        <p:nvSpPr>
          <p:cNvPr id="56" name="TextBox 55"/>
          <p:cNvSpPr txBox="1"/>
          <p:nvPr/>
        </p:nvSpPr>
        <p:spPr>
          <a:xfrm>
            <a:off x="12530667" y="14676120"/>
            <a:ext cx="8398933" cy="2729386"/>
          </a:xfrm>
          <a:prstGeom prst="rect">
            <a:avLst/>
          </a:prstGeom>
          <a:noFill/>
          <a:ln>
            <a:solidFill>
              <a:schemeClr val="accent1"/>
            </a:solidFill>
          </a:ln>
        </p:spPr>
        <p:txBody>
          <a:bodyPr wrap="square" lIns="81711" tIns="40855" rIns="81711" bIns="40855">
            <a:spAutoFit/>
          </a:bodyPr>
          <a:lstStyle/>
          <a:p>
            <a:r>
              <a:rPr lang="en-US" sz="2500" b="1" dirty="0">
                <a:latin typeface="+mj-lt"/>
              </a:rPr>
              <a:t>FIGURE 1</a:t>
            </a:r>
            <a:r>
              <a:rPr lang="en-US" sz="2500" b="1" dirty="0" smtClean="0">
                <a:latin typeface="+mj-lt"/>
              </a:rPr>
              <a:t>: </a:t>
            </a:r>
            <a:r>
              <a:rPr lang="en-US" sz="2100" b="1" dirty="0" smtClean="0">
                <a:latin typeface="+mj-lt"/>
              </a:rPr>
              <a:t>TCIA  may be accessed a via the Analytical Tools page from the TCGA web site:</a:t>
            </a:r>
          </a:p>
          <a:p>
            <a:r>
              <a:rPr lang="en-US" sz="2100" b="1" dirty="0" smtClean="0">
                <a:solidFill>
                  <a:srgbClr val="FF0000"/>
                </a:solidFill>
              </a:rPr>
              <a:t>http://tcga-data.nci.nih.gov/tcga/tcgaAnalyticalTools.jsp</a:t>
            </a:r>
            <a:r>
              <a:rPr lang="en-US" sz="2100" b="1" dirty="0" smtClean="0">
                <a:solidFill>
                  <a:srgbClr val="FF0000"/>
                </a:solidFill>
                <a:latin typeface="+mj-lt"/>
              </a:rPr>
              <a:t> </a:t>
            </a:r>
          </a:p>
          <a:p>
            <a:r>
              <a:rPr lang="en-US" sz="2100" b="1" dirty="0" smtClean="0">
                <a:latin typeface="+mj-lt"/>
              </a:rPr>
              <a:t>or directly at: </a:t>
            </a:r>
            <a:r>
              <a:rPr lang="en-US" sz="2100" b="1" dirty="0" smtClean="0">
                <a:solidFill>
                  <a:srgbClr val="FF0000"/>
                </a:solidFill>
                <a:latin typeface="+mj-lt"/>
              </a:rPr>
              <a:t>http://www.cancerimagingarchive.net </a:t>
            </a:r>
            <a:r>
              <a:rPr lang="en-US" sz="2100" b="1" dirty="0" smtClean="0">
                <a:latin typeface="+mj-lt"/>
              </a:rPr>
              <a:t>.  </a:t>
            </a:r>
          </a:p>
          <a:p>
            <a:endParaRPr lang="en-US" sz="2100" b="1" dirty="0" smtClean="0">
              <a:latin typeface="+mj-lt"/>
            </a:endParaRPr>
          </a:p>
          <a:p>
            <a:r>
              <a:rPr lang="en-US" sz="2100" b="1" dirty="0" smtClean="0">
                <a:latin typeface="+mj-lt"/>
              </a:rPr>
              <a:t>The landing  page (left) provides linkages to information about the services provided by the TCIA and the available collections.  The login page (right) provides access to the collections. </a:t>
            </a:r>
            <a:endParaRPr lang="en-US" sz="2100" b="1" dirty="0">
              <a:latin typeface="+mj-lt"/>
            </a:endParaRPr>
          </a:p>
        </p:txBody>
      </p:sp>
      <p:sp>
        <p:nvSpPr>
          <p:cNvPr id="59" name="Rectangle 91"/>
          <p:cNvSpPr>
            <a:spLocks noChangeArrowheads="1"/>
          </p:cNvSpPr>
          <p:nvPr/>
        </p:nvSpPr>
        <p:spPr bwMode="auto">
          <a:xfrm>
            <a:off x="21810133" y="17556480"/>
            <a:ext cx="21268267" cy="1436725"/>
          </a:xfrm>
          <a:prstGeom prst="rect">
            <a:avLst/>
          </a:prstGeom>
          <a:noFill/>
          <a:ln w="9525">
            <a:noFill/>
            <a:miter lim="800000"/>
            <a:headEnd/>
            <a:tailEnd/>
          </a:ln>
        </p:spPr>
        <p:txBody>
          <a:bodyPr wrap="square" lIns="81711" tIns="40855" rIns="81711" bIns="40855">
            <a:spAutoFit/>
          </a:bodyPr>
          <a:lstStyle/>
          <a:p>
            <a:endParaRPr lang="en-US" sz="2100" dirty="0" smtClean="0">
              <a:latin typeface="+mj-lt"/>
            </a:endParaRPr>
          </a:p>
          <a:p>
            <a:pPr lvl="0">
              <a:buFont typeface="Arial" pitchFamily="34" charset="0"/>
              <a:buChar char="•"/>
            </a:pPr>
            <a:r>
              <a:rPr lang="en-US" sz="2500" b="1" u="sng" dirty="0" smtClean="0">
                <a:solidFill>
                  <a:srgbClr val="FF0000"/>
                </a:solidFill>
                <a:latin typeface="+mj-lt"/>
              </a:rPr>
              <a:t>TCGA Renal Phenotype Research Group</a:t>
            </a:r>
            <a:r>
              <a:rPr lang="en-US" sz="2500" b="1" dirty="0" smtClean="0">
                <a:solidFill>
                  <a:srgbClr val="FF0000"/>
                </a:solidFill>
                <a:latin typeface="+mj-lt"/>
              </a:rPr>
              <a:t> </a:t>
            </a:r>
            <a:r>
              <a:rPr lang="en-US" sz="2100" dirty="0" smtClean="0">
                <a:latin typeface="+mj-lt"/>
              </a:rPr>
              <a:t>—TCGA Renal Phenotype Research Group is part of the CIP TCGA Radiology Initiative. This activity is currently in the early stage of development. Multiple modalities of images which correlate to the kidney renal clear cell carcinoma (KIRC) data in the TCGA Data Portal are currently being gathered for submission to TCIA. In the mean time the group is beginning preliminary discussions around research methods and goals. </a:t>
            </a:r>
          </a:p>
        </p:txBody>
      </p:sp>
      <p:sp>
        <p:nvSpPr>
          <p:cNvPr id="60" name="Rectangle 8"/>
          <p:cNvSpPr>
            <a:spLocks noChangeArrowheads="1"/>
          </p:cNvSpPr>
          <p:nvPr/>
        </p:nvSpPr>
        <p:spPr bwMode="auto">
          <a:xfrm rot="10800000" flipV="1">
            <a:off x="21742400" y="27432000"/>
            <a:ext cx="10868297" cy="609397"/>
          </a:xfrm>
          <a:prstGeom prst="rect">
            <a:avLst/>
          </a:prstGeom>
          <a:noFill/>
          <a:ln w="9525">
            <a:noFill/>
            <a:miter lim="800000"/>
            <a:headEnd/>
            <a:tailEnd/>
          </a:ln>
          <a:effectLst/>
        </p:spPr>
        <p:txBody>
          <a:bodyPr wrap="square" lIns="0" tIns="0" rIns="0" bIns="0" anchor="ctr">
            <a:spAutoFit/>
          </a:bodyPr>
          <a:lstStyle/>
          <a:p>
            <a:pPr eaLnBrk="0" hangingPunct="0"/>
            <a:r>
              <a:rPr lang="en-US" sz="3900" b="1" dirty="0" smtClean="0">
                <a:latin typeface="+mj-lt"/>
                <a:cs typeface="Times New Roman" pitchFamily="18" charset="0"/>
              </a:rPr>
              <a:t>CONCLUSIONS</a:t>
            </a:r>
            <a:endParaRPr lang="en-US" sz="3900" b="1" dirty="0">
              <a:latin typeface="+mj-lt"/>
              <a:cs typeface="Times New Roman" pitchFamily="18" charset="0"/>
            </a:endParaRPr>
          </a:p>
        </p:txBody>
      </p:sp>
      <p:sp>
        <p:nvSpPr>
          <p:cNvPr id="61" name="Text Box 120"/>
          <p:cNvSpPr txBox="1">
            <a:spLocks noChangeArrowheads="1"/>
          </p:cNvSpPr>
          <p:nvPr/>
        </p:nvSpPr>
        <p:spPr bwMode="auto">
          <a:xfrm>
            <a:off x="21742400" y="25991820"/>
            <a:ext cx="21268267" cy="821172"/>
          </a:xfrm>
          <a:prstGeom prst="rect">
            <a:avLst/>
          </a:prstGeom>
          <a:noFill/>
          <a:ln w="9525">
            <a:solidFill>
              <a:schemeClr val="accent1"/>
            </a:solidFill>
            <a:miter lim="800000"/>
            <a:headEnd/>
            <a:tailEnd/>
          </a:ln>
          <a:effectLst/>
        </p:spPr>
        <p:txBody>
          <a:bodyPr wrap="square" lIns="81711" tIns="40855" rIns="81711" bIns="40855">
            <a:spAutoFit/>
          </a:bodyPr>
          <a:lstStyle/>
          <a:p>
            <a:r>
              <a:rPr lang="en-US" sz="2700" b="1" dirty="0">
                <a:latin typeface="+mj-lt"/>
              </a:rPr>
              <a:t>FIGURE </a:t>
            </a:r>
            <a:r>
              <a:rPr lang="en-US" sz="2700" b="1" dirty="0" smtClean="0">
                <a:latin typeface="+mj-lt"/>
              </a:rPr>
              <a:t>5. </a:t>
            </a:r>
            <a:r>
              <a:rPr lang="en-US" sz="2100" dirty="0" smtClean="0">
                <a:latin typeface="+mj-lt"/>
              </a:rPr>
              <a:t>Approximately 10.5 million images have been downloaded by researchers, educators, and cancer patients in 50 countries around the world.  TCIA  has approximately 400 registered users and supports multiple active research initiatives.</a:t>
            </a:r>
            <a:endParaRPr lang="en-US" sz="3400" b="1" dirty="0">
              <a:latin typeface="+mj-lt"/>
            </a:endParaRPr>
          </a:p>
        </p:txBody>
      </p:sp>
      <p:sp>
        <p:nvSpPr>
          <p:cNvPr id="62" name="TextBox 97"/>
          <p:cNvSpPr txBox="1">
            <a:spLocks noChangeArrowheads="1"/>
          </p:cNvSpPr>
          <p:nvPr/>
        </p:nvSpPr>
        <p:spPr bwMode="auto">
          <a:xfrm>
            <a:off x="21853870" y="8634384"/>
            <a:ext cx="12825597" cy="692497"/>
          </a:xfrm>
          <a:prstGeom prst="rect">
            <a:avLst/>
          </a:prstGeom>
          <a:noFill/>
          <a:ln w="9525">
            <a:noFill/>
            <a:miter lim="800000"/>
            <a:headEnd/>
            <a:tailEnd/>
          </a:ln>
        </p:spPr>
        <p:txBody>
          <a:bodyPr wrap="square" lIns="81711" tIns="40855" rIns="81711" bIns="40855">
            <a:spAutoFit/>
          </a:bodyPr>
          <a:lstStyle/>
          <a:p>
            <a:r>
              <a:rPr lang="en-US" sz="3900" b="1" dirty="0" smtClean="0">
                <a:latin typeface="+mj-lt"/>
              </a:rPr>
              <a:t>How TCIA Enables TCGA Imaging Research Groups</a:t>
            </a:r>
            <a:endParaRPr lang="en-US" sz="3900" dirty="0">
              <a:latin typeface="+mj-lt"/>
            </a:endParaRPr>
          </a:p>
        </p:txBody>
      </p:sp>
      <p:sp>
        <p:nvSpPr>
          <p:cNvPr id="63" name="TextBox 62"/>
          <p:cNvSpPr txBox="1"/>
          <p:nvPr/>
        </p:nvSpPr>
        <p:spPr>
          <a:xfrm>
            <a:off x="12666134" y="9875520"/>
            <a:ext cx="8398933" cy="4237492"/>
          </a:xfrm>
          <a:prstGeom prst="rect">
            <a:avLst/>
          </a:prstGeom>
          <a:noFill/>
        </p:spPr>
        <p:txBody>
          <a:bodyPr wrap="square" lIns="81711" tIns="40855" rIns="81711" bIns="40855" rtlCol="0">
            <a:spAutoFit/>
          </a:bodyPr>
          <a:lstStyle/>
          <a:p>
            <a:pPr marL="204277" indent="-204277">
              <a:lnSpc>
                <a:spcPct val="90000"/>
              </a:lnSpc>
              <a:buFont typeface="Arial" pitchFamily="34" charset="0"/>
              <a:buChar char="•"/>
            </a:pPr>
            <a:r>
              <a:rPr lang="en-US" sz="2500" b="1" dirty="0" smtClean="0">
                <a:solidFill>
                  <a:srgbClr val="FF0000"/>
                </a:solidFill>
                <a:latin typeface="+mj-lt"/>
              </a:rPr>
              <a:t>Cancer researchers </a:t>
            </a:r>
            <a:r>
              <a:rPr lang="en-US" sz="2500" b="1" dirty="0" smtClean="0">
                <a:latin typeface="+mj-lt"/>
              </a:rPr>
              <a:t>can use this data to test new hypotheses and develop new analysis techniques to advance our scientific understanding of cancer.</a:t>
            </a:r>
          </a:p>
          <a:p>
            <a:pPr marL="204277" indent="-204277">
              <a:lnSpc>
                <a:spcPct val="90000"/>
              </a:lnSpc>
            </a:pPr>
            <a:endParaRPr lang="en-US" sz="2500" b="1" dirty="0" smtClean="0">
              <a:latin typeface="+mj-lt"/>
            </a:endParaRPr>
          </a:p>
          <a:p>
            <a:pPr marL="204277" indent="-204277">
              <a:lnSpc>
                <a:spcPct val="90000"/>
              </a:lnSpc>
              <a:buFont typeface="Arial" pitchFamily="34" charset="0"/>
              <a:buChar char="•"/>
            </a:pPr>
            <a:r>
              <a:rPr lang="en-US" sz="2500" b="1" dirty="0" smtClean="0">
                <a:solidFill>
                  <a:srgbClr val="FF0000"/>
                </a:solidFill>
                <a:latin typeface="+mj-lt"/>
              </a:rPr>
              <a:t>Engineers and developers </a:t>
            </a:r>
            <a:r>
              <a:rPr lang="en-US" sz="2500" b="1" dirty="0" smtClean="0">
                <a:latin typeface="+mj-lt"/>
              </a:rPr>
              <a:t>can build new analysis tools and techniques using this data as test material for developing and validating algorithms.</a:t>
            </a:r>
          </a:p>
          <a:p>
            <a:pPr marL="204277" indent="-204277">
              <a:lnSpc>
                <a:spcPct val="90000"/>
              </a:lnSpc>
            </a:pPr>
            <a:endParaRPr lang="en-US" sz="2500" b="1" dirty="0" smtClean="0">
              <a:latin typeface="+mj-lt"/>
            </a:endParaRPr>
          </a:p>
          <a:p>
            <a:pPr marL="204277" indent="-204277">
              <a:lnSpc>
                <a:spcPct val="90000"/>
              </a:lnSpc>
              <a:buFont typeface="Arial" pitchFamily="34" charset="0"/>
              <a:buChar char="•"/>
            </a:pPr>
            <a:r>
              <a:rPr lang="en-US" sz="2500" b="1" dirty="0" smtClean="0">
                <a:solidFill>
                  <a:srgbClr val="FF0000"/>
                </a:solidFill>
                <a:latin typeface="+mj-lt"/>
              </a:rPr>
              <a:t>Professors</a:t>
            </a:r>
            <a:r>
              <a:rPr lang="en-US" sz="2500" b="1" dirty="0" smtClean="0">
                <a:latin typeface="+mj-lt"/>
              </a:rPr>
              <a:t> can use it as a teaching tool for introducing students to medical imaging technology and cancer phenotypes.</a:t>
            </a:r>
          </a:p>
          <a:p>
            <a:pPr marL="204277" indent="-204277">
              <a:lnSpc>
                <a:spcPct val="90000"/>
              </a:lnSpc>
              <a:buFont typeface="Arial" pitchFamily="34" charset="0"/>
              <a:buChar char="•"/>
            </a:pPr>
            <a:endParaRPr lang="en-US" sz="2500" b="1" dirty="0" smtClean="0">
              <a:latin typeface="+mj-lt"/>
            </a:endParaRPr>
          </a:p>
        </p:txBody>
      </p:sp>
      <p:pic>
        <p:nvPicPr>
          <p:cNvPr id="64" name="Picture 144"/>
          <p:cNvPicPr>
            <a:picLocks noChangeAspect="1" noChangeArrowheads="1"/>
          </p:cNvPicPr>
          <p:nvPr/>
        </p:nvPicPr>
        <p:blipFill>
          <a:blip r:embed="rId6" cstate="print"/>
          <a:srcRect l="8750" t="25000" r="8125"/>
          <a:stretch>
            <a:fillRect/>
          </a:stretch>
        </p:blipFill>
        <p:spPr bwMode="auto">
          <a:xfrm>
            <a:off x="32647467" y="10149840"/>
            <a:ext cx="10449899" cy="5966460"/>
          </a:xfrm>
          <a:prstGeom prst="rect">
            <a:avLst/>
          </a:prstGeom>
          <a:noFill/>
          <a:ln w="9525">
            <a:noFill/>
            <a:miter lim="800000"/>
            <a:headEnd/>
            <a:tailEnd/>
          </a:ln>
        </p:spPr>
      </p:pic>
      <p:pic>
        <p:nvPicPr>
          <p:cNvPr id="65" name="Picture 2"/>
          <p:cNvPicPr>
            <a:picLocks noChangeAspect="1" noChangeArrowheads="1"/>
          </p:cNvPicPr>
          <p:nvPr/>
        </p:nvPicPr>
        <p:blipFill>
          <a:blip r:embed="rId7" cstate="print"/>
          <a:srcRect l="8750" t="13000" r="12255" b="3678"/>
          <a:stretch>
            <a:fillRect/>
          </a:stretch>
        </p:blipFill>
        <p:spPr bwMode="auto">
          <a:xfrm>
            <a:off x="812800" y="9875520"/>
            <a:ext cx="11471675" cy="7657058"/>
          </a:xfrm>
          <a:prstGeom prst="rect">
            <a:avLst/>
          </a:prstGeom>
          <a:noFill/>
          <a:ln w="9525">
            <a:noFill/>
            <a:miter lim="800000"/>
            <a:headEnd/>
            <a:tailEnd/>
          </a:ln>
        </p:spPr>
      </p:pic>
      <p:pic>
        <p:nvPicPr>
          <p:cNvPr id="69" name="Picture 2" descr="D:\mir_h\Funded Research\TCIA\Status Reports\October 2011\DownloadHistory20111102.png"/>
          <p:cNvPicPr>
            <a:picLocks noChangeAspect="1" noChangeArrowheads="1"/>
          </p:cNvPicPr>
          <p:nvPr/>
        </p:nvPicPr>
        <p:blipFill>
          <a:blip r:embed="rId8" cstate="print"/>
          <a:stretch>
            <a:fillRect/>
          </a:stretch>
        </p:blipFill>
        <p:spPr bwMode="auto">
          <a:xfrm>
            <a:off x="21674667" y="19613880"/>
            <a:ext cx="11582400" cy="6240780"/>
          </a:xfrm>
          <a:prstGeom prst="rect">
            <a:avLst/>
          </a:prstGeom>
          <a:noFill/>
          <a:ln>
            <a:noFill/>
          </a:ln>
        </p:spPr>
      </p:pic>
      <p:sp>
        <p:nvSpPr>
          <p:cNvPr id="72" name="TextBox 71"/>
          <p:cNvSpPr txBox="1"/>
          <p:nvPr/>
        </p:nvSpPr>
        <p:spPr>
          <a:xfrm>
            <a:off x="21674667" y="28185190"/>
            <a:ext cx="21336000" cy="2280033"/>
          </a:xfrm>
          <a:prstGeom prst="rect">
            <a:avLst/>
          </a:prstGeom>
          <a:noFill/>
        </p:spPr>
        <p:txBody>
          <a:bodyPr wrap="square" lIns="81711" tIns="40855" rIns="81711" bIns="40855" rtlCol="0">
            <a:spAutoFit/>
          </a:bodyPr>
          <a:lstStyle/>
          <a:p>
            <a:pPr eaLnBrk="1" hangingPunct="1"/>
            <a:r>
              <a:rPr lang="en-US" sz="2100" b="1" dirty="0" smtClean="0">
                <a:latin typeface="+mj-lt"/>
              </a:rPr>
              <a:t>TCIA is an actively managed information resource supported by a professional staff of image experts.  The image repository supports all DICOM information objects.  An integrated wiki hosts metadata and project descriptions. The system is hosted on a  redundant, scalable hardware platform that ensures 99.9 % system availability.   An IRB-Approved  de-identification and curation workflow supported by a dedicated team ensures high quality data and full compliance with HIPAA and the Common Rule. </a:t>
            </a:r>
          </a:p>
          <a:p>
            <a:pPr eaLnBrk="1" hangingPunct="1">
              <a:lnSpc>
                <a:spcPct val="80000"/>
              </a:lnSpc>
            </a:pPr>
            <a:endParaRPr lang="en-US" sz="2100" b="1" dirty="0" smtClean="0">
              <a:latin typeface="+mj-lt"/>
            </a:endParaRPr>
          </a:p>
          <a:p>
            <a:pPr marL="51069" lvl="1" indent="0"/>
            <a:r>
              <a:rPr lang="en-US" sz="2100" b="1" dirty="0" smtClean="0">
                <a:latin typeface="+mj-lt"/>
              </a:rPr>
              <a:t>TCIA adds a new dimension to the Cancer Genome Atlas research program by enabling research on new quantitative and qualitative analyses that link imaging features to genomic signatures.  TCIA  also facilitates verification and validation of new computer aided analysis tools and imaging based candidate biomarkers. </a:t>
            </a:r>
            <a:endParaRPr lang="en-US" sz="2100" dirty="0">
              <a:latin typeface="+mj-lt"/>
            </a:endParaRPr>
          </a:p>
        </p:txBody>
      </p:sp>
      <p:sp>
        <p:nvSpPr>
          <p:cNvPr id="74" name="TextBox 73"/>
          <p:cNvSpPr txBox="1"/>
          <p:nvPr/>
        </p:nvSpPr>
        <p:spPr>
          <a:xfrm>
            <a:off x="21810133" y="9786634"/>
            <a:ext cx="10769600" cy="2129222"/>
          </a:xfrm>
          <a:prstGeom prst="rect">
            <a:avLst/>
          </a:prstGeom>
          <a:noFill/>
        </p:spPr>
        <p:txBody>
          <a:bodyPr wrap="square" lIns="81711" tIns="40855" rIns="81711" bIns="40855" rtlCol="0">
            <a:spAutoFit/>
          </a:bodyPr>
          <a:lstStyle/>
          <a:p>
            <a:pPr>
              <a:buFont typeface="Arial" pitchFamily="34" charset="0"/>
              <a:buChar char="•"/>
            </a:pPr>
            <a:r>
              <a:rPr lang="en-US" sz="2500" b="1" u="sng" dirty="0" smtClean="0">
                <a:solidFill>
                  <a:srgbClr val="FF0000"/>
                </a:solidFill>
                <a:latin typeface="+mj-lt"/>
              </a:rPr>
              <a:t> CIP TCGA Radiology Initiative</a:t>
            </a:r>
            <a:r>
              <a:rPr lang="en-US" sz="2500" b="1" dirty="0" smtClean="0">
                <a:solidFill>
                  <a:srgbClr val="FF0000"/>
                </a:solidFill>
                <a:latin typeface="+mj-lt"/>
              </a:rPr>
              <a:t> </a:t>
            </a:r>
            <a:r>
              <a:rPr lang="en-US" sz="2100" dirty="0" smtClean="0">
                <a:latin typeface="+mj-lt"/>
              </a:rPr>
              <a:t>— Driven by input from its scientific community, the Cancer Imaging Program (CIP) finds itself at the junction of two powerful scientific requisites; the need for cross-disciplinary research and inter-institutional data-sharing to speed scientific discovery and reduce redundancy, and the need to provide imaging phenotype data to augment large scale genomic analysis. </a:t>
            </a:r>
          </a:p>
          <a:p>
            <a:endParaRPr lang="en-US" sz="2100" dirty="0">
              <a:latin typeface="+mj-lt"/>
            </a:endParaRPr>
          </a:p>
        </p:txBody>
      </p:sp>
      <p:sp>
        <p:nvSpPr>
          <p:cNvPr id="77" name="TextBox 76"/>
          <p:cNvSpPr txBox="1"/>
          <p:nvPr/>
        </p:nvSpPr>
        <p:spPr>
          <a:xfrm>
            <a:off x="21810133" y="11521440"/>
            <a:ext cx="10701867" cy="7084425"/>
          </a:xfrm>
          <a:prstGeom prst="rect">
            <a:avLst/>
          </a:prstGeom>
          <a:noFill/>
        </p:spPr>
        <p:txBody>
          <a:bodyPr wrap="square" lIns="81711" tIns="40855" rIns="81711" bIns="40855" rtlCol="0">
            <a:spAutoFit/>
          </a:bodyPr>
          <a:lstStyle/>
          <a:p>
            <a:pPr lvl="0">
              <a:buFont typeface="Arial" pitchFamily="34" charset="0"/>
              <a:buChar char="•"/>
            </a:pPr>
            <a:r>
              <a:rPr lang="en-US" sz="2500" b="1" u="sng" dirty="0" smtClean="0">
                <a:solidFill>
                  <a:srgbClr val="FF0000"/>
                </a:solidFill>
                <a:latin typeface="+mj-lt"/>
              </a:rPr>
              <a:t> TCGA Breast Phenotype Research Group</a:t>
            </a:r>
            <a:r>
              <a:rPr lang="en-US" sz="2500" b="1" dirty="0" smtClean="0">
                <a:solidFill>
                  <a:srgbClr val="FF0000"/>
                </a:solidFill>
                <a:latin typeface="+mj-lt"/>
              </a:rPr>
              <a:t> </a:t>
            </a:r>
            <a:r>
              <a:rPr lang="en-US" sz="2100" dirty="0" smtClean="0">
                <a:latin typeface="+mj-lt"/>
              </a:rPr>
              <a:t>— TCGA Breast Phenotype Research Group is part of the CIP TCGA Radiology Initiative. The group began as an ad hoc multi-institutional research team dedicated to discovering the value of applying controlled terminology to the MR imaging features of patients with breast cancer.  This activity is currently in the early stage of development.  MR images which correlate to the Breast Invasive Carcinoma (BRCA) data in the TCGA Data Portal are currently being gathered for submission to TCIA.  In the mean time the group is beginning preliminary discussions around research methods and goals, as well as utilizing the existing Breast-Diagnosis collection as a training set their efforts. </a:t>
            </a:r>
          </a:p>
          <a:p>
            <a:pPr>
              <a:buFont typeface="Arial" pitchFamily="34" charset="0"/>
              <a:buChar char="•"/>
            </a:pPr>
            <a:r>
              <a:rPr lang="en-US" sz="2100" b="1" u="sng" dirty="0" smtClean="0">
                <a:solidFill>
                  <a:srgbClr val="FF0000"/>
                </a:solidFill>
              </a:rPr>
              <a:t> </a:t>
            </a:r>
            <a:r>
              <a:rPr lang="en-US" sz="2500" b="1" u="sng" dirty="0" smtClean="0">
                <a:solidFill>
                  <a:srgbClr val="FF0000"/>
                </a:solidFill>
              </a:rPr>
              <a:t>TCGA Glioma Phenotype Research Group</a:t>
            </a:r>
            <a:r>
              <a:rPr lang="en-US" sz="2100" dirty="0" smtClean="0"/>
              <a:t>— TCGA Glioma Phenotype Research Group is part of the CIP TCGA Radiology Initiative [1]. The group began as an ad hoc multi-institutional research team dedicated to discovering the value of applying controlled terminology to the MR imaging features of patients with gliomas.  Research trials that incorporate imaging present unique challenges due to nonstandard use of terminologies, absence of uniform data collection and validation. These obstacles traditionally limit the impact of imaging as an effective biomarker in oncology. The purpose of this project was to assess reliability of tools and terminology developed by the Cancer Bioinformatics Grid (caBIG) initiative when performing a multi-reader simultaneous assessment of glioblastoma MR imaging features. </a:t>
            </a:r>
          </a:p>
          <a:p>
            <a:pPr lvl="0">
              <a:buFont typeface="Arial" pitchFamily="34" charset="0"/>
              <a:buChar char="•"/>
            </a:pPr>
            <a:endParaRPr lang="en-US" sz="2100" dirty="0" smtClean="0">
              <a:latin typeface="+mj-lt"/>
            </a:endParaRPr>
          </a:p>
          <a:p>
            <a:endParaRPr lang="en-US" sz="2100" dirty="0">
              <a:latin typeface="+mj-lt"/>
            </a:endParaRPr>
          </a:p>
        </p:txBody>
      </p:sp>
      <p:sp>
        <p:nvSpPr>
          <p:cNvPr id="78" name="TextBox 77"/>
          <p:cNvSpPr txBox="1"/>
          <p:nvPr/>
        </p:nvSpPr>
        <p:spPr>
          <a:xfrm>
            <a:off x="32647467" y="16215044"/>
            <a:ext cx="10498667" cy="1113559"/>
          </a:xfrm>
          <a:prstGeom prst="rect">
            <a:avLst/>
          </a:prstGeom>
          <a:noFill/>
          <a:ln>
            <a:solidFill>
              <a:schemeClr val="accent1"/>
            </a:solidFill>
          </a:ln>
        </p:spPr>
        <p:txBody>
          <a:bodyPr wrap="square" lIns="81711" tIns="40855" rIns="81711" bIns="40855">
            <a:spAutoFit/>
          </a:bodyPr>
          <a:lstStyle/>
          <a:p>
            <a:r>
              <a:rPr lang="en-US" sz="2500" b="1" dirty="0">
                <a:latin typeface="+mj-lt"/>
              </a:rPr>
              <a:t>FIGURE </a:t>
            </a:r>
            <a:r>
              <a:rPr lang="en-US" sz="2500" b="1" dirty="0" smtClean="0">
                <a:latin typeface="+mj-lt"/>
              </a:rPr>
              <a:t>2: </a:t>
            </a:r>
            <a:r>
              <a:rPr lang="en-US" sz="2100" b="1" dirty="0" smtClean="0">
                <a:latin typeface="+mj-lt"/>
              </a:rPr>
              <a:t>TCIA provides high quality, fully de-identified image data that are linked through a common research participant ID to other TCGA data sets. Publications can point to specific TCIA collections.</a:t>
            </a:r>
            <a:endParaRPr lang="en-US" sz="2100" b="1" dirty="0">
              <a:latin typeface="+mj-lt"/>
            </a:endParaRPr>
          </a:p>
        </p:txBody>
      </p:sp>
      <p:sp>
        <p:nvSpPr>
          <p:cNvPr id="79" name="TextBox 97"/>
          <p:cNvSpPr txBox="1">
            <a:spLocks noChangeArrowheads="1"/>
          </p:cNvSpPr>
          <p:nvPr/>
        </p:nvSpPr>
        <p:spPr bwMode="auto">
          <a:xfrm>
            <a:off x="677334" y="17967960"/>
            <a:ext cx="10227733" cy="692497"/>
          </a:xfrm>
          <a:prstGeom prst="rect">
            <a:avLst/>
          </a:prstGeom>
          <a:noFill/>
          <a:ln w="9525">
            <a:noFill/>
            <a:miter lim="800000"/>
            <a:headEnd/>
            <a:tailEnd/>
          </a:ln>
        </p:spPr>
        <p:txBody>
          <a:bodyPr wrap="square" lIns="81711" tIns="40855" rIns="81711" bIns="40855">
            <a:spAutoFit/>
          </a:bodyPr>
          <a:lstStyle/>
          <a:p>
            <a:r>
              <a:rPr lang="en-US" sz="3900" b="1" dirty="0" smtClean="0">
                <a:latin typeface="+mj-lt"/>
              </a:rPr>
              <a:t>Image Collections Available from TCIA</a:t>
            </a:r>
            <a:endParaRPr lang="en-US" sz="3900" dirty="0">
              <a:latin typeface="+mj-lt"/>
            </a:endParaRPr>
          </a:p>
        </p:txBody>
      </p:sp>
      <p:graphicFrame>
        <p:nvGraphicFramePr>
          <p:cNvPr id="80" name="Table 79"/>
          <p:cNvGraphicFramePr>
            <a:graphicFrameLocks noGrp="1"/>
          </p:cNvGraphicFramePr>
          <p:nvPr/>
        </p:nvGraphicFramePr>
        <p:xfrm>
          <a:off x="948267" y="20661782"/>
          <a:ext cx="11040534" cy="3819752"/>
        </p:xfrm>
        <a:graphic>
          <a:graphicData uri="http://schemas.openxmlformats.org/drawingml/2006/table">
            <a:tbl>
              <a:tblPr/>
              <a:tblGrid>
                <a:gridCol w="3680178"/>
                <a:gridCol w="3680178"/>
                <a:gridCol w="3680178"/>
              </a:tblGrid>
              <a:tr h="39502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bg1"/>
                          </a:solidFill>
                          <a:effectLst/>
                          <a:latin typeface="Arial" charset="0"/>
                          <a:ea typeface="ＭＳ Ｐゴシック" charset="-128"/>
                        </a:rPr>
                        <a:t>TCGA</a:t>
                      </a:r>
                    </a:p>
                  </a:txBody>
                  <a:tcPr marL="125404" marR="125404" marT="32918" marB="32918"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bg1"/>
                          </a:solidFill>
                          <a:effectLst/>
                          <a:latin typeface="Arial" charset="0"/>
                          <a:ea typeface="ＭＳ Ｐゴシック" charset="-128"/>
                        </a:rPr>
                        <a:t>QIN</a:t>
                      </a:r>
                    </a:p>
                  </a:txBody>
                  <a:tcPr marL="125404" marR="125404" marT="32918" marB="32918"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bg1"/>
                          </a:solidFill>
                          <a:effectLst/>
                          <a:latin typeface="Arial" charset="0"/>
                          <a:ea typeface="ＭＳ Ｐゴシック" charset="-128"/>
                        </a:rPr>
                        <a:t>Other</a:t>
                      </a:r>
                    </a:p>
                  </a:txBody>
                  <a:tcPr marL="125404" marR="125404" marT="32918" marB="32918"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chemeClr val="tx2"/>
                    </a:solidFill>
                  </a:tcPr>
                </a:tc>
              </a:tr>
              <a:tr h="3357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GBM/ MDA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GBM/Henry Ford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GBM/ UCSF</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GBM/ Duke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GBM/ Emory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BRCA/ MSKCC</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BRCA/ Roswell Park</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BRCA/ Mayo</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BRCA/ UPMC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LUAD/ WUSTL</a:t>
                      </a:r>
                    </a:p>
                  </a:txBody>
                  <a:tcPr marL="125404" marR="125404" marT="32918" marB="32918"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Breast/ Vanderbilt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Head-Neck/ Iowa </a:t>
                      </a:r>
                      <a:r>
                        <a:rPr kumimoji="0" lang="en-US" sz="2200" b="1" i="0" u="none" strike="noStrike" cap="none" normalizeH="0" baseline="0" dirty="0" smtClean="0">
                          <a:ln>
                            <a:noFill/>
                          </a:ln>
                          <a:solidFill>
                            <a:srgbClr val="92D050"/>
                          </a:solidFill>
                          <a:effectLst/>
                          <a:latin typeface="Arial" charset="0"/>
                          <a:ea typeface="ＭＳ Ｐゴシック" charset="-128"/>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Head-Neck/ UPMC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Phantom/ UW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Phantom/ Maastro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Brain/ UPMC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Prostate/ BWH *</a:t>
                      </a:r>
                    </a:p>
                  </a:txBody>
                  <a:tcPr marL="125404" marR="125404" marT="32918" marB="32918"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LIDC-IDRI/ CIP</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Breast-Diagnosis/ BU</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Prostate-Diagnosis/ BU</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Prostate-MRI/ NCI-CCR*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92D050"/>
                          </a:solidFill>
                          <a:effectLst/>
                          <a:latin typeface="Arial" charset="0"/>
                          <a:ea typeface="ＭＳ Ｐゴシック" charset="-128"/>
                        </a:rPr>
                        <a:t>NaF/ NCI-CCR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200" b="1" i="0" u="none" strike="noStrike" cap="none" normalizeH="0" baseline="0" dirty="0" smtClean="0">
                          <a:ln>
                            <a:noFill/>
                          </a:ln>
                          <a:solidFill>
                            <a:srgbClr val="92D050"/>
                          </a:solidFill>
                          <a:effectLst/>
                          <a:latin typeface="Arial" charset="0"/>
                          <a:ea typeface="ＭＳ Ｐゴシック" charset="-128"/>
                        </a:rPr>
                        <a:t>CT Colonography/ CIP</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200" b="1" i="0" u="none" strike="noStrike" cap="none" normalizeH="0" baseline="0" dirty="0" smtClean="0">
                          <a:ln>
                            <a:noFill/>
                          </a:ln>
                          <a:solidFill>
                            <a:srgbClr val="92D050"/>
                          </a:solidFill>
                          <a:effectLst/>
                          <a:latin typeface="Arial" charset="0"/>
                          <a:ea typeface="ＭＳ Ｐゴシック" charset="-128"/>
                        </a:rPr>
                        <a:t>RIDER / CIP</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00"/>
                          </a:solidFill>
                          <a:effectLst/>
                          <a:latin typeface="Arial" charset="0"/>
                          <a:ea typeface="ＭＳ Ｐゴシック" charset="-128"/>
                        </a:rPr>
                        <a:t>QIBA CT</a:t>
                      </a:r>
                    </a:p>
                  </a:txBody>
                  <a:tcPr marL="125404" marR="125404" marT="32918" marB="32918"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chemeClr val="tx2"/>
                    </a:solidFill>
                  </a:tcPr>
                </a:tc>
              </a:tr>
            </a:tbl>
          </a:graphicData>
        </a:graphic>
      </p:graphicFrame>
      <p:sp>
        <p:nvSpPr>
          <p:cNvPr id="81" name="Text Box 112"/>
          <p:cNvSpPr txBox="1">
            <a:spLocks noChangeArrowheads="1"/>
          </p:cNvSpPr>
          <p:nvPr/>
        </p:nvSpPr>
        <p:spPr bwMode="auto">
          <a:xfrm>
            <a:off x="12801600" y="23415944"/>
            <a:ext cx="8128000" cy="1113559"/>
          </a:xfrm>
          <a:prstGeom prst="rect">
            <a:avLst/>
          </a:prstGeom>
          <a:noFill/>
          <a:ln w="9525">
            <a:solidFill>
              <a:schemeClr val="accent1"/>
            </a:solidFill>
            <a:miter lim="800000"/>
            <a:headEnd/>
            <a:tailEnd/>
          </a:ln>
          <a:effectLst/>
        </p:spPr>
        <p:txBody>
          <a:bodyPr wrap="square" lIns="81711" tIns="40855" rIns="81711" bIns="40855">
            <a:spAutoFit/>
          </a:bodyPr>
          <a:lstStyle/>
          <a:p>
            <a:r>
              <a:rPr lang="en-US" sz="2500" b="1" dirty="0">
                <a:latin typeface="+mj-lt"/>
              </a:rPr>
              <a:t>FIGURE </a:t>
            </a:r>
            <a:r>
              <a:rPr lang="en-US" sz="2500" b="1" dirty="0" smtClean="0">
                <a:latin typeface="+mj-lt"/>
              </a:rPr>
              <a:t>4: </a:t>
            </a:r>
            <a:r>
              <a:rPr lang="en-US" sz="2100" b="1" dirty="0" smtClean="0">
                <a:latin typeface="+mj-lt"/>
              </a:rPr>
              <a:t>Image Curation is performed by an experienced team of experts who ensure all Protected Health Information  (PHI) is removed from the data. </a:t>
            </a:r>
            <a:endParaRPr lang="en-US" sz="2100" b="1" dirty="0">
              <a:latin typeface="+mj-lt"/>
            </a:endParaRPr>
          </a:p>
        </p:txBody>
      </p:sp>
      <p:sp>
        <p:nvSpPr>
          <p:cNvPr id="82" name="TextBox 81"/>
          <p:cNvSpPr txBox="1"/>
          <p:nvPr/>
        </p:nvSpPr>
        <p:spPr>
          <a:xfrm>
            <a:off x="948267" y="28348133"/>
            <a:ext cx="11040533" cy="3052552"/>
          </a:xfrm>
          <a:prstGeom prst="rect">
            <a:avLst/>
          </a:prstGeom>
          <a:noFill/>
          <a:ln>
            <a:solidFill>
              <a:schemeClr val="accent1"/>
            </a:solidFill>
          </a:ln>
        </p:spPr>
        <p:txBody>
          <a:bodyPr wrap="square" lIns="81711" tIns="40855" rIns="81711" bIns="40855">
            <a:spAutoFit/>
          </a:bodyPr>
          <a:lstStyle/>
          <a:p>
            <a:pPr marL="0" lvl="1" indent="0"/>
            <a:r>
              <a:rPr lang="en-US" sz="2500" b="1" dirty="0">
                <a:latin typeface="+mj-lt"/>
              </a:rPr>
              <a:t>FIGURE </a:t>
            </a:r>
            <a:r>
              <a:rPr lang="en-US" sz="2500" b="1" dirty="0" smtClean="0">
                <a:latin typeface="+mj-lt"/>
              </a:rPr>
              <a:t>3: </a:t>
            </a:r>
            <a:r>
              <a:rPr lang="en-US" sz="2100" b="1" dirty="0" smtClean="0"/>
              <a:t>Over 20 different institutions have already provided data to TCIA since it was announced in June of 2011.   The table on the left indicates the collections that are currently AVAILABLE on TCIA  (green) and IN PROCESS (yellow).  The  (*) indicates a private collection.   The images on the right represent examples of MRI data sets linked to TCGA samples via a TCGA participant ID.  The left  image is  a diffusion weighted  MRI illustrating a GMB.   The center image is a T2 FLAIR of a different  GBM patient.  The right –most image is a breast IMR from the BRCA study. Clinical, genetic, and pathology data  linked to all TCGA image sets may be accessed via the TCGA data portal .</a:t>
            </a:r>
            <a:endParaRPr lang="en-US" sz="2100" b="1" dirty="0">
              <a:latin typeface="+mj-lt"/>
            </a:endParaRPr>
          </a:p>
        </p:txBody>
      </p:sp>
      <p:cxnSp>
        <p:nvCxnSpPr>
          <p:cNvPr id="83" name="Straight Connector 82"/>
          <p:cNvCxnSpPr/>
          <p:nvPr/>
        </p:nvCxnSpPr>
        <p:spPr>
          <a:xfrm>
            <a:off x="25823820" y="19496846"/>
            <a:ext cx="104503" cy="3127248"/>
          </a:xfrm>
          <a:prstGeom prst="line">
            <a:avLst/>
          </a:prstGeom>
          <a:ln w="444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4131733" y="20779740"/>
            <a:ext cx="0" cy="3607308"/>
          </a:xfrm>
          <a:prstGeom prst="line">
            <a:avLst/>
          </a:prstGeom>
          <a:ln w="44450">
            <a:solidFill>
              <a:schemeClr val="bg2"/>
            </a:solidFill>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12733867" y="24687793"/>
            <a:ext cx="8263467" cy="3198746"/>
          </a:xfrm>
          <a:prstGeom prst="rect">
            <a:avLst/>
          </a:prstGeom>
          <a:noFill/>
        </p:spPr>
        <p:txBody>
          <a:bodyPr wrap="square" lIns="81711" tIns="40855" rIns="81711" bIns="40855" rtlCol="0">
            <a:spAutoFit/>
          </a:bodyPr>
          <a:lstStyle/>
          <a:p>
            <a:pPr marL="204277" indent="-204277">
              <a:lnSpc>
                <a:spcPct val="90000"/>
              </a:lnSpc>
              <a:buClr>
                <a:srgbClr val="FF0000"/>
              </a:buClr>
              <a:buFont typeface="Arial" pitchFamily="34" charset="0"/>
              <a:buChar char="•"/>
            </a:pPr>
            <a:r>
              <a:rPr lang="en-US" sz="2500" b="1" dirty="0" smtClean="0"/>
              <a:t>All data is processed with the RSNA's Clinical Trials Processor (CTP) software before it leaves the sending institution using de-identification scripts which leverage DICOM Supplement 142 for clinical trials image de-identification [2].</a:t>
            </a:r>
          </a:p>
          <a:p>
            <a:pPr marL="204277" indent="-204277">
              <a:lnSpc>
                <a:spcPct val="90000"/>
              </a:lnSpc>
              <a:buClr>
                <a:srgbClr val="FF0000"/>
              </a:buClr>
              <a:buFont typeface="Arial" pitchFamily="34" charset="0"/>
              <a:buChar char="•"/>
            </a:pPr>
            <a:r>
              <a:rPr lang="en-US" sz="2500" b="1" dirty="0" smtClean="0"/>
              <a:t>Automated tools scan DICOM image headers and vendor proprietary data elements to remove protected health information and retain scientifically valuable information.</a:t>
            </a:r>
            <a:endParaRPr lang="en-US" sz="2100" dirty="0"/>
          </a:p>
        </p:txBody>
      </p:sp>
      <p:grpSp>
        <p:nvGrpSpPr>
          <p:cNvPr id="86" name="Group 85"/>
          <p:cNvGrpSpPr/>
          <p:nvPr/>
        </p:nvGrpSpPr>
        <p:grpSpPr>
          <a:xfrm>
            <a:off x="948267" y="24458468"/>
            <a:ext cx="11108267" cy="3865073"/>
            <a:chOff x="11887200" y="35433000"/>
            <a:chExt cx="9601200" cy="4267200"/>
          </a:xfrm>
        </p:grpSpPr>
        <p:pic>
          <p:nvPicPr>
            <p:cNvPr id="87" name="Picture 86" descr="TCGA_02_0075_sl19v1.tif"/>
            <p:cNvPicPr>
              <a:picLocks noChangeAspect="1"/>
            </p:cNvPicPr>
            <p:nvPr/>
          </p:nvPicPr>
          <p:blipFill>
            <a:blip r:embed="rId9" cstate="print"/>
            <a:stretch>
              <a:fillRect/>
            </a:stretch>
          </p:blipFill>
          <p:spPr>
            <a:xfrm>
              <a:off x="11887200" y="35433000"/>
              <a:ext cx="3472723" cy="4262817"/>
            </a:xfrm>
            <a:prstGeom prst="rect">
              <a:avLst/>
            </a:prstGeom>
          </p:spPr>
        </p:pic>
        <p:pic>
          <p:nvPicPr>
            <p:cNvPr id="88" name="Picture 6" descr="D:\mir_h\Conferences\TCGA2011\TCGA_Poster_figs\Breast_dicom_069v1.jpg"/>
            <p:cNvPicPr>
              <a:picLocks noChangeAspect="1" noChangeArrowheads="1"/>
            </p:cNvPicPr>
            <p:nvPr/>
          </p:nvPicPr>
          <p:blipFill>
            <a:blip r:embed="rId10" cstate="print"/>
            <a:srcRect t="3147"/>
            <a:stretch>
              <a:fillRect/>
            </a:stretch>
          </p:blipFill>
          <p:spPr bwMode="auto">
            <a:xfrm>
              <a:off x="18188540" y="35433000"/>
              <a:ext cx="3299860" cy="4262817"/>
            </a:xfrm>
            <a:prstGeom prst="rect">
              <a:avLst/>
            </a:prstGeom>
            <a:noFill/>
          </p:spPr>
        </p:pic>
        <p:pic>
          <p:nvPicPr>
            <p:cNvPr id="89" name="Picture 88" descr="TCGA_14_1829_sl11v1.tif"/>
            <p:cNvPicPr>
              <a:picLocks noChangeAspect="1"/>
            </p:cNvPicPr>
            <p:nvPr/>
          </p:nvPicPr>
          <p:blipFill>
            <a:blip r:embed="rId11" cstate="print"/>
            <a:stretch>
              <a:fillRect/>
            </a:stretch>
          </p:blipFill>
          <p:spPr>
            <a:xfrm>
              <a:off x="15360117" y="35433000"/>
              <a:ext cx="3004083" cy="4267200"/>
            </a:xfrm>
            <a:prstGeom prst="rect">
              <a:avLst/>
            </a:prstGeom>
          </p:spPr>
        </p:pic>
      </p:grpSp>
      <p:pic>
        <p:nvPicPr>
          <p:cNvPr id="90" name="Picture 2"/>
          <p:cNvPicPr>
            <a:picLocks noChangeAspect="1" noChangeArrowheads="1"/>
          </p:cNvPicPr>
          <p:nvPr/>
        </p:nvPicPr>
        <p:blipFill>
          <a:blip r:embed="rId12" cstate="print"/>
          <a:srcRect l="10000" t="7000" r="6250" b="7000"/>
          <a:stretch>
            <a:fillRect/>
          </a:stretch>
        </p:blipFill>
        <p:spPr bwMode="auto">
          <a:xfrm>
            <a:off x="12801600" y="18066704"/>
            <a:ext cx="8168640" cy="5308092"/>
          </a:xfrm>
          <a:prstGeom prst="rect">
            <a:avLst/>
          </a:prstGeom>
          <a:noFill/>
          <a:ln w="9525">
            <a:noFill/>
            <a:miter lim="800000"/>
            <a:headEnd/>
            <a:tailEnd/>
          </a:ln>
        </p:spPr>
      </p:pic>
      <p:sp>
        <p:nvSpPr>
          <p:cNvPr id="91" name="Rectangle 90"/>
          <p:cNvSpPr/>
          <p:nvPr/>
        </p:nvSpPr>
        <p:spPr>
          <a:xfrm>
            <a:off x="609600" y="8435340"/>
            <a:ext cx="20523200" cy="92583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81711" tIns="40855" rIns="81711" bIns="40855" rtlCol="0" anchor="ctr"/>
          <a:lstStyle/>
          <a:p>
            <a:pPr algn="ctr"/>
            <a:endParaRPr lang="en-US" dirty="0"/>
          </a:p>
        </p:txBody>
      </p:sp>
      <p:sp>
        <p:nvSpPr>
          <p:cNvPr id="92" name="Rectangle 91"/>
          <p:cNvSpPr/>
          <p:nvPr/>
        </p:nvSpPr>
        <p:spPr>
          <a:xfrm>
            <a:off x="21471467" y="8435340"/>
            <a:ext cx="21810133" cy="106984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81711" tIns="40855" rIns="81711" bIns="40855" rtlCol="0" anchor="ctr"/>
          <a:lstStyle/>
          <a:p>
            <a:pPr algn="ctr"/>
            <a:endParaRPr lang="en-US" dirty="0"/>
          </a:p>
        </p:txBody>
      </p:sp>
      <p:sp>
        <p:nvSpPr>
          <p:cNvPr id="93" name="Rectangle 92"/>
          <p:cNvSpPr/>
          <p:nvPr/>
        </p:nvSpPr>
        <p:spPr>
          <a:xfrm>
            <a:off x="745067" y="18722340"/>
            <a:ext cx="11379200" cy="1813751"/>
          </a:xfrm>
          <a:prstGeom prst="rect">
            <a:avLst/>
          </a:prstGeom>
        </p:spPr>
        <p:txBody>
          <a:bodyPr wrap="square" lIns="81711" tIns="40855" rIns="81711" bIns="40855">
            <a:spAutoFit/>
          </a:bodyPr>
          <a:lstStyle/>
          <a:p>
            <a:pPr marL="204277" indent="-204277">
              <a:lnSpc>
                <a:spcPct val="90000"/>
              </a:lnSpc>
              <a:buClr>
                <a:srgbClr val="FF0000"/>
              </a:buClr>
              <a:buFont typeface="Arial" pitchFamily="34" charset="0"/>
              <a:buChar char="•"/>
            </a:pPr>
            <a:r>
              <a:rPr lang="en-US" sz="2500" b="1" dirty="0" smtClean="0">
                <a:latin typeface="+mj-lt"/>
              </a:rPr>
              <a:t>TCIA  is organized into </a:t>
            </a:r>
            <a:r>
              <a:rPr lang="en-US" sz="2500" b="1" dirty="0" smtClean="0">
                <a:solidFill>
                  <a:srgbClr val="FF0000"/>
                </a:solidFill>
                <a:latin typeface="+mj-lt"/>
              </a:rPr>
              <a:t>Collections</a:t>
            </a:r>
            <a:r>
              <a:rPr lang="en-US" sz="2500" b="1" dirty="0" smtClean="0">
                <a:latin typeface="+mj-lt"/>
              </a:rPr>
              <a:t>: typically groups of patients related by a research aim, common disease (e.g. lung cancer), or image modality (MRI, CT, etc).</a:t>
            </a:r>
          </a:p>
          <a:p>
            <a:pPr marL="204277" indent="-204277">
              <a:lnSpc>
                <a:spcPct val="90000"/>
              </a:lnSpc>
              <a:buClr>
                <a:srgbClr val="FF0000"/>
              </a:buClr>
              <a:buFont typeface="Arial" pitchFamily="34" charset="0"/>
              <a:buChar char="•"/>
            </a:pPr>
            <a:r>
              <a:rPr lang="en-US" sz="2500" b="1" dirty="0" smtClean="0">
                <a:latin typeface="+mj-lt"/>
              </a:rPr>
              <a:t>Additional information about the intended purpose for each Collection can be found on the </a:t>
            </a:r>
            <a:r>
              <a:rPr lang="en-US" sz="2500" b="1" dirty="0" smtClean="0">
                <a:solidFill>
                  <a:srgbClr val="FF0000"/>
                </a:solidFill>
                <a:latin typeface="+mj-lt"/>
              </a:rPr>
              <a:t>TCIA Wiki</a:t>
            </a:r>
            <a:endParaRPr lang="en-US" sz="2500" b="1" dirty="0" smtClean="0">
              <a:latin typeface="+mj-lt"/>
            </a:endParaRPr>
          </a:p>
        </p:txBody>
      </p:sp>
      <p:cxnSp>
        <p:nvCxnSpPr>
          <p:cNvPr id="98" name="Straight Connector 97"/>
          <p:cNvCxnSpPr/>
          <p:nvPr/>
        </p:nvCxnSpPr>
        <p:spPr>
          <a:xfrm>
            <a:off x="7789333" y="20779740"/>
            <a:ext cx="0" cy="3566160"/>
          </a:xfrm>
          <a:prstGeom prst="line">
            <a:avLst/>
          </a:prstGeom>
          <a:ln w="44450">
            <a:solidFill>
              <a:schemeClr val="bg2"/>
            </a:solidFill>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609600" y="17899380"/>
            <a:ext cx="11717867" cy="13853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81711" tIns="40855" rIns="81711" bIns="40855" rtlCol="0" anchor="ctr"/>
          <a:lstStyle/>
          <a:p>
            <a:pPr algn="ctr"/>
            <a:endParaRPr lang="en-US" dirty="0"/>
          </a:p>
        </p:txBody>
      </p:sp>
      <p:pic>
        <p:nvPicPr>
          <p:cNvPr id="101" name="Picture 100" descr="Map.jpg"/>
          <p:cNvPicPr>
            <a:picLocks noChangeAspect="1"/>
          </p:cNvPicPr>
          <p:nvPr/>
        </p:nvPicPr>
        <p:blipFill>
          <a:blip r:embed="rId13" cstate="print"/>
          <a:stretch>
            <a:fillRect/>
          </a:stretch>
        </p:blipFill>
        <p:spPr>
          <a:xfrm>
            <a:off x="33324800" y="19613880"/>
            <a:ext cx="9753600" cy="6240780"/>
          </a:xfrm>
          <a:prstGeom prst="rect">
            <a:avLst/>
          </a:prstGeom>
        </p:spPr>
      </p:pic>
      <p:sp>
        <p:nvSpPr>
          <p:cNvPr id="102" name="Rectangle 101"/>
          <p:cNvSpPr/>
          <p:nvPr/>
        </p:nvSpPr>
        <p:spPr>
          <a:xfrm>
            <a:off x="21471467" y="19408140"/>
            <a:ext cx="21877867" cy="7543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81711" tIns="40855" rIns="81711" bIns="40855" rtlCol="0" anchor="ctr"/>
          <a:lstStyle/>
          <a:p>
            <a:pPr algn="ctr"/>
            <a:endParaRPr lang="en-US" dirty="0"/>
          </a:p>
        </p:txBody>
      </p:sp>
      <p:sp>
        <p:nvSpPr>
          <p:cNvPr id="103" name="Rectangle 102"/>
          <p:cNvSpPr/>
          <p:nvPr/>
        </p:nvSpPr>
        <p:spPr>
          <a:xfrm>
            <a:off x="12530667" y="17899380"/>
            <a:ext cx="8669867" cy="100812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81711" tIns="40855" rIns="81711" bIns="40855" rtlCol="0" anchor="ctr"/>
          <a:lstStyle/>
          <a:p>
            <a:pPr algn="ctr"/>
            <a:endParaRPr lang="en-US" dirty="0"/>
          </a:p>
        </p:txBody>
      </p:sp>
      <p:sp>
        <p:nvSpPr>
          <p:cNvPr id="104" name="Rectangle 103"/>
          <p:cNvSpPr/>
          <p:nvPr/>
        </p:nvSpPr>
        <p:spPr>
          <a:xfrm>
            <a:off x="21471467" y="27226260"/>
            <a:ext cx="21877867" cy="3429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81711" tIns="40855" rIns="81711" bIns="40855" rtlCol="0" anchor="ctr"/>
          <a:lstStyle/>
          <a:p>
            <a:pPr algn="ctr"/>
            <a:endParaRPr lang="en-US" dirty="0"/>
          </a:p>
        </p:txBody>
      </p:sp>
      <p:sp>
        <p:nvSpPr>
          <p:cNvPr id="49" name="TextBox 25"/>
          <p:cNvSpPr txBox="1">
            <a:spLocks noChangeArrowheads="1"/>
          </p:cNvSpPr>
          <p:nvPr/>
        </p:nvSpPr>
        <p:spPr bwMode="auto">
          <a:xfrm>
            <a:off x="4199467" y="31958280"/>
            <a:ext cx="39014400" cy="57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1711" tIns="40855" rIns="81711" bIns="40855">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t>This project has been funded in whole or in part with federal funds from the National Cancer Institute, National Institutes of Health, under Contract No. HHSN261200800001E.  The content of this publication does not necessarily reflect the views or policies of the Department of Health and Human Services, nor does mention of trade names, commercial products, or organizations imply endorsement by the U.S. Government.</a:t>
            </a:r>
          </a:p>
          <a:p>
            <a:pPr eaLnBrk="1" hangingPunct="1"/>
            <a:endParaRPr lang="en-US" sz="1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4710</TotalTime>
  <Words>1327</Words>
  <Application>Microsoft Office PowerPoint</Application>
  <PresentationFormat>Custom</PresentationFormat>
  <Paragraphs>71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priorf</dc:creator>
  <cp:lastModifiedBy>NCI</cp:lastModifiedBy>
  <cp:revision>382</cp:revision>
  <dcterms:created xsi:type="dcterms:W3CDTF">2008-05-23T19:16:42Z</dcterms:created>
  <dcterms:modified xsi:type="dcterms:W3CDTF">2011-11-16T20:46:11Z</dcterms:modified>
</cp:coreProperties>
</file>