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40"/>
  </p:notesMasterIdLst>
  <p:handoutMasterIdLst>
    <p:handoutMasterId r:id="rId41"/>
  </p:handoutMasterIdLst>
  <p:sldIdLst>
    <p:sldId id="270" r:id="rId2"/>
    <p:sldId id="292" r:id="rId3"/>
    <p:sldId id="275" r:id="rId4"/>
    <p:sldId id="276" r:id="rId5"/>
    <p:sldId id="325" r:id="rId6"/>
    <p:sldId id="319" r:id="rId7"/>
    <p:sldId id="320" r:id="rId8"/>
    <p:sldId id="305" r:id="rId9"/>
    <p:sldId id="294" r:id="rId10"/>
    <p:sldId id="321" r:id="rId11"/>
    <p:sldId id="322" r:id="rId12"/>
    <p:sldId id="323" r:id="rId13"/>
    <p:sldId id="299" r:id="rId14"/>
    <p:sldId id="901" r:id="rId15"/>
    <p:sldId id="846" r:id="rId16"/>
    <p:sldId id="859" r:id="rId17"/>
    <p:sldId id="681" r:id="rId18"/>
    <p:sldId id="875" r:id="rId19"/>
    <p:sldId id="677" r:id="rId20"/>
    <p:sldId id="876" r:id="rId21"/>
    <p:sldId id="896" r:id="rId22"/>
    <p:sldId id="589" r:id="rId23"/>
    <p:sldId id="897" r:id="rId24"/>
    <p:sldId id="895" r:id="rId25"/>
    <p:sldId id="900" r:id="rId26"/>
    <p:sldId id="898" r:id="rId27"/>
    <p:sldId id="899" r:id="rId28"/>
    <p:sldId id="885" r:id="rId29"/>
    <p:sldId id="784" r:id="rId30"/>
    <p:sldId id="286" r:id="rId31"/>
    <p:sldId id="326" r:id="rId32"/>
    <p:sldId id="289" r:id="rId33"/>
    <p:sldId id="324" r:id="rId34"/>
    <p:sldId id="315" r:id="rId35"/>
    <p:sldId id="327" r:id="rId36"/>
    <p:sldId id="293" r:id="rId37"/>
    <p:sldId id="902" r:id="rId38"/>
    <p:sldId id="884" r:id="rId39"/>
  </p:sldIdLst>
  <p:sldSz cx="12192000" cy="6858000"/>
  <p:notesSz cx="7010400" cy="9296400"/>
  <p:custDataLst>
    <p:tags r:id="rId4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6B7F"/>
    <a:srgbClr val="579FDB"/>
    <a:srgbClr val="003F4E"/>
    <a:srgbClr val="214171"/>
    <a:srgbClr val="7BA8DF"/>
    <a:srgbClr val="93B8E5"/>
    <a:srgbClr val="95CEFD"/>
    <a:srgbClr val="6699FF"/>
    <a:srgbClr val="081C32"/>
    <a:srgbClr val="0C5A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p:restoredTop sz="94638"/>
  </p:normalViewPr>
  <p:slideViewPr>
    <p:cSldViewPr snapToGrid="0">
      <p:cViewPr varScale="1">
        <p:scale>
          <a:sx n="81" d="100"/>
          <a:sy n="81" d="100"/>
        </p:scale>
        <p:origin x="725" y="6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64EAB1-631D-4C34-9265-CD754F16E876}" type="doc">
      <dgm:prSet loTypeId="urn:microsoft.com/office/officeart/2011/layout/CircleProcess" loCatId="process" qsTypeId="urn:microsoft.com/office/officeart/2005/8/quickstyle/simple5" qsCatId="simple" csTypeId="urn:microsoft.com/office/officeart/2005/8/colors/colorful1" csCatId="colorful" phldr="1"/>
      <dgm:spPr/>
      <dgm:t>
        <a:bodyPr/>
        <a:lstStyle/>
        <a:p>
          <a:endParaRPr lang="en-US"/>
        </a:p>
      </dgm:t>
    </dgm:pt>
    <dgm:pt modelId="{824E6027-4B7A-4AFD-B2E0-EBFBA1DA7F34}">
      <dgm:prSet phldrT="[Text]" custT="1"/>
      <dgm:spPr/>
      <dgm:t>
        <a:bodyPr/>
        <a:lstStyle/>
        <a:p>
          <a:r>
            <a:rPr lang="en-US" sz="1600" b="1" dirty="0"/>
            <a:t>De-identification</a:t>
          </a:r>
          <a:r>
            <a:rPr lang="en-US" sz="1600" dirty="0"/>
            <a:t> and Quality Assurance Process.</a:t>
          </a:r>
        </a:p>
      </dgm:t>
    </dgm:pt>
    <dgm:pt modelId="{2B79E0C9-C5AB-4549-B3F0-788A2F77BC6C}" type="parTrans" cxnId="{67C51D1C-0AB3-4672-82A8-37A1A3C7878D}">
      <dgm:prSet/>
      <dgm:spPr/>
      <dgm:t>
        <a:bodyPr/>
        <a:lstStyle/>
        <a:p>
          <a:endParaRPr lang="en-US" sz="2400"/>
        </a:p>
      </dgm:t>
    </dgm:pt>
    <dgm:pt modelId="{BBD90770-69C2-490E-8F17-2D76159A1CC8}" type="sibTrans" cxnId="{67C51D1C-0AB3-4672-82A8-37A1A3C7878D}">
      <dgm:prSet/>
      <dgm:spPr/>
      <dgm:t>
        <a:bodyPr/>
        <a:lstStyle/>
        <a:p>
          <a:endParaRPr lang="en-US" sz="2400"/>
        </a:p>
      </dgm:t>
    </dgm:pt>
    <dgm:pt modelId="{128099E8-4205-4E10-8780-A88998703728}">
      <dgm:prSet phldrT="[Text]" custT="1"/>
      <dgm:spPr/>
      <dgm:t>
        <a:bodyPr/>
        <a:lstStyle/>
        <a:p>
          <a:r>
            <a:rPr lang="en-US" sz="1600" dirty="0"/>
            <a:t>Live </a:t>
          </a:r>
          <a:r>
            <a:rPr lang="en-US" sz="1600" b="1" dirty="0"/>
            <a:t>Submission Support </a:t>
          </a:r>
          <a:r>
            <a:rPr lang="en-US" sz="1600" dirty="0"/>
            <a:t>from beginning to end.</a:t>
          </a:r>
        </a:p>
      </dgm:t>
    </dgm:pt>
    <dgm:pt modelId="{E658AE2F-5B2A-43B8-AE1E-B61258CDE43A}" type="parTrans" cxnId="{B4C713A6-5B4A-40B0-84C2-BD741C621AAC}">
      <dgm:prSet/>
      <dgm:spPr/>
      <dgm:t>
        <a:bodyPr/>
        <a:lstStyle/>
        <a:p>
          <a:endParaRPr lang="en-US" sz="2400"/>
        </a:p>
      </dgm:t>
    </dgm:pt>
    <dgm:pt modelId="{16689245-A6E8-42F8-8369-E3C6CBADA57B}" type="sibTrans" cxnId="{B4C713A6-5B4A-40B0-84C2-BD741C621AAC}">
      <dgm:prSet/>
      <dgm:spPr/>
      <dgm:t>
        <a:bodyPr/>
        <a:lstStyle/>
        <a:p>
          <a:endParaRPr lang="en-US" sz="2400"/>
        </a:p>
      </dgm:t>
    </dgm:pt>
    <dgm:pt modelId="{A62A28C1-ED1F-4B88-8AC3-CBD21DFF2466}">
      <dgm:prSet phldrT="[Text]" custT="1"/>
      <dgm:spPr/>
      <dgm:t>
        <a:bodyPr/>
        <a:lstStyle/>
        <a:p>
          <a:r>
            <a:rPr lang="en-US" sz="1600" dirty="0"/>
            <a:t>Reliable, Persistent </a:t>
          </a:r>
          <a:r>
            <a:rPr lang="en-US" sz="1600" b="1" dirty="0"/>
            <a:t>Hosting</a:t>
          </a:r>
          <a:r>
            <a:rPr lang="en-US" sz="1600" dirty="0"/>
            <a:t> on TCIA</a:t>
          </a:r>
        </a:p>
      </dgm:t>
    </dgm:pt>
    <dgm:pt modelId="{4510C855-F1D0-45D2-A251-F348B2FE4466}" type="parTrans" cxnId="{8895CF0D-AE58-48F0-AB99-4C9CA1B729F8}">
      <dgm:prSet/>
      <dgm:spPr/>
      <dgm:t>
        <a:bodyPr/>
        <a:lstStyle/>
        <a:p>
          <a:endParaRPr lang="en-US" sz="2400"/>
        </a:p>
      </dgm:t>
    </dgm:pt>
    <dgm:pt modelId="{AE4BD618-FD16-44D4-812E-E3312DA4B782}" type="sibTrans" cxnId="{8895CF0D-AE58-48F0-AB99-4C9CA1B729F8}">
      <dgm:prSet/>
      <dgm:spPr/>
      <dgm:t>
        <a:bodyPr/>
        <a:lstStyle/>
        <a:p>
          <a:endParaRPr lang="en-US" sz="2400"/>
        </a:p>
      </dgm:t>
    </dgm:pt>
    <dgm:pt modelId="{29583975-5170-477C-BAC8-39D81A5F2F38}">
      <dgm:prSet phldrT="[Text]" custT="1"/>
      <dgm:spPr/>
      <dgm:t>
        <a:bodyPr/>
        <a:lstStyle/>
        <a:p>
          <a:r>
            <a:rPr lang="en-US" sz="1600" b="1" dirty="0"/>
            <a:t>Data citations</a:t>
          </a:r>
          <a:r>
            <a:rPr lang="en-US" sz="1600" dirty="0"/>
            <a:t> for academic credit</a:t>
          </a:r>
        </a:p>
      </dgm:t>
    </dgm:pt>
    <dgm:pt modelId="{BC216548-1540-4005-B185-CFC5FF6CEE6F}" type="parTrans" cxnId="{C3C2B193-B0BE-48F7-BC6C-BBC58D1C381D}">
      <dgm:prSet/>
      <dgm:spPr/>
      <dgm:t>
        <a:bodyPr/>
        <a:lstStyle/>
        <a:p>
          <a:endParaRPr lang="en-US"/>
        </a:p>
      </dgm:t>
    </dgm:pt>
    <dgm:pt modelId="{84789F55-A664-4ED1-9659-4AC4D7A24631}" type="sibTrans" cxnId="{C3C2B193-B0BE-48F7-BC6C-BBC58D1C381D}">
      <dgm:prSet/>
      <dgm:spPr/>
      <dgm:t>
        <a:bodyPr/>
        <a:lstStyle/>
        <a:p>
          <a:endParaRPr lang="en-US"/>
        </a:p>
      </dgm:t>
    </dgm:pt>
    <dgm:pt modelId="{3C15AC45-D7ED-402D-AFFF-1E57A2A87C45}" type="pres">
      <dgm:prSet presAssocID="{D064EAB1-631D-4C34-9265-CD754F16E876}" presName="Name0" presStyleCnt="0">
        <dgm:presLayoutVars>
          <dgm:chMax val="11"/>
          <dgm:chPref val="11"/>
          <dgm:dir/>
          <dgm:resizeHandles/>
        </dgm:presLayoutVars>
      </dgm:prSet>
      <dgm:spPr/>
    </dgm:pt>
    <dgm:pt modelId="{5008D581-1A50-4388-9EC8-9849FB898A9F}" type="pres">
      <dgm:prSet presAssocID="{29583975-5170-477C-BAC8-39D81A5F2F38}" presName="Accent4" presStyleCnt="0"/>
      <dgm:spPr/>
    </dgm:pt>
    <dgm:pt modelId="{026ED1FD-C675-4B94-BC8A-9C87F913E2BA}" type="pres">
      <dgm:prSet presAssocID="{29583975-5170-477C-BAC8-39D81A5F2F38}" presName="Accent" presStyleLbl="node1" presStyleIdx="0" presStyleCnt="4"/>
      <dgm:spPr/>
    </dgm:pt>
    <dgm:pt modelId="{0110AD58-0290-4BA4-AD77-6844DBDC8349}" type="pres">
      <dgm:prSet presAssocID="{29583975-5170-477C-BAC8-39D81A5F2F38}" presName="ParentBackground4" presStyleCnt="0"/>
      <dgm:spPr/>
    </dgm:pt>
    <dgm:pt modelId="{EC4F4E74-13A2-4405-B7E4-2A972263F44D}" type="pres">
      <dgm:prSet presAssocID="{29583975-5170-477C-BAC8-39D81A5F2F38}" presName="ParentBackground" presStyleLbl="fgAcc1" presStyleIdx="0" presStyleCnt="4"/>
      <dgm:spPr/>
    </dgm:pt>
    <dgm:pt modelId="{8A81C362-B69F-4EBF-A8CF-E55BB6465C1E}" type="pres">
      <dgm:prSet presAssocID="{29583975-5170-477C-BAC8-39D81A5F2F38}" presName="Parent4" presStyleLbl="revTx" presStyleIdx="0" presStyleCnt="0">
        <dgm:presLayoutVars>
          <dgm:chMax val="1"/>
          <dgm:chPref val="1"/>
          <dgm:bulletEnabled val="1"/>
        </dgm:presLayoutVars>
      </dgm:prSet>
      <dgm:spPr/>
    </dgm:pt>
    <dgm:pt modelId="{FBB5F426-8DF8-4305-824B-F2D75CDD9AE3}" type="pres">
      <dgm:prSet presAssocID="{A62A28C1-ED1F-4B88-8AC3-CBD21DFF2466}" presName="Accent3" presStyleCnt="0"/>
      <dgm:spPr/>
    </dgm:pt>
    <dgm:pt modelId="{4576E6D3-EA45-4FC9-AD50-19F7537A4AD7}" type="pres">
      <dgm:prSet presAssocID="{A62A28C1-ED1F-4B88-8AC3-CBD21DFF2466}" presName="Accent" presStyleLbl="node1" presStyleIdx="1" presStyleCnt="4"/>
      <dgm:spPr/>
    </dgm:pt>
    <dgm:pt modelId="{DFFE8BEC-EBB5-48A9-ABCC-EA2925209A99}" type="pres">
      <dgm:prSet presAssocID="{A62A28C1-ED1F-4B88-8AC3-CBD21DFF2466}" presName="ParentBackground3" presStyleCnt="0"/>
      <dgm:spPr/>
    </dgm:pt>
    <dgm:pt modelId="{EA30BAB8-83FF-4EF3-8877-E4FF00DAFBD0}" type="pres">
      <dgm:prSet presAssocID="{A62A28C1-ED1F-4B88-8AC3-CBD21DFF2466}" presName="ParentBackground" presStyleLbl="fgAcc1" presStyleIdx="1" presStyleCnt="4"/>
      <dgm:spPr/>
    </dgm:pt>
    <dgm:pt modelId="{0448E9B0-39FD-4B22-B72C-A30DF48EF43E}" type="pres">
      <dgm:prSet presAssocID="{A62A28C1-ED1F-4B88-8AC3-CBD21DFF2466}" presName="Parent3" presStyleLbl="revTx" presStyleIdx="0" presStyleCnt="0">
        <dgm:presLayoutVars>
          <dgm:chMax val="1"/>
          <dgm:chPref val="1"/>
          <dgm:bulletEnabled val="1"/>
        </dgm:presLayoutVars>
      </dgm:prSet>
      <dgm:spPr/>
    </dgm:pt>
    <dgm:pt modelId="{191CB985-F307-43A6-95A1-E3AD4FAF9D7D}" type="pres">
      <dgm:prSet presAssocID="{128099E8-4205-4E10-8780-A88998703728}" presName="Accent2" presStyleCnt="0"/>
      <dgm:spPr/>
    </dgm:pt>
    <dgm:pt modelId="{C7A68079-8B6C-43DC-881D-3248967F58FE}" type="pres">
      <dgm:prSet presAssocID="{128099E8-4205-4E10-8780-A88998703728}" presName="Accent" presStyleLbl="node1" presStyleIdx="2" presStyleCnt="4"/>
      <dgm:spPr/>
    </dgm:pt>
    <dgm:pt modelId="{3C9C6260-5DA1-4271-A68E-64C44DE619FA}" type="pres">
      <dgm:prSet presAssocID="{128099E8-4205-4E10-8780-A88998703728}" presName="ParentBackground2" presStyleCnt="0"/>
      <dgm:spPr/>
    </dgm:pt>
    <dgm:pt modelId="{928AC006-553A-437B-A54C-54030CBEDB47}" type="pres">
      <dgm:prSet presAssocID="{128099E8-4205-4E10-8780-A88998703728}" presName="ParentBackground" presStyleLbl="fgAcc1" presStyleIdx="2" presStyleCnt="4"/>
      <dgm:spPr/>
    </dgm:pt>
    <dgm:pt modelId="{AD86DA3A-AFD2-4D10-A47A-927E372B55DD}" type="pres">
      <dgm:prSet presAssocID="{128099E8-4205-4E10-8780-A88998703728}" presName="Parent2" presStyleLbl="revTx" presStyleIdx="0" presStyleCnt="0">
        <dgm:presLayoutVars>
          <dgm:chMax val="1"/>
          <dgm:chPref val="1"/>
          <dgm:bulletEnabled val="1"/>
        </dgm:presLayoutVars>
      </dgm:prSet>
      <dgm:spPr/>
    </dgm:pt>
    <dgm:pt modelId="{C9CEBD2D-FE9E-418F-9998-5AE81446EBC3}" type="pres">
      <dgm:prSet presAssocID="{824E6027-4B7A-4AFD-B2E0-EBFBA1DA7F34}" presName="Accent1" presStyleCnt="0"/>
      <dgm:spPr/>
    </dgm:pt>
    <dgm:pt modelId="{4096BBE8-B37A-4C8D-8234-AB54F539D26A}" type="pres">
      <dgm:prSet presAssocID="{824E6027-4B7A-4AFD-B2E0-EBFBA1DA7F34}" presName="Accent" presStyleLbl="node1" presStyleIdx="3" presStyleCnt="4"/>
      <dgm:spPr/>
    </dgm:pt>
    <dgm:pt modelId="{454E029D-0A71-4218-8934-7E9073094AAE}" type="pres">
      <dgm:prSet presAssocID="{824E6027-4B7A-4AFD-B2E0-EBFBA1DA7F34}" presName="ParentBackground1" presStyleCnt="0"/>
      <dgm:spPr/>
    </dgm:pt>
    <dgm:pt modelId="{A6F469A0-84F0-4AD1-BFCD-C6AA2D031065}" type="pres">
      <dgm:prSet presAssocID="{824E6027-4B7A-4AFD-B2E0-EBFBA1DA7F34}" presName="ParentBackground" presStyleLbl="fgAcc1" presStyleIdx="3" presStyleCnt="4"/>
      <dgm:spPr/>
    </dgm:pt>
    <dgm:pt modelId="{7B24F159-310C-4DC5-B396-059B82F2B344}" type="pres">
      <dgm:prSet presAssocID="{824E6027-4B7A-4AFD-B2E0-EBFBA1DA7F34}" presName="Parent1" presStyleLbl="revTx" presStyleIdx="0" presStyleCnt="0">
        <dgm:presLayoutVars>
          <dgm:chMax val="1"/>
          <dgm:chPref val="1"/>
          <dgm:bulletEnabled val="1"/>
        </dgm:presLayoutVars>
      </dgm:prSet>
      <dgm:spPr/>
    </dgm:pt>
  </dgm:ptLst>
  <dgm:cxnLst>
    <dgm:cxn modelId="{8895CF0D-AE58-48F0-AB99-4C9CA1B729F8}" srcId="{D064EAB1-631D-4C34-9265-CD754F16E876}" destId="{A62A28C1-ED1F-4B88-8AC3-CBD21DFF2466}" srcOrd="2" destOrd="0" parTransId="{4510C855-F1D0-45D2-A251-F348B2FE4466}" sibTransId="{AE4BD618-FD16-44D4-812E-E3312DA4B782}"/>
    <dgm:cxn modelId="{06C0E90D-B726-4095-8798-6B0E430E0330}" type="presOf" srcId="{A62A28C1-ED1F-4B88-8AC3-CBD21DFF2466}" destId="{0448E9B0-39FD-4B22-B72C-A30DF48EF43E}" srcOrd="1" destOrd="0" presId="urn:microsoft.com/office/officeart/2011/layout/CircleProcess"/>
    <dgm:cxn modelId="{D099760E-9984-4486-B5A0-B72B9B2353E4}" type="presOf" srcId="{824E6027-4B7A-4AFD-B2E0-EBFBA1DA7F34}" destId="{A6F469A0-84F0-4AD1-BFCD-C6AA2D031065}" srcOrd="0" destOrd="0" presId="urn:microsoft.com/office/officeart/2011/layout/CircleProcess"/>
    <dgm:cxn modelId="{67C51D1C-0AB3-4672-82A8-37A1A3C7878D}" srcId="{D064EAB1-631D-4C34-9265-CD754F16E876}" destId="{824E6027-4B7A-4AFD-B2E0-EBFBA1DA7F34}" srcOrd="0" destOrd="0" parTransId="{2B79E0C9-C5AB-4549-B3F0-788A2F77BC6C}" sibTransId="{BBD90770-69C2-490E-8F17-2D76159A1CC8}"/>
    <dgm:cxn modelId="{15147224-BCEB-4ACD-9A25-16AE72725DCC}" type="presOf" srcId="{128099E8-4205-4E10-8780-A88998703728}" destId="{928AC006-553A-437B-A54C-54030CBEDB47}" srcOrd="0" destOrd="0" presId="urn:microsoft.com/office/officeart/2011/layout/CircleProcess"/>
    <dgm:cxn modelId="{6C9BAB82-487D-4A7E-8A93-5EFB71C25476}" type="presOf" srcId="{29583975-5170-477C-BAC8-39D81A5F2F38}" destId="{8A81C362-B69F-4EBF-A8CF-E55BB6465C1E}" srcOrd="1" destOrd="0" presId="urn:microsoft.com/office/officeart/2011/layout/CircleProcess"/>
    <dgm:cxn modelId="{C3C2B193-B0BE-48F7-BC6C-BBC58D1C381D}" srcId="{D064EAB1-631D-4C34-9265-CD754F16E876}" destId="{29583975-5170-477C-BAC8-39D81A5F2F38}" srcOrd="3" destOrd="0" parTransId="{BC216548-1540-4005-B185-CFC5FF6CEE6F}" sibTransId="{84789F55-A664-4ED1-9659-4AC4D7A24631}"/>
    <dgm:cxn modelId="{B4C713A6-5B4A-40B0-84C2-BD741C621AAC}" srcId="{D064EAB1-631D-4C34-9265-CD754F16E876}" destId="{128099E8-4205-4E10-8780-A88998703728}" srcOrd="1" destOrd="0" parTransId="{E658AE2F-5B2A-43B8-AE1E-B61258CDE43A}" sibTransId="{16689245-A6E8-42F8-8369-E3C6CBADA57B}"/>
    <dgm:cxn modelId="{BC8280BB-7DF4-447F-80E4-D01558C383DC}" type="presOf" srcId="{128099E8-4205-4E10-8780-A88998703728}" destId="{AD86DA3A-AFD2-4D10-A47A-927E372B55DD}" srcOrd="1" destOrd="0" presId="urn:microsoft.com/office/officeart/2011/layout/CircleProcess"/>
    <dgm:cxn modelId="{8029F9BD-D98D-417D-A4ED-465BF1273B5D}" type="presOf" srcId="{A62A28C1-ED1F-4B88-8AC3-CBD21DFF2466}" destId="{EA30BAB8-83FF-4EF3-8877-E4FF00DAFBD0}" srcOrd="0" destOrd="0" presId="urn:microsoft.com/office/officeart/2011/layout/CircleProcess"/>
    <dgm:cxn modelId="{7F569ECD-EE6A-43B8-92A1-8AE51C596053}" type="presOf" srcId="{29583975-5170-477C-BAC8-39D81A5F2F38}" destId="{EC4F4E74-13A2-4405-B7E4-2A972263F44D}" srcOrd="0" destOrd="0" presId="urn:microsoft.com/office/officeart/2011/layout/CircleProcess"/>
    <dgm:cxn modelId="{78C9F6D9-C23F-414F-A78F-BE2FAC4DB781}" type="presOf" srcId="{824E6027-4B7A-4AFD-B2E0-EBFBA1DA7F34}" destId="{7B24F159-310C-4DC5-B396-059B82F2B344}" srcOrd="1" destOrd="0" presId="urn:microsoft.com/office/officeart/2011/layout/CircleProcess"/>
    <dgm:cxn modelId="{6F396AE2-6852-4C8D-95F2-2C8F7DF0F4E3}" type="presOf" srcId="{D064EAB1-631D-4C34-9265-CD754F16E876}" destId="{3C15AC45-D7ED-402D-AFFF-1E57A2A87C45}" srcOrd="0" destOrd="0" presId="urn:microsoft.com/office/officeart/2011/layout/CircleProcess"/>
    <dgm:cxn modelId="{EE17B8E8-D51E-40B8-A469-AD02DB3002C1}" type="presParOf" srcId="{3C15AC45-D7ED-402D-AFFF-1E57A2A87C45}" destId="{5008D581-1A50-4388-9EC8-9849FB898A9F}" srcOrd="0" destOrd="0" presId="urn:microsoft.com/office/officeart/2011/layout/CircleProcess"/>
    <dgm:cxn modelId="{654C9F18-8112-47AF-85FA-4AE55A31C449}" type="presParOf" srcId="{5008D581-1A50-4388-9EC8-9849FB898A9F}" destId="{026ED1FD-C675-4B94-BC8A-9C87F913E2BA}" srcOrd="0" destOrd="0" presId="urn:microsoft.com/office/officeart/2011/layout/CircleProcess"/>
    <dgm:cxn modelId="{2ECAC03B-0531-45C7-9DE0-276909C610A7}" type="presParOf" srcId="{3C15AC45-D7ED-402D-AFFF-1E57A2A87C45}" destId="{0110AD58-0290-4BA4-AD77-6844DBDC8349}" srcOrd="1" destOrd="0" presId="urn:microsoft.com/office/officeart/2011/layout/CircleProcess"/>
    <dgm:cxn modelId="{2D974900-4685-4F6C-B392-BD7BA93ADA74}" type="presParOf" srcId="{0110AD58-0290-4BA4-AD77-6844DBDC8349}" destId="{EC4F4E74-13A2-4405-B7E4-2A972263F44D}" srcOrd="0" destOrd="0" presId="urn:microsoft.com/office/officeart/2011/layout/CircleProcess"/>
    <dgm:cxn modelId="{FED34069-D1AB-4DAD-AE93-976D3F4ED0BE}" type="presParOf" srcId="{3C15AC45-D7ED-402D-AFFF-1E57A2A87C45}" destId="{8A81C362-B69F-4EBF-A8CF-E55BB6465C1E}" srcOrd="2" destOrd="0" presId="urn:microsoft.com/office/officeart/2011/layout/CircleProcess"/>
    <dgm:cxn modelId="{1159B14A-0472-4E3D-8714-73C4F1B67412}" type="presParOf" srcId="{3C15AC45-D7ED-402D-AFFF-1E57A2A87C45}" destId="{FBB5F426-8DF8-4305-824B-F2D75CDD9AE3}" srcOrd="3" destOrd="0" presId="urn:microsoft.com/office/officeart/2011/layout/CircleProcess"/>
    <dgm:cxn modelId="{F8C4FA6B-9398-4107-98C4-DA739D0ED22B}" type="presParOf" srcId="{FBB5F426-8DF8-4305-824B-F2D75CDD9AE3}" destId="{4576E6D3-EA45-4FC9-AD50-19F7537A4AD7}" srcOrd="0" destOrd="0" presId="urn:microsoft.com/office/officeart/2011/layout/CircleProcess"/>
    <dgm:cxn modelId="{8958A578-E3F1-4D51-8A17-1C372F477B1F}" type="presParOf" srcId="{3C15AC45-D7ED-402D-AFFF-1E57A2A87C45}" destId="{DFFE8BEC-EBB5-48A9-ABCC-EA2925209A99}" srcOrd="4" destOrd="0" presId="urn:microsoft.com/office/officeart/2011/layout/CircleProcess"/>
    <dgm:cxn modelId="{0B4EE41C-C985-4BA4-AC7F-C4B40F7A1207}" type="presParOf" srcId="{DFFE8BEC-EBB5-48A9-ABCC-EA2925209A99}" destId="{EA30BAB8-83FF-4EF3-8877-E4FF00DAFBD0}" srcOrd="0" destOrd="0" presId="urn:microsoft.com/office/officeart/2011/layout/CircleProcess"/>
    <dgm:cxn modelId="{D48E8456-A8E4-442A-9103-7DAE46CAFA41}" type="presParOf" srcId="{3C15AC45-D7ED-402D-AFFF-1E57A2A87C45}" destId="{0448E9B0-39FD-4B22-B72C-A30DF48EF43E}" srcOrd="5" destOrd="0" presId="urn:microsoft.com/office/officeart/2011/layout/CircleProcess"/>
    <dgm:cxn modelId="{46C1F349-5F23-4ED6-89BF-D730F23BDB39}" type="presParOf" srcId="{3C15AC45-D7ED-402D-AFFF-1E57A2A87C45}" destId="{191CB985-F307-43A6-95A1-E3AD4FAF9D7D}" srcOrd="6" destOrd="0" presId="urn:microsoft.com/office/officeart/2011/layout/CircleProcess"/>
    <dgm:cxn modelId="{A64DBA9A-CC2F-4976-84B0-D7F541EE89EC}" type="presParOf" srcId="{191CB985-F307-43A6-95A1-E3AD4FAF9D7D}" destId="{C7A68079-8B6C-43DC-881D-3248967F58FE}" srcOrd="0" destOrd="0" presId="urn:microsoft.com/office/officeart/2011/layout/CircleProcess"/>
    <dgm:cxn modelId="{EF5CE60B-E071-486E-8207-0EBC6102A514}" type="presParOf" srcId="{3C15AC45-D7ED-402D-AFFF-1E57A2A87C45}" destId="{3C9C6260-5DA1-4271-A68E-64C44DE619FA}" srcOrd="7" destOrd="0" presId="urn:microsoft.com/office/officeart/2011/layout/CircleProcess"/>
    <dgm:cxn modelId="{3D914316-2E12-43AE-A9DD-C2FA872B7D69}" type="presParOf" srcId="{3C9C6260-5DA1-4271-A68E-64C44DE619FA}" destId="{928AC006-553A-437B-A54C-54030CBEDB47}" srcOrd="0" destOrd="0" presId="urn:microsoft.com/office/officeart/2011/layout/CircleProcess"/>
    <dgm:cxn modelId="{79899F54-BC08-491A-B287-5E1E5D96B40C}" type="presParOf" srcId="{3C15AC45-D7ED-402D-AFFF-1E57A2A87C45}" destId="{AD86DA3A-AFD2-4D10-A47A-927E372B55DD}" srcOrd="8" destOrd="0" presId="urn:microsoft.com/office/officeart/2011/layout/CircleProcess"/>
    <dgm:cxn modelId="{FDE20208-FA6E-4380-B7B5-ECE5092B0D91}" type="presParOf" srcId="{3C15AC45-D7ED-402D-AFFF-1E57A2A87C45}" destId="{C9CEBD2D-FE9E-418F-9998-5AE81446EBC3}" srcOrd="9" destOrd="0" presId="urn:microsoft.com/office/officeart/2011/layout/CircleProcess"/>
    <dgm:cxn modelId="{2CFF3063-BDC7-4E37-B849-A3B083812203}" type="presParOf" srcId="{C9CEBD2D-FE9E-418F-9998-5AE81446EBC3}" destId="{4096BBE8-B37A-4C8D-8234-AB54F539D26A}" srcOrd="0" destOrd="0" presId="urn:microsoft.com/office/officeart/2011/layout/CircleProcess"/>
    <dgm:cxn modelId="{B3335193-D111-4ADF-AE43-7BF36FAA28DF}" type="presParOf" srcId="{3C15AC45-D7ED-402D-AFFF-1E57A2A87C45}" destId="{454E029D-0A71-4218-8934-7E9073094AAE}" srcOrd="10" destOrd="0" presId="urn:microsoft.com/office/officeart/2011/layout/CircleProcess"/>
    <dgm:cxn modelId="{411F2D1B-708A-4B57-83FD-9E47BA424DEC}" type="presParOf" srcId="{454E029D-0A71-4218-8934-7E9073094AAE}" destId="{A6F469A0-84F0-4AD1-BFCD-C6AA2D031065}" srcOrd="0" destOrd="0" presId="urn:microsoft.com/office/officeart/2011/layout/CircleProcess"/>
    <dgm:cxn modelId="{38C2D8C2-797C-49B5-9DFE-DB369B7D4189}" type="presParOf" srcId="{3C15AC45-D7ED-402D-AFFF-1E57A2A87C45}" destId="{7B24F159-310C-4DC5-B396-059B82F2B344}"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6ED1FD-C675-4B94-BC8A-9C87F913E2BA}">
      <dsp:nvSpPr>
        <dsp:cNvPr id="0" name=""/>
        <dsp:cNvSpPr/>
      </dsp:nvSpPr>
      <dsp:spPr>
        <a:xfrm>
          <a:off x="8817457" y="1413410"/>
          <a:ext cx="2638870" cy="263900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C4F4E74-13A2-4405-B7E4-2A972263F44D}">
      <dsp:nvSpPr>
        <dsp:cNvPr id="0" name=""/>
        <dsp:cNvSpPr/>
      </dsp:nvSpPr>
      <dsp:spPr>
        <a:xfrm>
          <a:off x="8905721" y="1501393"/>
          <a:ext cx="2463473" cy="2463040"/>
        </a:xfrm>
        <a:prstGeom prst="ellipse">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Data citations</a:t>
          </a:r>
          <a:r>
            <a:rPr lang="en-US" sz="1600" kern="1200" dirty="0"/>
            <a:t> for academic credit</a:t>
          </a:r>
        </a:p>
      </dsp:txBody>
      <dsp:txXfrm>
        <a:off x="9257645" y="1853322"/>
        <a:ext cx="1759624" cy="1759182"/>
      </dsp:txXfrm>
    </dsp:sp>
    <dsp:sp modelId="{4576E6D3-EA45-4FC9-AD50-19F7537A4AD7}">
      <dsp:nvSpPr>
        <dsp:cNvPr id="0" name=""/>
        <dsp:cNvSpPr/>
      </dsp:nvSpPr>
      <dsp:spPr>
        <a:xfrm rot="2700000">
          <a:off x="6078985" y="1413225"/>
          <a:ext cx="2638913" cy="2638913"/>
        </a:xfrm>
        <a:prstGeom prst="teardrop">
          <a:avLst>
            <a:gd name="adj" fmla="val 1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A30BAB8-83FF-4EF3-8877-E4FF00DAFBD0}">
      <dsp:nvSpPr>
        <dsp:cNvPr id="0" name=""/>
        <dsp:cNvSpPr/>
      </dsp:nvSpPr>
      <dsp:spPr>
        <a:xfrm>
          <a:off x="6178586" y="1501393"/>
          <a:ext cx="2463473" cy="2463040"/>
        </a:xfrm>
        <a:prstGeom prst="ellipse">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Reliable, Persistent </a:t>
          </a:r>
          <a:r>
            <a:rPr lang="en-US" sz="1600" b="1" kern="1200" dirty="0"/>
            <a:t>Hosting</a:t>
          </a:r>
          <a:r>
            <a:rPr lang="en-US" sz="1600" kern="1200" dirty="0"/>
            <a:t> on TCIA</a:t>
          </a:r>
        </a:p>
      </dsp:txBody>
      <dsp:txXfrm>
        <a:off x="6530511" y="1853322"/>
        <a:ext cx="1759624" cy="1759182"/>
      </dsp:txXfrm>
    </dsp:sp>
    <dsp:sp modelId="{C7A68079-8B6C-43DC-881D-3248967F58FE}">
      <dsp:nvSpPr>
        <dsp:cNvPr id="0" name=""/>
        <dsp:cNvSpPr/>
      </dsp:nvSpPr>
      <dsp:spPr>
        <a:xfrm rot="2700000">
          <a:off x="3363166" y="1413225"/>
          <a:ext cx="2638913" cy="2638913"/>
        </a:xfrm>
        <a:prstGeom prst="teardrop">
          <a:avLst>
            <a:gd name="adj" fmla="val 1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28AC006-553A-437B-A54C-54030CBEDB47}">
      <dsp:nvSpPr>
        <dsp:cNvPr id="0" name=""/>
        <dsp:cNvSpPr/>
      </dsp:nvSpPr>
      <dsp:spPr>
        <a:xfrm>
          <a:off x="3451452" y="1501393"/>
          <a:ext cx="2463473" cy="2463040"/>
        </a:xfrm>
        <a:prstGeom prst="ellipse">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Live </a:t>
          </a:r>
          <a:r>
            <a:rPr lang="en-US" sz="1600" b="1" kern="1200" dirty="0"/>
            <a:t>Submission Support </a:t>
          </a:r>
          <a:r>
            <a:rPr lang="en-US" sz="1600" kern="1200" dirty="0"/>
            <a:t>from beginning to end.</a:t>
          </a:r>
        </a:p>
      </dsp:txBody>
      <dsp:txXfrm>
        <a:off x="3803377" y="1853322"/>
        <a:ext cx="1759624" cy="1759182"/>
      </dsp:txXfrm>
    </dsp:sp>
    <dsp:sp modelId="{4096BBE8-B37A-4C8D-8234-AB54F539D26A}">
      <dsp:nvSpPr>
        <dsp:cNvPr id="0" name=""/>
        <dsp:cNvSpPr/>
      </dsp:nvSpPr>
      <dsp:spPr>
        <a:xfrm rot="2700000">
          <a:off x="636032" y="1413225"/>
          <a:ext cx="2638913" cy="2638913"/>
        </a:xfrm>
        <a:prstGeom prst="teardrop">
          <a:avLst>
            <a:gd name="adj" fmla="val 1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6F469A0-84F0-4AD1-BFCD-C6AA2D031065}">
      <dsp:nvSpPr>
        <dsp:cNvPr id="0" name=""/>
        <dsp:cNvSpPr/>
      </dsp:nvSpPr>
      <dsp:spPr>
        <a:xfrm>
          <a:off x="724318" y="1501393"/>
          <a:ext cx="2463473" cy="2463040"/>
        </a:xfrm>
        <a:prstGeom prst="ellipse">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De-identification</a:t>
          </a:r>
          <a:r>
            <a:rPr lang="en-US" sz="1600" kern="1200" dirty="0"/>
            <a:t> and Quality Assurance Process.</a:t>
          </a:r>
        </a:p>
      </dsp:txBody>
      <dsp:txXfrm>
        <a:off x="1076243" y="1853322"/>
        <a:ext cx="1759624" cy="1759182"/>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pitchFamily="34" charset="0"/>
              </a:defRPr>
            </a:lvl1pPr>
          </a:lstStyle>
          <a:p>
            <a:pPr>
              <a:defRPr/>
            </a:pPr>
            <a:endParaRPr lang="en-US"/>
          </a:p>
        </p:txBody>
      </p:sp>
      <p:sp>
        <p:nvSpPr>
          <p:cNvPr id="307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pitchFamily="34" charset="0"/>
              </a:defRPr>
            </a:lvl1pPr>
          </a:lstStyle>
          <a:p>
            <a:pPr>
              <a:defRPr/>
            </a:pPr>
            <a:endParaRPr lang="en-US"/>
          </a:p>
        </p:txBody>
      </p:sp>
      <p:sp>
        <p:nvSpPr>
          <p:cNvPr id="307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pitchFamily="34" charset="0"/>
              </a:defRPr>
            </a:lvl1pPr>
          </a:lstStyle>
          <a:p>
            <a:pPr>
              <a:defRPr/>
            </a:pPr>
            <a:endParaRPr lang="en-US"/>
          </a:p>
        </p:txBody>
      </p:sp>
      <p:sp>
        <p:nvSpPr>
          <p:cNvPr id="307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pitchFamily="34" charset="0"/>
              </a:defRPr>
            </a:lvl1pPr>
          </a:lstStyle>
          <a:p>
            <a:pPr>
              <a:defRPr/>
            </a:pPr>
            <a:fld id="{4F10F6EE-F1C6-40F7-B270-54FB0CD3BF81}" type="slidenum">
              <a:rPr lang="en-US"/>
              <a:pPr>
                <a:defRPr/>
              </a:pPr>
              <a:t>‹#›</a:t>
            </a:fld>
            <a:endParaRPr lang="en-US"/>
          </a:p>
        </p:txBody>
      </p:sp>
    </p:spTree>
    <p:extLst>
      <p:ext uri="{BB962C8B-B14F-4D97-AF65-F5344CB8AC3E}">
        <p14:creationId xmlns:p14="http://schemas.microsoft.com/office/powerpoint/2010/main" val="3765012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35843" name="Rectangle 3"/>
          <p:cNvSpPr>
            <a:spLocks noGrp="1" noChangeArrowheads="1"/>
          </p:cNvSpPr>
          <p:nvPr>
            <p:ph type="dt"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390525" y="685800"/>
            <a:ext cx="6229350"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5" name="Rectangle 5"/>
          <p:cNvSpPr>
            <a:spLocks noGrp="1" noChangeArrowheads="1"/>
          </p:cNvSpPr>
          <p:nvPr>
            <p:ph type="body" sz="quarter" idx="3"/>
          </p:nvPr>
        </p:nvSpPr>
        <p:spPr bwMode="auto">
          <a:xfrm>
            <a:off x="914400" y="4419600"/>
            <a:ext cx="51816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35847" name="Rectangle 7"/>
          <p:cNvSpPr>
            <a:spLocks noGrp="1" noChangeArrowheads="1"/>
          </p:cNvSpPr>
          <p:nvPr>
            <p:ph type="sldNum" sz="quarter" idx="5"/>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C34D23AD-E538-4E71-9BEF-0816F0B795E2}" type="slidenum">
              <a:rPr lang="en-US"/>
              <a:pPr>
                <a:defRPr/>
              </a:pPr>
              <a:t>‹#›</a:t>
            </a:fld>
            <a:endParaRPr lang="en-US"/>
          </a:p>
        </p:txBody>
      </p:sp>
    </p:spTree>
    <p:extLst>
      <p:ext uri="{BB962C8B-B14F-4D97-AF65-F5344CB8AC3E}">
        <p14:creationId xmlns:p14="http://schemas.microsoft.com/office/powerpoint/2010/main" val="11630301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0C013E0-628E-4FE4-9A0D-A3C31AC61A49}" type="slidenum">
              <a:rPr lang="en-US" smtClean="0"/>
              <a:pPr eaLnBrk="1" hangingPunct="1"/>
              <a:t>1</a:t>
            </a:fld>
            <a:endParaRPr lang="en-US"/>
          </a:p>
        </p:txBody>
      </p:sp>
      <p:sp>
        <p:nvSpPr>
          <p:cNvPr id="10243" name="Rectangle 2"/>
          <p:cNvSpPr>
            <a:spLocks noGrp="1" noRot="1" noChangeAspect="1" noChangeArrowheads="1" noTextEdit="1"/>
          </p:cNvSpPr>
          <p:nvPr>
            <p:ph type="sldImg"/>
          </p:nvPr>
        </p:nvSpPr>
        <p:spPr>
          <a:xfrm>
            <a:off x="390525" y="685800"/>
            <a:ext cx="6229350" cy="3505200"/>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4D23AD-E538-4E71-9BEF-0816F0B795E2}" type="slidenum">
              <a:rPr lang="en-US" smtClean="0"/>
              <a:pPr>
                <a:defRPr/>
              </a:pPr>
              <a:t>3</a:t>
            </a:fld>
            <a:endParaRPr lang="en-US"/>
          </a:p>
        </p:txBody>
      </p:sp>
    </p:spTree>
    <p:extLst>
      <p:ext uri="{BB962C8B-B14F-4D97-AF65-F5344CB8AC3E}">
        <p14:creationId xmlns:p14="http://schemas.microsoft.com/office/powerpoint/2010/main" val="1277230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4D23AD-E538-4E71-9BEF-0816F0B795E2}" type="slidenum">
              <a:rPr lang="en-US" smtClean="0"/>
              <a:pPr>
                <a:defRPr/>
              </a:pPr>
              <a:t>6</a:t>
            </a:fld>
            <a:endParaRPr lang="en-US"/>
          </a:p>
        </p:txBody>
      </p:sp>
    </p:spTree>
    <p:extLst>
      <p:ext uri="{BB962C8B-B14F-4D97-AF65-F5344CB8AC3E}">
        <p14:creationId xmlns:p14="http://schemas.microsoft.com/office/powerpoint/2010/main" val="829263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4D23AD-E538-4E71-9BEF-0816F0B795E2}" type="slidenum">
              <a:rPr lang="en-US" smtClean="0"/>
              <a:pPr>
                <a:defRPr/>
              </a:pPr>
              <a:t>7</a:t>
            </a:fld>
            <a:endParaRPr lang="en-US"/>
          </a:p>
        </p:txBody>
      </p:sp>
    </p:spTree>
    <p:extLst>
      <p:ext uri="{BB962C8B-B14F-4D97-AF65-F5344CB8AC3E}">
        <p14:creationId xmlns:p14="http://schemas.microsoft.com/office/powerpoint/2010/main" val="209510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BBB22C-FCF6-47CA-BCE6-0C4B056BBC5C}" type="slidenum">
              <a:rPr kumimoji="0" lang="en-US" sz="1200" b="0" i="0" u="none" strike="noStrike" kern="1200" cap="none" spc="0" normalizeH="0" baseline="0" noProof="0" smtClean="0">
                <a:ln>
                  <a:noFill/>
                </a:ln>
                <a:solidFill>
                  <a:prstClr val="black"/>
                </a:solidFill>
                <a:effectLst/>
                <a:uLnTx/>
                <a:uFillTx/>
                <a:latin typeface="Verdana"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926823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BBB22C-FCF6-47CA-BCE6-0C4B056BBC5C}" type="slidenum">
              <a:rPr kumimoji="0" lang="en-US" sz="1200" b="0" i="0" u="none" strike="noStrike" kern="1200" cap="none" spc="0" normalizeH="0" baseline="0" noProof="0" smtClean="0">
                <a:ln>
                  <a:noFill/>
                </a:ln>
                <a:solidFill>
                  <a:prstClr val="black"/>
                </a:solidFill>
                <a:effectLst/>
                <a:uLnTx/>
                <a:uFillTx/>
                <a:latin typeface="Verdana"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695560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BBB22C-FCF6-47CA-BCE6-0C4B056BBC5C}" type="slidenum">
              <a:rPr kumimoji="0" lang="en-US" sz="1200" b="0" i="0" u="none" strike="noStrike" kern="1200" cap="none" spc="0" normalizeH="0" baseline="0" noProof="0" smtClean="0">
                <a:ln>
                  <a:noFill/>
                </a:ln>
                <a:solidFill>
                  <a:prstClr val="black"/>
                </a:solidFill>
                <a:effectLst/>
                <a:uLnTx/>
                <a:uFillTx/>
                <a:latin typeface="Verdana"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11547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BBB22C-FCF6-47CA-BCE6-0C4B056BBC5C}" type="slidenum">
              <a:rPr kumimoji="0" lang="en-US" sz="1200" b="0" i="0" u="none" strike="noStrike" kern="1200" cap="none" spc="0" normalizeH="0" baseline="0" noProof="0" smtClean="0">
                <a:ln>
                  <a:noFill/>
                </a:ln>
                <a:solidFill>
                  <a:prstClr val="black"/>
                </a:solidFill>
                <a:effectLst/>
                <a:uLnTx/>
                <a:uFillTx/>
                <a:latin typeface="Verdana"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035673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Manage The Cancer Imaging Archive (TCIA)Increase public availability of high quality cancer imaging data sets for </a:t>
            </a:r>
            <a:r>
              <a:rPr lang="en-US" sz="1200" b="0" i="0" kern="1200" dirty="0" err="1">
                <a:solidFill>
                  <a:schemeClr val="tx1"/>
                </a:solidFill>
                <a:effectLst/>
                <a:latin typeface="+mn-lt"/>
                <a:ea typeface="+mn-ea"/>
                <a:cs typeface="+mn-cs"/>
              </a:rPr>
              <a:t>researchSupport</a:t>
            </a:r>
            <a:r>
              <a:rPr lang="en-US" sz="1200" b="0" i="0" kern="1200" dirty="0">
                <a:solidFill>
                  <a:schemeClr val="tx1"/>
                </a:solidFill>
                <a:effectLst/>
                <a:latin typeface="+mn-lt"/>
                <a:ea typeface="+mn-ea"/>
                <a:cs typeface="+mn-cs"/>
              </a:rPr>
              <a:t> NIH data sharing requirements for the cancer imaging </a:t>
            </a:r>
            <a:r>
              <a:rPr lang="en-US" sz="1200" b="0" i="0" kern="1200" dirty="0" err="1">
                <a:solidFill>
                  <a:schemeClr val="tx1"/>
                </a:solidFill>
                <a:effectLst/>
                <a:latin typeface="+mn-lt"/>
                <a:ea typeface="+mn-ea"/>
                <a:cs typeface="+mn-cs"/>
              </a:rPr>
              <a:t>communityEnable</a:t>
            </a:r>
            <a:r>
              <a:rPr lang="en-US" sz="1200" b="0" i="0" kern="1200" dirty="0">
                <a:solidFill>
                  <a:schemeClr val="tx1"/>
                </a:solidFill>
                <a:effectLst/>
                <a:latin typeface="+mn-lt"/>
                <a:ea typeface="+mn-ea"/>
                <a:cs typeface="+mn-cs"/>
              </a:rPr>
              <a:t> cancer imaging researchers to adhere to Findability, Accessibility, Interoperability, and Reusability (FAIR) Principles Create a culture of open data sharing and collaboration among cancer imaging researchers</a:t>
            </a:r>
          </a:p>
          <a:p>
            <a:r>
              <a:rPr lang="en-US" sz="1200" b="0" i="0" kern="1200" dirty="0">
                <a:solidFill>
                  <a:schemeClr val="tx1"/>
                </a:solidFill>
                <a:effectLst/>
                <a:latin typeface="+mn-lt"/>
                <a:ea typeface="+mn-ea"/>
                <a:cs typeface="+mn-cs"/>
              </a:rPr>
              <a:t>Enable the development of new technologies and methodologies </a:t>
            </a:r>
            <a:r>
              <a:rPr lang="en-US" sz="1200" b="0" i="0" kern="1200" dirty="0" err="1">
                <a:solidFill>
                  <a:schemeClr val="tx1"/>
                </a:solidFill>
                <a:effectLst/>
                <a:latin typeface="+mn-lt"/>
                <a:ea typeface="+mn-ea"/>
                <a:cs typeface="+mn-cs"/>
              </a:rPr>
              <a:t>forclinical</a:t>
            </a:r>
            <a:r>
              <a:rPr lang="en-US" sz="1200" b="0" i="0" kern="1200" dirty="0">
                <a:solidFill>
                  <a:schemeClr val="tx1"/>
                </a:solidFill>
                <a:effectLst/>
                <a:latin typeface="+mn-lt"/>
                <a:ea typeface="+mn-ea"/>
                <a:cs typeface="+mn-cs"/>
              </a:rPr>
              <a:t> imaging data de-identification and </a:t>
            </a:r>
            <a:r>
              <a:rPr lang="en-US" sz="1200" b="0" i="0" kern="1200" dirty="0" err="1">
                <a:solidFill>
                  <a:schemeClr val="tx1"/>
                </a:solidFill>
                <a:effectLst/>
                <a:latin typeface="+mn-lt"/>
                <a:ea typeface="+mn-ea"/>
                <a:cs typeface="+mn-cs"/>
              </a:rPr>
              <a:t>curationintegrative</a:t>
            </a:r>
            <a:r>
              <a:rPr lang="en-US" sz="1200" b="0" i="0" kern="1200" dirty="0">
                <a:solidFill>
                  <a:schemeClr val="tx1"/>
                </a:solidFill>
                <a:effectLst/>
                <a:latin typeface="+mn-lt"/>
                <a:ea typeface="+mn-ea"/>
                <a:cs typeface="+mn-cs"/>
              </a:rPr>
              <a:t>, multi-disciplinary data analysis (e.g. </a:t>
            </a:r>
            <a:r>
              <a:rPr lang="en-US" sz="1200" b="0" i="0" kern="1200" dirty="0" err="1">
                <a:solidFill>
                  <a:schemeClr val="tx1"/>
                </a:solidFill>
                <a:effectLst/>
                <a:latin typeface="+mn-lt"/>
                <a:ea typeface="+mn-ea"/>
                <a:cs typeface="+mn-cs"/>
              </a:rPr>
              <a:t>radiogenomics</a:t>
            </a:r>
            <a:r>
              <a:rPr lang="en-US" sz="1200" b="0" i="0" kern="1200" dirty="0">
                <a:solidFill>
                  <a:schemeClr val="tx1"/>
                </a:solidFill>
                <a:effectLst/>
                <a:latin typeface="+mn-lt"/>
                <a:ea typeface="+mn-ea"/>
                <a:cs typeface="+mn-cs"/>
              </a:rPr>
              <a:t>)deep </a:t>
            </a:r>
            <a:r>
              <a:rPr lang="en-US" sz="1200" b="0" i="0" kern="1200" dirty="0" err="1">
                <a:solidFill>
                  <a:schemeClr val="tx1"/>
                </a:solidFill>
                <a:effectLst/>
                <a:latin typeface="+mn-lt"/>
                <a:ea typeface="+mn-ea"/>
                <a:cs typeface="+mn-cs"/>
              </a:rPr>
              <a:t>learningradiomics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Provide leadership and subject matter expertise to NIH data collection activities such as</a:t>
            </a:r>
          </a:p>
          <a:p>
            <a:br>
              <a:rPr lang="en-US" sz="1200" b="0" i="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8BBB22C-FCF6-47CA-BCE6-0C4B056BBC5C}" type="slidenum">
              <a:rPr lang="en-US" smtClean="0"/>
              <a:t>29</a:t>
            </a:fld>
            <a:endParaRPr lang="en-US"/>
          </a:p>
        </p:txBody>
      </p:sp>
    </p:spTree>
    <p:extLst>
      <p:ext uri="{BB962C8B-B14F-4D97-AF65-F5344CB8AC3E}">
        <p14:creationId xmlns:p14="http://schemas.microsoft.com/office/powerpoint/2010/main" val="1609020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ingle Image Title">
    <p:spTree>
      <p:nvGrpSpPr>
        <p:cNvPr id="1" name=""/>
        <p:cNvGrpSpPr/>
        <p:nvPr/>
      </p:nvGrpSpPr>
      <p:grpSpPr>
        <a:xfrm>
          <a:off x="0" y="0"/>
          <a:ext cx="0" cy="0"/>
          <a:chOff x="0" y="0"/>
          <a:chExt cx="0" cy="0"/>
        </a:xfrm>
      </p:grpSpPr>
      <p:sp>
        <p:nvSpPr>
          <p:cNvPr id="4" name="Rectangle 3"/>
          <p:cNvSpPr/>
          <p:nvPr userDrawn="1"/>
        </p:nvSpPr>
        <p:spPr>
          <a:xfrm>
            <a:off x="0" y="4362901"/>
            <a:ext cx="12192000" cy="2505075"/>
          </a:xfrm>
          <a:prstGeom prst="rect">
            <a:avLst/>
          </a:prstGeom>
          <a:solidFill>
            <a:srgbClr val="296B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5" name="Picture 4" descr="ATRF Photo" title="ATRF Photo"/>
          <p:cNvPicPr>
            <a:picLocks noChangeAspect="1"/>
          </p:cNvPicPr>
          <p:nvPr userDrawn="1"/>
        </p:nvPicPr>
        <p:blipFill rotWithShape="1">
          <a:blip r:embed="rId2">
            <a:extLst>
              <a:ext uri="{28A0092B-C50C-407E-A947-70E740481C1C}">
                <a14:useLocalDpi xmlns:a14="http://schemas.microsoft.com/office/drawing/2010/main" val="0"/>
              </a:ext>
            </a:extLst>
          </a:blip>
          <a:srcRect r="4814" b="1074"/>
          <a:stretch/>
        </p:blipFill>
        <p:spPr>
          <a:xfrm>
            <a:off x="0" y="312236"/>
            <a:ext cx="12192000" cy="4683510"/>
          </a:xfrm>
          <a:prstGeom prst="rect">
            <a:avLst/>
          </a:prstGeom>
          <a:effectLst>
            <a:outerShdw blurRad="50800" dist="38100" dir="5400000" algn="t" rotWithShape="0">
              <a:prstClr val="black">
                <a:alpha val="40000"/>
              </a:prstClr>
            </a:outerShdw>
          </a:effectLst>
        </p:spPr>
      </p:pic>
      <p:sp>
        <p:nvSpPr>
          <p:cNvPr id="6" name="Rectangle 5"/>
          <p:cNvSpPr/>
          <p:nvPr userDrawn="1"/>
        </p:nvSpPr>
        <p:spPr>
          <a:xfrm>
            <a:off x="0" y="0"/>
            <a:ext cx="12192000" cy="1048215"/>
          </a:xfrm>
          <a:prstGeom prst="rect">
            <a:avLst/>
          </a:prstGeom>
          <a:solidFill>
            <a:srgbClr val="003F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0898" name="Rectangle 2"/>
          <p:cNvSpPr>
            <a:spLocks noGrp="1" noChangeArrowheads="1"/>
          </p:cNvSpPr>
          <p:nvPr>
            <p:ph type="ctrTitle"/>
          </p:nvPr>
        </p:nvSpPr>
        <p:spPr>
          <a:xfrm>
            <a:off x="806451" y="4757965"/>
            <a:ext cx="10496549" cy="868363"/>
          </a:xfrm>
          <a:effectLst/>
        </p:spPr>
        <p:txBody>
          <a:bodyPr/>
          <a:lstStyle>
            <a:lvl1pPr>
              <a:lnSpc>
                <a:spcPct val="95000"/>
              </a:lnSpc>
              <a:defRPr sz="2400" b="1" i="0">
                <a:solidFill>
                  <a:schemeClr val="bg1"/>
                </a:solidFill>
                <a:effectLst>
                  <a:outerShdw blurRad="38100" dist="38100" dir="2700000" algn="tl">
                    <a:srgbClr val="000000">
                      <a:alpha val="43137"/>
                    </a:srgbClr>
                  </a:outerShdw>
                </a:effectLst>
                <a:latin typeface="+mn-lt"/>
              </a:defRPr>
            </a:lvl1pPr>
          </a:lstStyle>
          <a:p>
            <a:endParaRPr lang="en-US" dirty="0"/>
          </a:p>
        </p:txBody>
      </p:sp>
      <p:sp>
        <p:nvSpPr>
          <p:cNvPr id="80899" name="Rectangle 3"/>
          <p:cNvSpPr>
            <a:spLocks noGrp="1" noChangeArrowheads="1"/>
          </p:cNvSpPr>
          <p:nvPr>
            <p:ph type="subTitle" idx="1"/>
          </p:nvPr>
        </p:nvSpPr>
        <p:spPr>
          <a:xfrm>
            <a:off x="806451" y="5722725"/>
            <a:ext cx="7844367" cy="870744"/>
          </a:xfrm>
        </p:spPr>
        <p:txBody>
          <a:bodyPr/>
          <a:lstStyle>
            <a:lvl1pPr marL="0" indent="0">
              <a:lnSpc>
                <a:spcPct val="100000"/>
              </a:lnSpc>
              <a:buFontTx/>
              <a:buNone/>
              <a:defRPr sz="1400">
                <a:solidFill>
                  <a:schemeClr val="bg1"/>
                </a:solidFill>
                <a:effectLst>
                  <a:outerShdw blurRad="38100" dist="38100" dir="2700000" algn="tl">
                    <a:srgbClr val="000000">
                      <a:alpha val="43137"/>
                    </a:srgbClr>
                  </a:outerShdw>
                </a:effectLst>
              </a:defRPr>
            </a:lvl1pPr>
          </a:lstStyle>
          <a:p>
            <a:r>
              <a:rPr lang="en-US" dirty="0"/>
              <a:t>Click to edit Master subtitle style</a:t>
            </a:r>
          </a:p>
        </p:txBody>
      </p:sp>
      <p:pic>
        <p:nvPicPr>
          <p:cNvPr id="9" name="Picture 8" descr="FNLCR Text Treatment with NCI Subtext" title="FNLCR Text Treatment"/>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74108" y="167066"/>
            <a:ext cx="3431858" cy="732949"/>
          </a:xfrm>
          <a:prstGeom prst="rect">
            <a:avLst/>
          </a:prstGeom>
        </p:spPr>
      </p:pic>
      <p:sp>
        <p:nvSpPr>
          <p:cNvPr id="7" name="TextBox 6" descr="HHS/NIH/NCI/FFRDC Text" title="HHS/NIH/NCI/FFRDC Text"/>
          <p:cNvSpPr txBox="1"/>
          <p:nvPr userDrawn="1"/>
        </p:nvSpPr>
        <p:spPr>
          <a:xfrm>
            <a:off x="1751214" y="6385720"/>
            <a:ext cx="10374284" cy="415498"/>
          </a:xfrm>
          <a:prstGeom prst="rect">
            <a:avLst/>
          </a:prstGeom>
          <a:noFill/>
        </p:spPr>
        <p:txBody>
          <a:bodyPr wrap="square" rtlCol="0">
            <a:spAutoFit/>
          </a:bodyPr>
          <a:lstStyle/>
          <a:p>
            <a:pPr marL="0" indent="0" algn="r" fontAlgn="base">
              <a:spcBef>
                <a:spcPts val="0"/>
              </a:spcBef>
              <a:buNone/>
            </a:pPr>
            <a:r>
              <a:rPr lang="en-US" sz="800" dirty="0"/>
              <a:t>DEPARTMENT OF HEALTH AND HUMAN SERVICES • National Institutes of Health • National Cancer Institute</a:t>
            </a:r>
          </a:p>
          <a:p>
            <a:pPr marL="0" indent="0" algn="r" fontAlgn="base">
              <a:spcBef>
                <a:spcPts val="600"/>
              </a:spcBef>
              <a:buNone/>
            </a:pPr>
            <a:r>
              <a:rPr lang="en-US" sz="800" dirty="0"/>
              <a:t>Frederick National Laboratory is a Federally Funded Research and Development Center</a:t>
            </a:r>
            <a:r>
              <a:rPr lang="en-US" sz="800" baseline="0" dirty="0"/>
              <a:t> </a:t>
            </a:r>
            <a:r>
              <a:rPr lang="en-US" sz="800" dirty="0"/>
              <a:t>operated by </a:t>
            </a:r>
            <a:r>
              <a:rPr lang="en-US" sz="800" dirty="0" err="1"/>
              <a:t>Leidos</a:t>
            </a:r>
            <a:r>
              <a:rPr lang="en-US" sz="800" dirty="0"/>
              <a:t> Biomedical Research, Inc., for the National Cancer Institute</a:t>
            </a:r>
          </a:p>
        </p:txBody>
      </p:sp>
    </p:spTree>
    <p:extLst>
      <p:ext uri="{BB962C8B-B14F-4D97-AF65-F5344CB8AC3E}">
        <p14:creationId xmlns:p14="http://schemas.microsoft.com/office/powerpoint/2010/main" val="2784150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w/ FNL">
    <p:spTree>
      <p:nvGrpSpPr>
        <p:cNvPr id="1" name=""/>
        <p:cNvGrpSpPr/>
        <p:nvPr/>
      </p:nvGrpSpPr>
      <p:grpSpPr>
        <a:xfrm>
          <a:off x="0" y="0"/>
          <a:ext cx="0" cy="0"/>
          <a:chOff x="0" y="0"/>
          <a:chExt cx="0" cy="0"/>
        </a:xfrm>
      </p:grpSpPr>
      <p:sp>
        <p:nvSpPr>
          <p:cNvPr id="4" name="TextBox 11" descr="FNLCR Text" title="FNLCR Text"/>
          <p:cNvSpPr txBox="1"/>
          <p:nvPr userDrawn="1"/>
        </p:nvSpPr>
        <p:spPr>
          <a:xfrm>
            <a:off x="5740401" y="6429375"/>
            <a:ext cx="6184900" cy="323850"/>
          </a:xfrm>
          <a:prstGeom prst="rect">
            <a:avLst/>
          </a:prstGeom>
          <a:noFill/>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defRPr/>
            </a:pPr>
            <a:r>
              <a:rPr lang="en-US" sz="1500" dirty="0">
                <a:solidFill>
                  <a:schemeClr val="bg1">
                    <a:lumMod val="65000"/>
                  </a:schemeClr>
                </a:solidFill>
              </a:rPr>
              <a:t>Frederick National Laboratory for Cancer Research</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1200"/>
              </a:spcBef>
              <a:buClr>
                <a:srgbClr val="296B7F"/>
              </a:buClr>
              <a:defRPr sz="2200"/>
            </a:lvl1pPr>
            <a:lvl2pPr>
              <a:spcBef>
                <a:spcPts val="1200"/>
              </a:spcBef>
              <a:buClr>
                <a:srgbClr val="296B7F"/>
              </a:buClr>
              <a:defRPr sz="2000"/>
            </a:lvl2pPr>
            <a:lvl3pPr>
              <a:spcBef>
                <a:spcPts val="1200"/>
              </a:spcBef>
              <a:buClr>
                <a:srgbClr val="296B7F"/>
              </a:buClr>
              <a:defRPr sz="2000"/>
            </a:lvl3pPr>
            <a:lvl4pPr marL="1485900" indent="-228600">
              <a:spcBef>
                <a:spcPts val="1200"/>
              </a:spcBef>
              <a:buClr>
                <a:srgbClr val="296B7F"/>
              </a:buClr>
              <a:buFont typeface="Arial" panose="020B0604020202020204" pitchFamily="34" charset="0"/>
              <a:buChar char="–"/>
              <a:defRPr sz="2000"/>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800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4" name="Rectangle 3"/>
          <p:cNvSpPr/>
          <p:nvPr userDrawn="1"/>
        </p:nvSpPr>
        <p:spPr>
          <a:xfrm>
            <a:off x="1" y="3724275"/>
            <a:ext cx="11595100" cy="571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63084" y="3911601"/>
            <a:ext cx="10363200" cy="1362075"/>
          </a:xfrm>
        </p:spPr>
        <p:txBody>
          <a:bodyPr anchor="t"/>
          <a:lstStyle>
            <a:lvl1pPr algn="l">
              <a:defRPr sz="1600" b="0" i="0" cap="none" baseline="0">
                <a:solidFill>
                  <a:schemeClr val="tx1"/>
                </a:solidFill>
                <a:effectLst/>
              </a:defRPr>
            </a:lvl1pPr>
          </a:lstStyle>
          <a:p>
            <a:r>
              <a:rPr lang="en-US" dirty="0"/>
              <a:t>Click to edit Master title style</a:t>
            </a:r>
          </a:p>
        </p:txBody>
      </p:sp>
      <p:sp>
        <p:nvSpPr>
          <p:cNvPr id="3" name="Text Placeholder 2"/>
          <p:cNvSpPr>
            <a:spLocks noGrp="1"/>
          </p:cNvSpPr>
          <p:nvPr>
            <p:ph type="body" idx="1"/>
          </p:nvPr>
        </p:nvSpPr>
        <p:spPr>
          <a:xfrm>
            <a:off x="963084" y="2144714"/>
            <a:ext cx="10363200" cy="1500187"/>
          </a:xfrm>
        </p:spPr>
        <p:txBody>
          <a:bodyPr anchor="b"/>
          <a:lstStyle>
            <a:lvl1pPr marL="0" indent="0">
              <a:buNone/>
              <a:defRPr sz="2400" b="1" i="0">
                <a:solidFill>
                  <a:srgbClr val="296B7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5" name="TextBox 11" descr="FNLCR Text" title="FNLCR Text"/>
          <p:cNvSpPr txBox="1"/>
          <p:nvPr userDrawn="1"/>
        </p:nvSpPr>
        <p:spPr>
          <a:xfrm>
            <a:off x="5740401" y="6429375"/>
            <a:ext cx="6184900" cy="323850"/>
          </a:xfrm>
          <a:prstGeom prst="rect">
            <a:avLst/>
          </a:prstGeom>
          <a:noFill/>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defRPr/>
            </a:pPr>
            <a:r>
              <a:rPr lang="en-US" sz="1500" dirty="0">
                <a:solidFill>
                  <a:schemeClr val="bg1">
                    <a:lumMod val="65000"/>
                  </a:schemeClr>
                </a:solidFill>
              </a:rPr>
              <a:t>Frederick National Laboratory for Cancer Research</a:t>
            </a:r>
          </a:p>
        </p:txBody>
      </p:sp>
    </p:spTree>
    <p:extLst>
      <p:ext uri="{BB962C8B-B14F-4D97-AF65-F5344CB8AC3E}">
        <p14:creationId xmlns:p14="http://schemas.microsoft.com/office/powerpoint/2010/main" val="2722176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One Column — Footer">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58368" y="215903"/>
            <a:ext cx="10887456" cy="622837"/>
          </a:xfrm>
        </p:spPr>
        <p:txBody>
          <a:bodyPr lIns="0" tIns="0" rIns="0" bIns="0" anchor="b">
            <a:noAutofit/>
          </a:bodyPr>
          <a:lstStyle>
            <a:lvl1pPr>
              <a:lnSpc>
                <a:spcPct val="100000"/>
              </a:lnSpc>
              <a:defRPr sz="3733" baseline="0">
                <a:solidFill>
                  <a:srgbClr val="123E57"/>
                </a:solidFill>
                <a:latin typeface="Cambria" panose="02040503050406030204" pitchFamily="18" charset="0"/>
                <a:cs typeface="Cambria" panose="02040503050406030204" pitchFamily="18" charset="0"/>
              </a:defRPr>
            </a:lvl1pPr>
          </a:lstStyle>
          <a:p>
            <a:r>
              <a:rPr lang="en-US" dirty="0"/>
              <a:t>Slide title</a:t>
            </a:r>
          </a:p>
        </p:txBody>
      </p:sp>
      <p:sp>
        <p:nvSpPr>
          <p:cNvPr id="12" name="Text Box 14"/>
          <p:cNvSpPr txBox="1">
            <a:spLocks noChangeArrowheads="1"/>
          </p:cNvSpPr>
          <p:nvPr/>
        </p:nvSpPr>
        <p:spPr bwMode="auto">
          <a:xfrm>
            <a:off x="11529488" y="6486144"/>
            <a:ext cx="410633" cy="24384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333" b="1" dirty="0">
                <a:solidFill>
                  <a:srgbClr val="7F7F7F"/>
                </a:solidFill>
                <a:latin typeface="+mn-lt"/>
                <a:cs typeface="SapientSansRegular"/>
              </a:rPr>
              <a:t> </a:t>
            </a:r>
            <a:fld id="{4225D95B-3580-C74C-AC82-B8FCF626B418}" type="slidenum">
              <a:rPr lang="en-US" sz="1333" b="1" smtClean="0">
                <a:solidFill>
                  <a:srgbClr val="7F7F7F"/>
                </a:solidFill>
                <a:latin typeface="+mn-lt"/>
                <a:cs typeface="SapientSansRegular"/>
              </a:rPr>
              <a:pPr algn="r" fontAlgn="auto">
                <a:lnSpc>
                  <a:spcPct val="101000"/>
                </a:lnSpc>
                <a:spcBef>
                  <a:spcPct val="50000"/>
                </a:spcBef>
                <a:spcAft>
                  <a:spcPts val="0"/>
                </a:spcAft>
                <a:defRPr/>
              </a:pPr>
              <a:t>‹#›</a:t>
            </a:fld>
            <a:endParaRPr lang="en-US" sz="1333" b="1" dirty="0">
              <a:solidFill>
                <a:srgbClr val="7F7F7F"/>
              </a:solidFill>
              <a:latin typeface="+mn-lt"/>
              <a:cs typeface="SapientSansRegular"/>
            </a:endParaRPr>
          </a:p>
        </p:txBody>
      </p:sp>
      <p:sp>
        <p:nvSpPr>
          <p:cNvPr id="3" name="Content Placeholder 2"/>
          <p:cNvSpPr>
            <a:spLocks noGrp="1"/>
          </p:cNvSpPr>
          <p:nvPr>
            <p:ph sz="quarter" idx="11"/>
          </p:nvPr>
        </p:nvSpPr>
        <p:spPr>
          <a:xfrm>
            <a:off x="658368" y="1426633"/>
            <a:ext cx="10887456"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p:cNvCxnSpPr/>
          <p:nvPr/>
        </p:nvCxnSpPr>
        <p:spPr>
          <a:xfrm>
            <a:off x="152400" y="1206204"/>
            <a:ext cx="11811000" cy="0"/>
          </a:xfrm>
          <a:prstGeom prst="line">
            <a:avLst/>
          </a:prstGeom>
          <a:ln w="31750" cmpd="thickThi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09600" y="1104900"/>
            <a:ext cx="10972800" cy="0"/>
          </a:xfrm>
          <a:prstGeom prst="line">
            <a:avLst/>
          </a:prstGeom>
          <a:ln w="190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4587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lumn Right — Footer">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658368" y="415546"/>
            <a:ext cx="10887456" cy="423193"/>
          </a:xfrm>
        </p:spPr>
        <p:txBody>
          <a:bodyPr lIns="0" tIns="0" rIns="0" bIns="0" anchor="b">
            <a:noAutofit/>
          </a:bodyPr>
          <a:lstStyle>
            <a:lvl1pPr>
              <a:lnSpc>
                <a:spcPct val="90000"/>
              </a:lnSpc>
              <a:defRPr sz="3200" baseline="0">
                <a:solidFill>
                  <a:srgbClr val="123E57"/>
                </a:solidFill>
                <a:latin typeface="Cambria" panose="02040503050406030204" pitchFamily="18" charset="0"/>
                <a:cs typeface="Cambria" panose="02040503050406030204" pitchFamily="18" charset="0"/>
              </a:defRPr>
            </a:lvl1pPr>
          </a:lstStyle>
          <a:p>
            <a:r>
              <a:rPr lang="en-US" dirty="0"/>
              <a:t>Slide title</a:t>
            </a:r>
          </a:p>
        </p:txBody>
      </p:sp>
      <p:sp>
        <p:nvSpPr>
          <p:cNvPr id="14" name="Text Box 14"/>
          <p:cNvSpPr txBox="1">
            <a:spLocks noChangeArrowheads="1"/>
          </p:cNvSpPr>
          <p:nvPr/>
        </p:nvSpPr>
        <p:spPr bwMode="auto">
          <a:xfrm>
            <a:off x="11529488" y="6486144"/>
            <a:ext cx="410633" cy="24384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333" b="1" dirty="0">
                <a:solidFill>
                  <a:srgbClr val="7F7F7F"/>
                </a:solidFill>
                <a:latin typeface="+mn-lt"/>
                <a:cs typeface="SapientSansRegular"/>
              </a:rPr>
              <a:t> </a:t>
            </a:r>
            <a:fld id="{4225D95B-3580-C74C-AC82-B8FCF626B418}" type="slidenum">
              <a:rPr lang="en-US" sz="1333" b="1" smtClean="0">
                <a:solidFill>
                  <a:srgbClr val="7F7F7F"/>
                </a:solidFill>
                <a:latin typeface="+mn-lt"/>
                <a:cs typeface="SapientSansRegular"/>
              </a:rPr>
              <a:pPr algn="r" fontAlgn="auto">
                <a:lnSpc>
                  <a:spcPct val="101000"/>
                </a:lnSpc>
                <a:spcBef>
                  <a:spcPct val="50000"/>
                </a:spcBef>
                <a:spcAft>
                  <a:spcPts val="0"/>
                </a:spcAft>
                <a:defRPr/>
              </a:pPr>
              <a:t>‹#›</a:t>
            </a:fld>
            <a:endParaRPr lang="en-US" sz="1333" b="1" dirty="0">
              <a:solidFill>
                <a:srgbClr val="7F7F7F"/>
              </a:solidFill>
              <a:latin typeface="+mn-lt"/>
              <a:cs typeface="SapientSansRegular"/>
            </a:endParaRPr>
          </a:p>
        </p:txBody>
      </p:sp>
      <p:pic>
        <p:nvPicPr>
          <p:cNvPr id="15" name="Picture 14" descr="NCI-Logo-Gray-Knock-NEW.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6486144"/>
            <a:ext cx="2555851" cy="243840"/>
          </a:xfrm>
          <a:prstGeom prst="rect">
            <a:avLst/>
          </a:prstGeom>
        </p:spPr>
      </p:pic>
      <p:sp>
        <p:nvSpPr>
          <p:cNvPr id="6" name="Content Placeholder 2"/>
          <p:cNvSpPr>
            <a:spLocks noGrp="1"/>
          </p:cNvSpPr>
          <p:nvPr>
            <p:ph sz="quarter" idx="11"/>
          </p:nvPr>
        </p:nvSpPr>
        <p:spPr>
          <a:xfrm>
            <a:off x="6067978" y="1426633"/>
            <a:ext cx="5477849" cy="4800600"/>
          </a:xfrm>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4"/>
          <p:cNvSpPr>
            <a:spLocks noGrp="1"/>
          </p:cNvSpPr>
          <p:nvPr>
            <p:ph sz="quarter" idx="12"/>
          </p:nvPr>
        </p:nvSpPr>
        <p:spPr>
          <a:xfrm>
            <a:off x="658372" y="1426633"/>
            <a:ext cx="5196417" cy="4800600"/>
          </a:xfrm>
        </p:spPr>
        <p:txBody>
          <a:bodyPr anchor="ctr"/>
          <a:lstStyle>
            <a:lvl1pPr marL="0" indent="0" algn="ctr">
              <a:buFontTx/>
              <a:buNone/>
              <a:defRPr/>
            </a:lvl1pPr>
          </a:lstStyle>
          <a:p>
            <a:pPr lvl="0"/>
            <a:r>
              <a:rPr lang="en-US"/>
              <a:t>Click to edit Master text styles</a:t>
            </a:r>
          </a:p>
        </p:txBody>
      </p:sp>
      <p:cxnSp>
        <p:nvCxnSpPr>
          <p:cNvPr id="8" name="Straight Connector 7"/>
          <p:cNvCxnSpPr/>
          <p:nvPr/>
        </p:nvCxnSpPr>
        <p:spPr>
          <a:xfrm>
            <a:off x="152400" y="1206204"/>
            <a:ext cx="11811000" cy="0"/>
          </a:xfrm>
          <a:prstGeom prst="line">
            <a:avLst/>
          </a:prstGeom>
          <a:ln w="31750" cmpd="thickThi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609600" y="1104900"/>
            <a:ext cx="10972800" cy="0"/>
          </a:xfrm>
          <a:prstGeom prst="line">
            <a:avLst/>
          </a:prstGeom>
          <a:ln w="190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603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One Column — Footer">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58368" y="215903"/>
            <a:ext cx="10887456" cy="888997"/>
          </a:xfrm>
        </p:spPr>
        <p:txBody>
          <a:bodyPr lIns="0" tIns="0" rIns="0" bIns="0" anchor="ctr">
            <a:noAutofit/>
          </a:bodyPr>
          <a:lstStyle>
            <a:lvl1pPr>
              <a:lnSpc>
                <a:spcPct val="100000"/>
              </a:lnSpc>
              <a:defRPr sz="3733" baseline="0">
                <a:solidFill>
                  <a:srgbClr val="123E57"/>
                </a:solidFill>
                <a:latin typeface="Cambria" panose="02040503050406030204" pitchFamily="18" charset="0"/>
                <a:cs typeface="Cambria" panose="02040503050406030204" pitchFamily="18" charset="0"/>
              </a:defRPr>
            </a:lvl1pPr>
          </a:lstStyle>
          <a:p>
            <a:r>
              <a:rPr lang="en-US" dirty="0"/>
              <a:t>Slide title</a:t>
            </a:r>
          </a:p>
        </p:txBody>
      </p:sp>
      <p:sp>
        <p:nvSpPr>
          <p:cNvPr id="12" name="Text Box 14"/>
          <p:cNvSpPr txBox="1">
            <a:spLocks noChangeArrowheads="1"/>
          </p:cNvSpPr>
          <p:nvPr/>
        </p:nvSpPr>
        <p:spPr bwMode="auto">
          <a:xfrm>
            <a:off x="11529488" y="6486144"/>
            <a:ext cx="410633" cy="24384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333" b="1" dirty="0">
                <a:solidFill>
                  <a:srgbClr val="7F7F7F"/>
                </a:solidFill>
                <a:latin typeface="+mn-lt"/>
                <a:cs typeface="SapientSansRegular"/>
              </a:rPr>
              <a:t> </a:t>
            </a:r>
            <a:fld id="{4225D95B-3580-C74C-AC82-B8FCF626B418}" type="slidenum">
              <a:rPr lang="en-US" sz="1333" b="1" smtClean="0">
                <a:solidFill>
                  <a:srgbClr val="7F7F7F"/>
                </a:solidFill>
                <a:latin typeface="+mn-lt"/>
                <a:cs typeface="SapientSansRegular"/>
              </a:rPr>
              <a:pPr algn="r" fontAlgn="auto">
                <a:lnSpc>
                  <a:spcPct val="101000"/>
                </a:lnSpc>
                <a:spcBef>
                  <a:spcPct val="50000"/>
                </a:spcBef>
                <a:spcAft>
                  <a:spcPts val="0"/>
                </a:spcAft>
                <a:defRPr/>
              </a:pPr>
              <a:t>‹#›</a:t>
            </a:fld>
            <a:endParaRPr lang="en-US" sz="1333" b="1" dirty="0">
              <a:solidFill>
                <a:srgbClr val="7F7F7F"/>
              </a:solidFill>
              <a:latin typeface="+mn-lt"/>
              <a:cs typeface="SapientSansRegular"/>
            </a:endParaRPr>
          </a:p>
        </p:txBody>
      </p:sp>
      <p:pic>
        <p:nvPicPr>
          <p:cNvPr id="15" name="Picture 14" descr="NCI-Logo-Gray-Knock-NEW.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6486144"/>
            <a:ext cx="2555851" cy="243840"/>
          </a:xfrm>
          <a:prstGeom prst="rect">
            <a:avLst/>
          </a:prstGeom>
        </p:spPr>
      </p:pic>
      <p:cxnSp>
        <p:nvCxnSpPr>
          <p:cNvPr id="6" name="Straight Connector 5"/>
          <p:cNvCxnSpPr/>
          <p:nvPr/>
        </p:nvCxnSpPr>
        <p:spPr>
          <a:xfrm>
            <a:off x="152400" y="1206204"/>
            <a:ext cx="11811000" cy="0"/>
          </a:xfrm>
          <a:prstGeom prst="line">
            <a:avLst/>
          </a:prstGeom>
          <a:ln w="31750" cmpd="thickThi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09600" y="1104900"/>
            <a:ext cx="10972800" cy="0"/>
          </a:xfrm>
          <a:prstGeom prst="line">
            <a:avLst/>
          </a:prstGeom>
          <a:ln w="190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7812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1247775"/>
          </a:xfrm>
          <a:prstGeom prst="rect">
            <a:avLst/>
          </a:prstGeom>
          <a:solidFill>
            <a:srgbClr val="003F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7" name="Rectangle 3"/>
          <p:cNvSpPr>
            <a:spLocks noGrp="1" noChangeArrowheads="1"/>
          </p:cNvSpPr>
          <p:nvPr>
            <p:ph type="body" idx="1"/>
          </p:nvPr>
        </p:nvSpPr>
        <p:spPr bwMode="auto">
          <a:xfrm>
            <a:off x="493185" y="1381125"/>
            <a:ext cx="1097703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Rectangle 2"/>
          <p:cNvSpPr>
            <a:spLocks noGrp="1" noChangeArrowheads="1"/>
          </p:cNvSpPr>
          <p:nvPr>
            <p:ph type="title"/>
          </p:nvPr>
        </p:nvSpPr>
        <p:spPr bwMode="auto">
          <a:xfrm>
            <a:off x="497417" y="0"/>
            <a:ext cx="878628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4180" r:id="rId1"/>
    <p:sldLayoutId id="2147484182" r:id="rId2"/>
    <p:sldLayoutId id="2147484183" r:id="rId3"/>
    <p:sldLayoutId id="2147484186" r:id="rId4"/>
    <p:sldLayoutId id="2147484188" r:id="rId5"/>
    <p:sldLayoutId id="2147484189" r:id="rId6"/>
  </p:sldLayoutIdLst>
  <p:txStyles>
    <p:titleStyle>
      <a:lvl1pPr algn="l" rtl="0" eaLnBrk="0" fontAlgn="base" hangingPunct="0">
        <a:lnSpc>
          <a:spcPct val="90000"/>
        </a:lnSpc>
        <a:spcBef>
          <a:spcPct val="0"/>
        </a:spcBef>
        <a:spcAft>
          <a:spcPct val="0"/>
        </a:spcAft>
        <a:tabLst>
          <a:tab pos="4400550" algn="l"/>
        </a:tabLst>
        <a:defRPr sz="2600" b="1">
          <a:solidFill>
            <a:schemeClr val="bg1"/>
          </a:solidFill>
          <a:effectLst>
            <a:outerShdw blurRad="38100" dist="38100" dir="2700000" algn="tl">
              <a:srgbClr val="000000">
                <a:alpha val="43137"/>
              </a:srgbClr>
            </a:outerShdw>
          </a:effectLst>
          <a:latin typeface="+mj-lt"/>
          <a:ea typeface="+mj-ea"/>
          <a:cs typeface="+mj-cs"/>
        </a:defRPr>
      </a:lvl1pPr>
      <a:lvl2pPr algn="l" rtl="0" eaLnBrk="0" fontAlgn="base" hangingPunct="0">
        <a:lnSpc>
          <a:spcPct val="90000"/>
        </a:lnSpc>
        <a:spcBef>
          <a:spcPct val="0"/>
        </a:spcBef>
        <a:spcAft>
          <a:spcPct val="0"/>
        </a:spcAft>
        <a:tabLst>
          <a:tab pos="4400550" algn="l"/>
        </a:tabLst>
        <a:defRPr sz="2600" b="1">
          <a:solidFill>
            <a:schemeClr val="bg1"/>
          </a:solidFill>
          <a:latin typeface="Arial" pitchFamily="34" charset="0"/>
        </a:defRPr>
      </a:lvl2pPr>
      <a:lvl3pPr algn="l" rtl="0" eaLnBrk="0" fontAlgn="base" hangingPunct="0">
        <a:lnSpc>
          <a:spcPct val="90000"/>
        </a:lnSpc>
        <a:spcBef>
          <a:spcPct val="0"/>
        </a:spcBef>
        <a:spcAft>
          <a:spcPct val="0"/>
        </a:spcAft>
        <a:tabLst>
          <a:tab pos="4400550" algn="l"/>
        </a:tabLst>
        <a:defRPr sz="2600" b="1">
          <a:solidFill>
            <a:schemeClr val="bg1"/>
          </a:solidFill>
          <a:latin typeface="Arial" pitchFamily="34" charset="0"/>
        </a:defRPr>
      </a:lvl3pPr>
      <a:lvl4pPr algn="l" rtl="0" eaLnBrk="0" fontAlgn="base" hangingPunct="0">
        <a:lnSpc>
          <a:spcPct val="90000"/>
        </a:lnSpc>
        <a:spcBef>
          <a:spcPct val="0"/>
        </a:spcBef>
        <a:spcAft>
          <a:spcPct val="0"/>
        </a:spcAft>
        <a:tabLst>
          <a:tab pos="4400550" algn="l"/>
        </a:tabLst>
        <a:defRPr sz="2600" b="1">
          <a:solidFill>
            <a:schemeClr val="bg1"/>
          </a:solidFill>
          <a:latin typeface="Arial" pitchFamily="34" charset="0"/>
        </a:defRPr>
      </a:lvl4pPr>
      <a:lvl5pPr algn="l" rtl="0" eaLnBrk="0" fontAlgn="base" hangingPunct="0">
        <a:lnSpc>
          <a:spcPct val="90000"/>
        </a:lnSpc>
        <a:spcBef>
          <a:spcPct val="0"/>
        </a:spcBef>
        <a:spcAft>
          <a:spcPct val="0"/>
        </a:spcAft>
        <a:tabLst>
          <a:tab pos="4400550" algn="l"/>
        </a:tabLst>
        <a:defRPr sz="2600" b="1">
          <a:solidFill>
            <a:schemeClr val="bg1"/>
          </a:solidFill>
          <a:latin typeface="Arial" pitchFamily="34" charset="0"/>
        </a:defRPr>
      </a:lvl5pPr>
      <a:lvl6pPr marL="457200" algn="l" rtl="0" fontAlgn="base">
        <a:lnSpc>
          <a:spcPct val="90000"/>
        </a:lnSpc>
        <a:spcBef>
          <a:spcPct val="0"/>
        </a:spcBef>
        <a:spcAft>
          <a:spcPct val="0"/>
        </a:spcAft>
        <a:defRPr sz="3200" b="1" i="1">
          <a:solidFill>
            <a:srgbClr val="0C479D"/>
          </a:solidFill>
          <a:latin typeface="Arial" pitchFamily="34" charset="0"/>
        </a:defRPr>
      </a:lvl6pPr>
      <a:lvl7pPr marL="914400" algn="l" rtl="0" fontAlgn="base">
        <a:lnSpc>
          <a:spcPct val="90000"/>
        </a:lnSpc>
        <a:spcBef>
          <a:spcPct val="0"/>
        </a:spcBef>
        <a:spcAft>
          <a:spcPct val="0"/>
        </a:spcAft>
        <a:defRPr sz="3200" b="1" i="1">
          <a:solidFill>
            <a:srgbClr val="0C479D"/>
          </a:solidFill>
          <a:latin typeface="Arial" pitchFamily="34" charset="0"/>
        </a:defRPr>
      </a:lvl7pPr>
      <a:lvl8pPr marL="1371600" algn="l" rtl="0" fontAlgn="base">
        <a:lnSpc>
          <a:spcPct val="90000"/>
        </a:lnSpc>
        <a:spcBef>
          <a:spcPct val="0"/>
        </a:spcBef>
        <a:spcAft>
          <a:spcPct val="0"/>
        </a:spcAft>
        <a:defRPr sz="3200" b="1" i="1">
          <a:solidFill>
            <a:srgbClr val="0C479D"/>
          </a:solidFill>
          <a:latin typeface="Arial" pitchFamily="34" charset="0"/>
        </a:defRPr>
      </a:lvl8pPr>
      <a:lvl9pPr marL="1828800" algn="l" rtl="0" fontAlgn="base">
        <a:lnSpc>
          <a:spcPct val="90000"/>
        </a:lnSpc>
        <a:spcBef>
          <a:spcPct val="0"/>
        </a:spcBef>
        <a:spcAft>
          <a:spcPct val="0"/>
        </a:spcAft>
        <a:defRPr sz="3200" b="1" i="1">
          <a:solidFill>
            <a:srgbClr val="0C479D"/>
          </a:solidFill>
          <a:latin typeface="Arial" pitchFamily="34" charset="0"/>
        </a:defRPr>
      </a:lvl9pPr>
    </p:titleStyle>
    <p:bodyStyle>
      <a:lvl1pPr marL="287338" indent="-287338" algn="l" rtl="0" eaLnBrk="0" fontAlgn="base" hangingPunct="0">
        <a:lnSpc>
          <a:spcPct val="95000"/>
        </a:lnSpc>
        <a:spcBef>
          <a:spcPct val="45000"/>
        </a:spcBef>
        <a:spcAft>
          <a:spcPct val="0"/>
        </a:spcAft>
        <a:buClr>
          <a:srgbClr val="579FDB"/>
        </a:buClr>
        <a:buChar char="•"/>
        <a:defRPr sz="2200">
          <a:solidFill>
            <a:schemeClr val="tx1"/>
          </a:solidFill>
          <a:latin typeface="+mn-lt"/>
          <a:ea typeface="+mn-ea"/>
          <a:cs typeface="+mn-cs"/>
        </a:defRPr>
      </a:lvl1pPr>
      <a:lvl2pPr marL="687388" indent="-285750" algn="l" rtl="0" eaLnBrk="0" fontAlgn="base" hangingPunct="0">
        <a:lnSpc>
          <a:spcPct val="95000"/>
        </a:lnSpc>
        <a:spcBef>
          <a:spcPct val="45000"/>
        </a:spcBef>
        <a:spcAft>
          <a:spcPct val="0"/>
        </a:spcAft>
        <a:buClr>
          <a:srgbClr val="579FDB"/>
        </a:buClr>
        <a:buFont typeface="Arial" charset="0"/>
        <a:buChar char="–"/>
        <a:defRPr sz="2000">
          <a:solidFill>
            <a:schemeClr val="tx1"/>
          </a:solidFill>
          <a:latin typeface="+mn-lt"/>
        </a:defRPr>
      </a:lvl2pPr>
      <a:lvl3pPr marL="1143000" indent="-228600" algn="l" rtl="0" eaLnBrk="0" fontAlgn="base" hangingPunct="0">
        <a:lnSpc>
          <a:spcPct val="95000"/>
        </a:lnSpc>
        <a:spcBef>
          <a:spcPct val="45000"/>
        </a:spcBef>
        <a:spcAft>
          <a:spcPct val="0"/>
        </a:spcAft>
        <a:buClr>
          <a:srgbClr val="579FDB"/>
        </a:buClr>
        <a:buChar char="•"/>
        <a:defRPr sz="2000">
          <a:solidFill>
            <a:schemeClr val="tx1"/>
          </a:solidFill>
          <a:latin typeface="+mn-lt"/>
        </a:defRPr>
      </a:lvl3pPr>
      <a:lvl4pPr marL="1485900" indent="-228600" algn="l" rtl="0" eaLnBrk="0" fontAlgn="base" hangingPunct="0">
        <a:lnSpc>
          <a:spcPct val="95000"/>
        </a:lnSpc>
        <a:spcBef>
          <a:spcPct val="45000"/>
        </a:spcBef>
        <a:spcAft>
          <a:spcPct val="0"/>
        </a:spcAft>
        <a:buClr>
          <a:srgbClr val="579FDB"/>
        </a:buClr>
        <a:buChar char="–"/>
        <a:defRPr sz="2000">
          <a:solidFill>
            <a:schemeClr val="tx1"/>
          </a:solidFill>
          <a:latin typeface="+mn-lt"/>
        </a:defRPr>
      </a:lvl4pPr>
      <a:lvl5pPr marL="1828800" indent="-228600" algn="l" rtl="0" eaLnBrk="0" fontAlgn="base" hangingPunct="0">
        <a:lnSpc>
          <a:spcPct val="95000"/>
        </a:lnSpc>
        <a:spcBef>
          <a:spcPct val="45000"/>
        </a:spcBef>
        <a:spcAft>
          <a:spcPct val="0"/>
        </a:spcAft>
        <a:buClr>
          <a:srgbClr val="C00000"/>
        </a:buClr>
        <a:buChar char="»"/>
        <a:defRPr sz="2000">
          <a:solidFill>
            <a:schemeClr val="tx1"/>
          </a:solidFill>
          <a:latin typeface="+mn-lt"/>
        </a:defRPr>
      </a:lvl5pPr>
      <a:lvl6pPr marL="2286000" indent="-228600" algn="l" rtl="0" fontAlgn="base">
        <a:lnSpc>
          <a:spcPct val="95000"/>
        </a:lnSpc>
        <a:spcBef>
          <a:spcPct val="45000"/>
        </a:spcBef>
        <a:spcAft>
          <a:spcPct val="0"/>
        </a:spcAft>
        <a:buClr>
          <a:srgbClr val="0C479D"/>
        </a:buClr>
        <a:buChar char="»"/>
        <a:defRPr sz="2000">
          <a:solidFill>
            <a:schemeClr val="tx1"/>
          </a:solidFill>
          <a:latin typeface="+mn-lt"/>
        </a:defRPr>
      </a:lvl6pPr>
      <a:lvl7pPr marL="2743200" indent="-228600" algn="l" rtl="0" fontAlgn="base">
        <a:lnSpc>
          <a:spcPct val="95000"/>
        </a:lnSpc>
        <a:spcBef>
          <a:spcPct val="45000"/>
        </a:spcBef>
        <a:spcAft>
          <a:spcPct val="0"/>
        </a:spcAft>
        <a:buClr>
          <a:srgbClr val="0C479D"/>
        </a:buClr>
        <a:buChar char="»"/>
        <a:defRPr sz="2000">
          <a:solidFill>
            <a:schemeClr val="tx1"/>
          </a:solidFill>
          <a:latin typeface="+mn-lt"/>
        </a:defRPr>
      </a:lvl7pPr>
      <a:lvl8pPr marL="3200400" indent="-228600" algn="l" rtl="0" fontAlgn="base">
        <a:lnSpc>
          <a:spcPct val="95000"/>
        </a:lnSpc>
        <a:spcBef>
          <a:spcPct val="45000"/>
        </a:spcBef>
        <a:spcAft>
          <a:spcPct val="0"/>
        </a:spcAft>
        <a:buClr>
          <a:srgbClr val="0C479D"/>
        </a:buClr>
        <a:buChar char="»"/>
        <a:defRPr sz="2000">
          <a:solidFill>
            <a:schemeClr val="tx1"/>
          </a:solidFill>
          <a:latin typeface="+mn-lt"/>
        </a:defRPr>
      </a:lvl8pPr>
      <a:lvl9pPr marL="3657600" indent="-228600" algn="l" rtl="0" fontAlgn="base">
        <a:lnSpc>
          <a:spcPct val="95000"/>
        </a:lnSpc>
        <a:spcBef>
          <a:spcPct val="45000"/>
        </a:spcBef>
        <a:spcAft>
          <a:spcPct val="0"/>
        </a:spcAft>
        <a:buClr>
          <a:srgbClr val="0C479D"/>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aapm.onlinelibrary.wiley.com/hub/journal/24734209/mpda-call-for-papers"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dx.doi.org/10.1038/sdata.2017.117" TargetMode="External"/><Relationship Id="rId7" Type="http://schemas.openxmlformats.org/officeDocument/2006/relationships/image" Target="../media/image18.png"/><Relationship Id="rId2" Type="http://schemas.openxmlformats.org/officeDocument/2006/relationships/hyperlink" Target="https://doi.org/10.7937/K9/TCIA.2017.KLXWJJ1Q"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hyperlink" Target="http://doi.org/10.7937/K9/TCIA.2016.RNYFUYE9"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ancerimagingarchive.net/" TargetMode="External"/><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54.pn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3" Type="http://schemas.openxmlformats.org/officeDocument/2006/relationships/hyperlink" Target="https://www.tylervigen.com/spurious-correlation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hyperlink" Target="http://www.via.cornell.edu/databases/simbadb.html" TargetMode="External"/><Relationship Id="rId3" Type="http://schemas.openxmlformats.org/officeDocument/2006/relationships/hyperlink" Target="https://en.wikipedia.org/wiki/Neuroimaging_Informatics_Tools_and_Resources_Clearinghouse" TargetMode="External"/><Relationship Id="rId7" Type="http://schemas.openxmlformats.org/officeDocument/2006/relationships/hyperlink" Target="https://nda.nih.gov/" TargetMode="External"/><Relationship Id="rId2" Type="http://schemas.openxmlformats.org/officeDocument/2006/relationships/hyperlink" Target="https://nihcc.app.box.com/v/ChestXray-NIHCC" TargetMode="External"/><Relationship Id="rId1" Type="http://schemas.openxmlformats.org/officeDocument/2006/relationships/slideLayout" Target="../slideLayouts/slideLayout2.xml"/><Relationship Id="rId6" Type="http://schemas.openxmlformats.org/officeDocument/2006/relationships/hyperlink" Target="https://fitbir.nih.gov/" TargetMode="External"/><Relationship Id="rId5" Type="http://schemas.openxmlformats.org/officeDocument/2006/relationships/hyperlink" Target="https://ida.loni.usc.edu/login.jsp" TargetMode="External"/><Relationship Id="rId4" Type="http://schemas.openxmlformats.org/officeDocument/2006/relationships/hyperlink" Target="https://central.xnat.or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nlm.nih.gov/NIHbmic/nih_data_sharing_repositories.html" TargetMode="External"/><Relationship Id="rId2" Type="http://schemas.openxmlformats.org/officeDocument/2006/relationships/hyperlink" Target="https://www.cancer.gov/research/resources/data-catalog" TargetMode="Externa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s://toolbox.google.com/datasetsearch"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kaggle.com/c/rsna-intracranial-hemorrhage-detection" TargetMode="External"/><Relationship Id="rId2" Type="http://schemas.openxmlformats.org/officeDocument/2006/relationships/hyperlink" Target="https://www.kaggle.com/c/data-science-bowl-2017" TargetMode="Externa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liu.se/personal/imt/andek67?l=en" TargetMode="External"/><Relationship Id="rId7" Type="http://schemas.openxmlformats.org/officeDocument/2006/relationships/hyperlink" Target="https://www.newscientist.com/article/2097734-thousands-of-fmri-brain-studies-in-doubt-due-to-software-flaws/#ixzz65qHm18s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fcon_1000.projects.nitrc.org/indi/indi_ack.html" TargetMode="External"/><Relationship Id="rId5" Type="http://schemas.openxmlformats.org/officeDocument/2006/relationships/hyperlink" Target="http://www2.warwick.ac.uk/fac/sci/statistics/staff/academic-research/nichols" TargetMode="External"/><Relationship Id="rId4" Type="http://schemas.openxmlformats.org/officeDocument/2006/relationships/hyperlink" Target="https://liu.se/personal/imt/hankn25?l=e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fcon_1000.projects.nitrc.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nlm.nih.gov/NIHbmic/nih_data_sharing_policies.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ournals.plos.org/plosone/s/data-availabilit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8"/>
          <p:cNvSpPr>
            <a:spLocks noGrp="1"/>
          </p:cNvSpPr>
          <p:nvPr>
            <p:ph type="ctrTitle"/>
          </p:nvPr>
        </p:nvSpPr>
        <p:spPr>
          <a:xfrm>
            <a:off x="806452" y="4962071"/>
            <a:ext cx="6472010" cy="868363"/>
          </a:xfrm>
        </p:spPr>
        <p:txBody>
          <a:bodyPr/>
          <a:lstStyle/>
          <a:p>
            <a:r>
              <a:rPr lang="en-US" dirty="0"/>
              <a:t>Public Databases for Radiomics Research: Current Status and Future Directions</a:t>
            </a:r>
          </a:p>
        </p:txBody>
      </p:sp>
      <p:sp>
        <p:nvSpPr>
          <p:cNvPr id="5123" name="Rectangle 11"/>
          <p:cNvSpPr>
            <a:spLocks noGrp="1" noChangeArrowheads="1"/>
          </p:cNvSpPr>
          <p:nvPr>
            <p:ph type="subTitle" idx="1"/>
          </p:nvPr>
        </p:nvSpPr>
        <p:spPr>
          <a:xfrm>
            <a:off x="806451" y="5926831"/>
            <a:ext cx="7844367" cy="870744"/>
          </a:xfrm>
        </p:spPr>
        <p:txBody>
          <a:bodyPr/>
          <a:lstStyle/>
          <a:p>
            <a:r>
              <a:rPr lang="en-US" dirty="0"/>
              <a:t>Presenter: Justin Kirby   </a:t>
            </a:r>
          </a:p>
          <a:p>
            <a:r>
              <a:rPr lang="en-US" dirty="0"/>
              <a:t>Email: justin.kirby@nih.gov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13C1-064A-4957-B012-7FE16214FF89}"/>
              </a:ext>
            </a:extLst>
          </p:cNvPr>
          <p:cNvSpPr>
            <a:spLocks noGrp="1"/>
          </p:cNvSpPr>
          <p:nvPr>
            <p:ph type="title"/>
          </p:nvPr>
        </p:nvSpPr>
        <p:spPr/>
        <p:txBody>
          <a:bodyPr/>
          <a:lstStyle/>
          <a:p>
            <a:r>
              <a:rPr lang="en-US" dirty="0"/>
              <a:t>“Data Descriptor” manuscripts</a:t>
            </a:r>
          </a:p>
        </p:txBody>
      </p:sp>
      <p:sp>
        <p:nvSpPr>
          <p:cNvPr id="4" name="Content Placeholder 3">
            <a:extLst>
              <a:ext uri="{FF2B5EF4-FFF2-40B4-BE49-F238E27FC236}">
                <a16:creationId xmlns:a16="http://schemas.microsoft.com/office/drawing/2014/main" id="{D0B1D876-28E9-499E-ACB9-21F9DD3C475C}"/>
              </a:ext>
            </a:extLst>
          </p:cNvPr>
          <p:cNvSpPr>
            <a:spLocks noGrp="1"/>
          </p:cNvSpPr>
          <p:nvPr>
            <p:ph idx="1"/>
          </p:nvPr>
        </p:nvSpPr>
        <p:spPr>
          <a:xfrm>
            <a:off x="804270" y="5429840"/>
            <a:ext cx="10977033" cy="798234"/>
          </a:xfrm>
        </p:spPr>
        <p:txBody>
          <a:bodyPr/>
          <a:lstStyle/>
          <a:p>
            <a:pPr marL="0" indent="0">
              <a:buNone/>
            </a:pPr>
            <a:r>
              <a:rPr lang="en-US" dirty="0"/>
              <a:t>Papers describing the dataset rather than scientific findings generated from the data</a:t>
            </a:r>
          </a:p>
        </p:txBody>
      </p:sp>
      <p:pic>
        <p:nvPicPr>
          <p:cNvPr id="7" name="Picture 6">
            <a:extLst>
              <a:ext uri="{FF2B5EF4-FFF2-40B4-BE49-F238E27FC236}">
                <a16:creationId xmlns:a16="http://schemas.microsoft.com/office/drawing/2014/main" id="{BDAA67CF-5213-471F-B660-9827F21187E4}"/>
              </a:ext>
            </a:extLst>
          </p:cNvPr>
          <p:cNvPicPr>
            <a:picLocks noChangeAspect="1"/>
          </p:cNvPicPr>
          <p:nvPr/>
        </p:nvPicPr>
        <p:blipFill>
          <a:blip r:embed="rId2"/>
          <a:stretch>
            <a:fillRect/>
          </a:stretch>
        </p:blipFill>
        <p:spPr>
          <a:xfrm>
            <a:off x="804270" y="2128837"/>
            <a:ext cx="4608877" cy="1621213"/>
          </a:xfrm>
          <a:prstGeom prst="rect">
            <a:avLst/>
          </a:prstGeom>
        </p:spPr>
      </p:pic>
      <p:pic>
        <p:nvPicPr>
          <p:cNvPr id="8" name="Picture 7">
            <a:extLst>
              <a:ext uri="{FF2B5EF4-FFF2-40B4-BE49-F238E27FC236}">
                <a16:creationId xmlns:a16="http://schemas.microsoft.com/office/drawing/2014/main" id="{4D58CA31-5107-4AAB-87D5-76C3ABF4BF6D}"/>
              </a:ext>
            </a:extLst>
          </p:cNvPr>
          <p:cNvPicPr>
            <a:picLocks noChangeAspect="1"/>
          </p:cNvPicPr>
          <p:nvPr/>
        </p:nvPicPr>
        <p:blipFill>
          <a:blip r:embed="rId3"/>
          <a:stretch>
            <a:fillRect/>
          </a:stretch>
        </p:blipFill>
        <p:spPr>
          <a:xfrm>
            <a:off x="5713576" y="2128837"/>
            <a:ext cx="5610225" cy="2600325"/>
          </a:xfrm>
          <a:prstGeom prst="rect">
            <a:avLst/>
          </a:prstGeom>
          <a:ln>
            <a:solidFill>
              <a:schemeClr val="tx1"/>
            </a:solidFill>
          </a:ln>
        </p:spPr>
      </p:pic>
    </p:spTree>
    <p:extLst>
      <p:ext uri="{BB962C8B-B14F-4D97-AF65-F5344CB8AC3E}">
        <p14:creationId xmlns:p14="http://schemas.microsoft.com/office/powerpoint/2010/main" val="4110646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12326-CCDD-4A98-BC09-F968F288A0B8}"/>
              </a:ext>
            </a:extLst>
          </p:cNvPr>
          <p:cNvSpPr>
            <a:spLocks noGrp="1"/>
          </p:cNvSpPr>
          <p:nvPr>
            <p:ph type="title"/>
          </p:nvPr>
        </p:nvSpPr>
        <p:spPr>
          <a:xfrm>
            <a:off x="497417" y="0"/>
            <a:ext cx="10215739" cy="1143000"/>
          </a:xfrm>
        </p:spPr>
        <p:txBody>
          <a:bodyPr/>
          <a:lstStyle/>
          <a:p>
            <a:r>
              <a:rPr lang="en-US" dirty="0"/>
              <a:t>Medical Physics Dataset Articles (MPDA) Special Issue</a:t>
            </a:r>
          </a:p>
        </p:txBody>
      </p:sp>
      <p:sp>
        <p:nvSpPr>
          <p:cNvPr id="3" name="Content Placeholder 2">
            <a:extLst>
              <a:ext uri="{FF2B5EF4-FFF2-40B4-BE49-F238E27FC236}">
                <a16:creationId xmlns:a16="http://schemas.microsoft.com/office/drawing/2014/main" id="{C9E66A63-39BA-4B10-9E91-064420EDA830}"/>
              </a:ext>
            </a:extLst>
          </p:cNvPr>
          <p:cNvSpPr>
            <a:spLocks noGrp="1"/>
          </p:cNvSpPr>
          <p:nvPr>
            <p:ph idx="1"/>
          </p:nvPr>
        </p:nvSpPr>
        <p:spPr>
          <a:xfrm>
            <a:off x="497417" y="5682220"/>
            <a:ext cx="10977033" cy="585671"/>
          </a:xfrm>
        </p:spPr>
        <p:txBody>
          <a:bodyPr/>
          <a:lstStyle/>
          <a:p>
            <a:pPr marL="0" indent="0" algn="ctr">
              <a:buNone/>
            </a:pPr>
            <a:r>
              <a:rPr lang="en-US" dirty="0">
                <a:hlinkClick r:id="rId2"/>
              </a:rPr>
              <a:t>https://aapm.onlinelibrary.wiley.com/hub/journal/24734209/mpda-call-for-papers</a:t>
            </a:r>
            <a:endParaRPr lang="en-US" dirty="0"/>
          </a:p>
        </p:txBody>
      </p:sp>
      <p:pic>
        <p:nvPicPr>
          <p:cNvPr id="4" name="Picture 3">
            <a:extLst>
              <a:ext uri="{FF2B5EF4-FFF2-40B4-BE49-F238E27FC236}">
                <a16:creationId xmlns:a16="http://schemas.microsoft.com/office/drawing/2014/main" id="{449B5E97-05AB-49E6-8D6F-F6E84E40C0B3}"/>
              </a:ext>
            </a:extLst>
          </p:cNvPr>
          <p:cNvPicPr>
            <a:picLocks noChangeAspect="1"/>
          </p:cNvPicPr>
          <p:nvPr/>
        </p:nvPicPr>
        <p:blipFill>
          <a:blip r:embed="rId3"/>
          <a:stretch>
            <a:fillRect/>
          </a:stretch>
        </p:blipFill>
        <p:spPr>
          <a:xfrm>
            <a:off x="1039233" y="1794126"/>
            <a:ext cx="4255256" cy="1092106"/>
          </a:xfrm>
          <a:prstGeom prst="rect">
            <a:avLst/>
          </a:prstGeom>
        </p:spPr>
      </p:pic>
      <p:sp>
        <p:nvSpPr>
          <p:cNvPr id="7" name="Rectangle 6">
            <a:extLst>
              <a:ext uri="{FF2B5EF4-FFF2-40B4-BE49-F238E27FC236}">
                <a16:creationId xmlns:a16="http://schemas.microsoft.com/office/drawing/2014/main" id="{0595F62B-38BD-4F14-82B5-400C3A0FABB4}"/>
              </a:ext>
            </a:extLst>
          </p:cNvPr>
          <p:cNvSpPr/>
          <p:nvPr/>
        </p:nvSpPr>
        <p:spPr>
          <a:xfrm>
            <a:off x="6096000" y="2000807"/>
            <a:ext cx="5683817" cy="3170099"/>
          </a:xfrm>
          <a:prstGeom prst="rect">
            <a:avLst/>
          </a:prstGeom>
        </p:spPr>
        <p:txBody>
          <a:bodyPr wrap="square">
            <a:spAutoFit/>
          </a:bodyPr>
          <a:lstStyle/>
          <a:p>
            <a:pPr marL="285750" indent="-285750">
              <a:buFont typeface="Arial" panose="020B0604020202020204" pitchFamily="34" charset="0"/>
              <a:buChar char="•"/>
            </a:pPr>
            <a:r>
              <a:rPr lang="en-US" sz="2000" dirty="0"/>
              <a:t>Seeking submissions from contributors who would like to publish articles about </a:t>
            </a:r>
            <a:r>
              <a:rPr lang="en-US" sz="2000" b="1" dirty="0"/>
              <a:t>datasets they’ve shared on TCIA</a:t>
            </a:r>
            <a:r>
              <a:rPr lang="en-US" sz="2000" dirty="0"/>
              <a:t>.</a:t>
            </a:r>
          </a:p>
          <a:p>
            <a:pPr marL="285750" indent="-285750">
              <a:buFont typeface="Arial" panose="020B0604020202020204" pitchFamily="34" charset="0"/>
              <a:buChar char="•"/>
            </a:pPr>
            <a:r>
              <a:rPr lang="en-US" sz="2000" dirty="0"/>
              <a:t>MPDAs make it easier to use publicly available data by allowing authors to publish manuscripts which describe scientifically or clinically valuable open-access datasets.  </a:t>
            </a:r>
          </a:p>
          <a:p>
            <a:pPr marL="285750" indent="-285750">
              <a:buFont typeface="Arial" panose="020B0604020202020204" pitchFamily="34" charset="0"/>
              <a:buChar char="•"/>
            </a:pPr>
            <a:r>
              <a:rPr lang="en-US" sz="2000" dirty="0"/>
              <a:t>Unlike traditional manuscripts, these are focused on helping others reuse data rather than publishing novel scientific discoveries.</a:t>
            </a:r>
            <a:endParaRPr lang="en-US" sz="2000" b="0" i="0" dirty="0">
              <a:solidFill>
                <a:srgbClr val="1C1D1E"/>
              </a:solidFill>
              <a:effectLst/>
              <a:latin typeface="Open Sans"/>
            </a:endParaRPr>
          </a:p>
        </p:txBody>
      </p:sp>
      <p:sp>
        <p:nvSpPr>
          <p:cNvPr id="8" name="Rectangle 7">
            <a:extLst>
              <a:ext uri="{FF2B5EF4-FFF2-40B4-BE49-F238E27FC236}">
                <a16:creationId xmlns:a16="http://schemas.microsoft.com/office/drawing/2014/main" id="{EC0294C1-C051-4B8D-841A-186968056940}"/>
              </a:ext>
            </a:extLst>
          </p:cNvPr>
          <p:cNvSpPr/>
          <p:nvPr/>
        </p:nvSpPr>
        <p:spPr>
          <a:xfrm>
            <a:off x="695099" y="3139581"/>
            <a:ext cx="4762902" cy="2031325"/>
          </a:xfrm>
          <a:prstGeom prst="rect">
            <a:avLst/>
          </a:prstGeom>
        </p:spPr>
        <p:txBody>
          <a:bodyPr wrap="square">
            <a:spAutoFit/>
          </a:bodyPr>
          <a:lstStyle/>
          <a:p>
            <a:pPr algn="ctr"/>
            <a:r>
              <a:rPr lang="en-US" dirty="0">
                <a:solidFill>
                  <a:srgbClr val="1C1D1E"/>
                </a:solidFill>
                <a:latin typeface="Open Sans"/>
              </a:rPr>
              <a:t>Dataset Articles from</a:t>
            </a:r>
            <a:endParaRPr lang="en-US" b="1" dirty="0">
              <a:solidFill>
                <a:srgbClr val="1C1D1E"/>
              </a:solidFill>
              <a:latin typeface="Open Sans"/>
            </a:endParaRPr>
          </a:p>
          <a:p>
            <a:pPr algn="ctr"/>
            <a:endParaRPr lang="en-US" b="1" dirty="0">
              <a:solidFill>
                <a:srgbClr val="1C1D1E"/>
              </a:solidFill>
              <a:latin typeface="Open Sans"/>
            </a:endParaRPr>
          </a:p>
          <a:p>
            <a:pPr algn="ctr"/>
            <a:endParaRPr lang="en-US" b="1" dirty="0">
              <a:solidFill>
                <a:srgbClr val="1C1D1E"/>
              </a:solidFill>
              <a:latin typeface="Open Sans"/>
            </a:endParaRPr>
          </a:p>
          <a:p>
            <a:pPr algn="ctr"/>
            <a:endParaRPr lang="en-US" b="1" dirty="0">
              <a:solidFill>
                <a:srgbClr val="1C1D1E"/>
              </a:solidFill>
              <a:latin typeface="Open Sans"/>
            </a:endParaRPr>
          </a:p>
          <a:p>
            <a:pPr algn="ctr"/>
            <a:endParaRPr lang="en-US" b="1" dirty="0">
              <a:solidFill>
                <a:srgbClr val="1C1D1E"/>
              </a:solidFill>
              <a:latin typeface="Open Sans"/>
            </a:endParaRPr>
          </a:p>
          <a:p>
            <a:pPr algn="ctr"/>
            <a:endParaRPr lang="en-US" b="1" dirty="0">
              <a:solidFill>
                <a:srgbClr val="1C1D1E"/>
              </a:solidFill>
              <a:latin typeface="Open Sans"/>
            </a:endParaRPr>
          </a:p>
          <a:p>
            <a:pPr algn="ctr"/>
            <a:r>
              <a:rPr lang="en-US" dirty="0">
                <a:solidFill>
                  <a:srgbClr val="1C1D1E"/>
                </a:solidFill>
                <a:latin typeface="Open Sans"/>
              </a:rPr>
              <a:t>Submission Deadline: December 20, 2019</a:t>
            </a:r>
          </a:p>
        </p:txBody>
      </p:sp>
      <p:grpSp>
        <p:nvGrpSpPr>
          <p:cNvPr id="12" name="Group 11">
            <a:extLst>
              <a:ext uri="{FF2B5EF4-FFF2-40B4-BE49-F238E27FC236}">
                <a16:creationId xmlns:a16="http://schemas.microsoft.com/office/drawing/2014/main" id="{7D8728F1-CE32-452F-B125-D30009CACB62}"/>
              </a:ext>
            </a:extLst>
          </p:cNvPr>
          <p:cNvGrpSpPr/>
          <p:nvPr/>
        </p:nvGrpSpPr>
        <p:grpSpPr>
          <a:xfrm>
            <a:off x="1069950" y="3666338"/>
            <a:ext cx="4013199" cy="962025"/>
            <a:chOff x="4442179" y="1728600"/>
            <a:chExt cx="4013199" cy="962025"/>
          </a:xfrm>
        </p:grpSpPr>
        <p:sp>
          <p:nvSpPr>
            <p:cNvPr id="11" name="Rectangle 10">
              <a:extLst>
                <a:ext uri="{FF2B5EF4-FFF2-40B4-BE49-F238E27FC236}">
                  <a16:creationId xmlns:a16="http://schemas.microsoft.com/office/drawing/2014/main" id="{86441A30-1EDC-4F5D-9647-2A4A83F46C09}"/>
                </a:ext>
              </a:extLst>
            </p:cNvPr>
            <p:cNvSpPr/>
            <p:nvPr/>
          </p:nvSpPr>
          <p:spPr>
            <a:xfrm>
              <a:off x="4442179" y="1728600"/>
              <a:ext cx="4013199" cy="96202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6">
              <a:extLst>
                <a:ext uri="{FF2B5EF4-FFF2-40B4-BE49-F238E27FC236}">
                  <a16:creationId xmlns:a16="http://schemas.microsoft.com/office/drawing/2014/main" id="{9B568F7D-EC33-455D-8ED1-8942F716EA0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9899" y="1797599"/>
              <a:ext cx="3578793" cy="79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171225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B7131-846D-4B1E-8BFC-7D8EAEAD5F42}"/>
              </a:ext>
            </a:extLst>
          </p:cNvPr>
          <p:cNvSpPr>
            <a:spLocks noGrp="1"/>
          </p:cNvSpPr>
          <p:nvPr>
            <p:ph type="title"/>
          </p:nvPr>
        </p:nvSpPr>
        <p:spPr/>
        <p:txBody>
          <a:bodyPr/>
          <a:lstStyle/>
          <a:p>
            <a:r>
              <a:rPr lang="en-US" dirty="0"/>
              <a:t>Best practices for crediting data generators</a:t>
            </a:r>
          </a:p>
        </p:txBody>
      </p:sp>
      <p:sp>
        <p:nvSpPr>
          <p:cNvPr id="3" name="Content Placeholder 2">
            <a:extLst>
              <a:ext uri="{FF2B5EF4-FFF2-40B4-BE49-F238E27FC236}">
                <a16:creationId xmlns:a16="http://schemas.microsoft.com/office/drawing/2014/main" id="{35B3BAD0-4F7E-4967-886D-EC0B413A17FD}"/>
              </a:ext>
            </a:extLst>
          </p:cNvPr>
          <p:cNvSpPr>
            <a:spLocks noGrp="1"/>
          </p:cNvSpPr>
          <p:nvPr>
            <p:ph idx="1"/>
          </p:nvPr>
        </p:nvSpPr>
        <p:spPr>
          <a:xfrm>
            <a:off x="440976" y="4868590"/>
            <a:ext cx="6888003" cy="1503929"/>
          </a:xfrm>
        </p:spPr>
        <p:txBody>
          <a:bodyPr/>
          <a:lstStyle/>
          <a:p>
            <a:r>
              <a:rPr lang="en-US" dirty="0"/>
              <a:t>ORCID for author attribution</a:t>
            </a:r>
          </a:p>
          <a:p>
            <a:r>
              <a:rPr lang="en-US" dirty="0"/>
              <a:t>Citation &amp; DOI for dataset attribution</a:t>
            </a:r>
          </a:p>
          <a:p>
            <a:r>
              <a:rPr lang="en-US" dirty="0"/>
              <a:t>Proper use of data citations in derivative works</a:t>
            </a:r>
          </a:p>
          <a:p>
            <a:r>
              <a:rPr lang="en-US" dirty="0"/>
              <a:t>Updated promotion criteria at research institutions</a:t>
            </a:r>
          </a:p>
          <a:p>
            <a:endParaRPr lang="en-US" dirty="0"/>
          </a:p>
        </p:txBody>
      </p:sp>
      <p:pic>
        <p:nvPicPr>
          <p:cNvPr id="4" name="Picture 3">
            <a:extLst>
              <a:ext uri="{FF2B5EF4-FFF2-40B4-BE49-F238E27FC236}">
                <a16:creationId xmlns:a16="http://schemas.microsoft.com/office/drawing/2014/main" id="{4DBCD82C-1A0E-4D4D-826E-898DB6FEAF8D}"/>
              </a:ext>
            </a:extLst>
          </p:cNvPr>
          <p:cNvPicPr>
            <a:picLocks noChangeAspect="1"/>
          </p:cNvPicPr>
          <p:nvPr/>
        </p:nvPicPr>
        <p:blipFill>
          <a:blip r:embed="rId2"/>
          <a:stretch>
            <a:fillRect/>
          </a:stretch>
        </p:blipFill>
        <p:spPr>
          <a:xfrm>
            <a:off x="497417" y="1555776"/>
            <a:ext cx="6578240" cy="3103069"/>
          </a:xfrm>
          <a:prstGeom prst="rect">
            <a:avLst/>
          </a:prstGeom>
          <a:ln>
            <a:solidFill>
              <a:schemeClr val="tx1"/>
            </a:solidFill>
          </a:ln>
        </p:spPr>
      </p:pic>
      <p:pic>
        <p:nvPicPr>
          <p:cNvPr id="2050" name="Picture 2" descr="https://media.nature.com/lw800/magazine-assets/d41586-019-01715-4/d41586-019-01715-4_16766712.jpg">
            <a:extLst>
              <a:ext uri="{FF2B5EF4-FFF2-40B4-BE49-F238E27FC236}">
                <a16:creationId xmlns:a16="http://schemas.microsoft.com/office/drawing/2014/main" id="{B96614FA-A9AB-497D-AA70-93B1516C48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6534" y="1376313"/>
            <a:ext cx="3394332" cy="5481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8208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8107B-3326-4469-9DF6-D71E8542BFE1}"/>
              </a:ext>
            </a:extLst>
          </p:cNvPr>
          <p:cNvSpPr>
            <a:spLocks noGrp="1"/>
          </p:cNvSpPr>
          <p:nvPr>
            <p:ph type="title"/>
          </p:nvPr>
        </p:nvSpPr>
        <p:spPr/>
        <p:txBody>
          <a:bodyPr/>
          <a:lstStyle/>
          <a:p>
            <a:r>
              <a:rPr lang="en-US" dirty="0"/>
              <a:t>Best practices for crediting data generators</a:t>
            </a:r>
          </a:p>
        </p:txBody>
      </p:sp>
      <p:sp>
        <p:nvSpPr>
          <p:cNvPr id="4" name="Rectangle 3">
            <a:extLst>
              <a:ext uri="{FF2B5EF4-FFF2-40B4-BE49-F238E27FC236}">
                <a16:creationId xmlns:a16="http://schemas.microsoft.com/office/drawing/2014/main" id="{4AD73EA9-336E-49B3-8C3E-57E40C174B3C}"/>
              </a:ext>
            </a:extLst>
          </p:cNvPr>
          <p:cNvSpPr/>
          <p:nvPr/>
        </p:nvSpPr>
        <p:spPr>
          <a:xfrm>
            <a:off x="8228552" y="1536853"/>
            <a:ext cx="3672262" cy="2000548"/>
          </a:xfrm>
          <a:prstGeom prst="rect">
            <a:avLst/>
          </a:prstGeom>
        </p:spPr>
        <p:txBody>
          <a:bodyPr wrap="square">
            <a:spAutoFit/>
          </a:bodyPr>
          <a:lstStyle/>
          <a:p>
            <a:r>
              <a:rPr lang="en-US" sz="1400" b="1" u="sng" dirty="0"/>
              <a:t>Analysis Dataset Citation (segmentations)</a:t>
            </a:r>
          </a:p>
          <a:p>
            <a:r>
              <a:rPr lang="en-US" sz="1200" dirty="0"/>
              <a:t>Spyridon </a:t>
            </a:r>
            <a:r>
              <a:rPr lang="en-US" sz="1200" dirty="0" err="1"/>
              <a:t>Bakas</a:t>
            </a:r>
            <a:r>
              <a:rPr lang="en-US" sz="1200" dirty="0"/>
              <a:t>, Hamed Akbari, </a:t>
            </a:r>
            <a:r>
              <a:rPr lang="en-US" sz="1200" dirty="0" err="1"/>
              <a:t>Aristeidis</a:t>
            </a:r>
            <a:r>
              <a:rPr lang="en-US" sz="1200" dirty="0"/>
              <a:t> </a:t>
            </a:r>
            <a:r>
              <a:rPr lang="en-US" sz="1200" dirty="0" err="1"/>
              <a:t>Sotiras</a:t>
            </a:r>
            <a:r>
              <a:rPr lang="en-US" sz="1200" dirty="0"/>
              <a:t>, Michel </a:t>
            </a:r>
            <a:r>
              <a:rPr lang="en-US" sz="1200" dirty="0" err="1"/>
              <a:t>Bilello</a:t>
            </a:r>
            <a:r>
              <a:rPr lang="en-US" sz="1200" dirty="0"/>
              <a:t>, Martin </a:t>
            </a:r>
            <a:r>
              <a:rPr lang="en-US" sz="1200" dirty="0" err="1"/>
              <a:t>Rozycki</a:t>
            </a:r>
            <a:r>
              <a:rPr lang="en-US" sz="1200" dirty="0"/>
              <a:t>, Justin Kirby, John </a:t>
            </a:r>
            <a:r>
              <a:rPr lang="en-US" sz="1200" dirty="0" err="1"/>
              <a:t>Freymann</a:t>
            </a:r>
            <a:r>
              <a:rPr lang="en-US" sz="1200" dirty="0"/>
              <a:t>, </a:t>
            </a:r>
            <a:r>
              <a:rPr lang="en-US" sz="1200" dirty="0" err="1"/>
              <a:t>Keyvan</a:t>
            </a:r>
            <a:r>
              <a:rPr lang="en-US" sz="1200" dirty="0"/>
              <a:t> Farahani, and Christos </a:t>
            </a:r>
            <a:r>
              <a:rPr lang="en-US" sz="1200" dirty="0" err="1"/>
              <a:t>Davatzikos</a:t>
            </a:r>
            <a:r>
              <a:rPr lang="en-US" sz="1200" dirty="0"/>
              <a:t>. (2017) Segmentation Labels and Radiomic Features for the Pre-operative Scans of the TCGA-GBM collection. The Cancer Imaging Archive. </a:t>
            </a:r>
            <a:r>
              <a:rPr lang="en-US" sz="1200" u="sng" dirty="0">
                <a:hlinkClick r:id="rId2"/>
              </a:rPr>
              <a:t>https://doi.org/10.7937/K9/TCIA.2017.KLXWJJ1Q</a:t>
            </a:r>
            <a:endParaRPr lang="en-US" sz="1200" dirty="0"/>
          </a:p>
        </p:txBody>
      </p:sp>
      <p:sp>
        <p:nvSpPr>
          <p:cNvPr id="5" name="Rectangle 4">
            <a:extLst>
              <a:ext uri="{FF2B5EF4-FFF2-40B4-BE49-F238E27FC236}">
                <a16:creationId xmlns:a16="http://schemas.microsoft.com/office/drawing/2014/main" id="{D3AFF059-09BF-4E02-AF22-B3D6F718B0E8}"/>
              </a:ext>
            </a:extLst>
          </p:cNvPr>
          <p:cNvSpPr/>
          <p:nvPr/>
        </p:nvSpPr>
        <p:spPr>
          <a:xfrm>
            <a:off x="3587421" y="3922446"/>
            <a:ext cx="2508579" cy="2523768"/>
          </a:xfrm>
          <a:prstGeom prst="rect">
            <a:avLst/>
          </a:prstGeom>
        </p:spPr>
        <p:txBody>
          <a:bodyPr wrap="square">
            <a:spAutoFit/>
          </a:bodyPr>
          <a:lstStyle/>
          <a:p>
            <a:r>
              <a:rPr lang="en-US" sz="1400" b="1" u="sng" dirty="0"/>
              <a:t>Data Descriptor Citation</a:t>
            </a:r>
          </a:p>
          <a:p>
            <a:r>
              <a:rPr lang="en-US" sz="1200" dirty="0"/>
              <a:t>Spyridon </a:t>
            </a:r>
            <a:r>
              <a:rPr lang="en-US" sz="1200" dirty="0" err="1"/>
              <a:t>Bakas</a:t>
            </a:r>
            <a:r>
              <a:rPr lang="en-US" sz="1200" dirty="0"/>
              <a:t>, Hamed Akbari, </a:t>
            </a:r>
            <a:r>
              <a:rPr lang="en-US" sz="1200" dirty="0" err="1"/>
              <a:t>Aristeidis</a:t>
            </a:r>
            <a:r>
              <a:rPr lang="en-US" sz="1200" dirty="0"/>
              <a:t> </a:t>
            </a:r>
            <a:r>
              <a:rPr lang="en-US" sz="1200" dirty="0" err="1"/>
              <a:t>Sotiras</a:t>
            </a:r>
            <a:r>
              <a:rPr lang="en-US" sz="1200" dirty="0"/>
              <a:t>, Michel </a:t>
            </a:r>
            <a:r>
              <a:rPr lang="en-US" sz="1200" dirty="0" err="1"/>
              <a:t>Bilello</a:t>
            </a:r>
            <a:r>
              <a:rPr lang="en-US" sz="1200" dirty="0"/>
              <a:t>, Michel </a:t>
            </a:r>
            <a:r>
              <a:rPr lang="en-US" sz="1200" dirty="0" err="1"/>
              <a:t>Rozycki</a:t>
            </a:r>
            <a:r>
              <a:rPr lang="en-US" sz="1200" dirty="0"/>
              <a:t>, Justin S Kirby, John B </a:t>
            </a:r>
            <a:r>
              <a:rPr lang="en-US" sz="1200" dirty="0" err="1"/>
              <a:t>Freymann</a:t>
            </a:r>
            <a:r>
              <a:rPr lang="en-US" sz="1200" dirty="0"/>
              <a:t>, </a:t>
            </a:r>
            <a:r>
              <a:rPr lang="en-US" sz="1200" dirty="0" err="1"/>
              <a:t>Keyvan</a:t>
            </a:r>
            <a:r>
              <a:rPr lang="en-US" sz="1200" dirty="0"/>
              <a:t> Farahani, Christos </a:t>
            </a:r>
            <a:r>
              <a:rPr lang="en-US" sz="1200" dirty="0" err="1"/>
              <a:t>Davatzikos</a:t>
            </a:r>
            <a:r>
              <a:rPr lang="en-US" sz="1200" dirty="0"/>
              <a:t>. "Advancing The Cancer Genome Atlas glioma MRI collections with expert segmentation labels and radiomic features", Nature Scientific Data, 4:170117 </a:t>
            </a:r>
            <a:r>
              <a:rPr lang="en-US" sz="1200" dirty="0" err="1"/>
              <a:t>doi</a:t>
            </a:r>
            <a:r>
              <a:rPr lang="en-US" sz="1200" dirty="0"/>
              <a:t>: </a:t>
            </a:r>
            <a:r>
              <a:rPr lang="en-US" sz="1200" u="sng" dirty="0">
                <a:hlinkClick r:id="rId3"/>
              </a:rPr>
              <a:t>10.1038/sdata.2017.117</a:t>
            </a:r>
            <a:r>
              <a:rPr lang="en-US" sz="1200" dirty="0"/>
              <a:t> (2017).</a:t>
            </a:r>
          </a:p>
        </p:txBody>
      </p:sp>
      <p:sp>
        <p:nvSpPr>
          <p:cNvPr id="6" name="Rectangle 5">
            <a:extLst>
              <a:ext uri="{FF2B5EF4-FFF2-40B4-BE49-F238E27FC236}">
                <a16:creationId xmlns:a16="http://schemas.microsoft.com/office/drawing/2014/main" id="{BA1303C6-1A6F-4B76-95F6-FDC1C5131600}"/>
              </a:ext>
            </a:extLst>
          </p:cNvPr>
          <p:cNvSpPr/>
          <p:nvPr/>
        </p:nvSpPr>
        <p:spPr>
          <a:xfrm>
            <a:off x="1634877" y="1704449"/>
            <a:ext cx="3455597" cy="1815882"/>
          </a:xfrm>
          <a:prstGeom prst="rect">
            <a:avLst/>
          </a:prstGeom>
        </p:spPr>
        <p:txBody>
          <a:bodyPr wrap="square">
            <a:spAutoFit/>
          </a:bodyPr>
          <a:lstStyle/>
          <a:p>
            <a:r>
              <a:rPr lang="en-US" sz="1400" b="1" u="sng" dirty="0"/>
              <a:t>Original Data Citation (images used for study)</a:t>
            </a:r>
          </a:p>
          <a:p>
            <a:r>
              <a:rPr lang="en-US" sz="1200" dirty="0" err="1"/>
              <a:t>Scarpace</a:t>
            </a:r>
            <a:r>
              <a:rPr lang="en-US" sz="1200" dirty="0"/>
              <a:t>, L., Mikkelsen, T., Cha, </a:t>
            </a:r>
            <a:r>
              <a:rPr lang="en-US" sz="1200" dirty="0" err="1"/>
              <a:t>soonmee</a:t>
            </a:r>
            <a:r>
              <a:rPr lang="en-US" sz="1200" dirty="0"/>
              <a:t>, Rao, S., </a:t>
            </a:r>
            <a:r>
              <a:rPr lang="en-US" sz="1200" dirty="0" err="1"/>
              <a:t>Tekchandani</a:t>
            </a:r>
            <a:r>
              <a:rPr lang="en-US" sz="1200" dirty="0"/>
              <a:t>, S., Gutman, D., … Pierce, L. J. (2016). Radiology Data from The Cancer Genome Atlas Glioblastoma Multiforme [TCGA-GBM] collection. The Cancer Imaging Archive. </a:t>
            </a:r>
            <a:r>
              <a:rPr lang="en-US" sz="1200" dirty="0">
                <a:hlinkClick r:id="rId4"/>
              </a:rPr>
              <a:t>http://doi.org/10.7937/K9/TCIA.2016.RNYFUYE9</a:t>
            </a:r>
            <a:endParaRPr lang="en-US" sz="1200" dirty="0"/>
          </a:p>
        </p:txBody>
      </p:sp>
      <p:pic>
        <p:nvPicPr>
          <p:cNvPr id="9" name="Picture 22">
            <a:extLst>
              <a:ext uri="{FF2B5EF4-FFF2-40B4-BE49-F238E27FC236}">
                <a16:creationId xmlns:a16="http://schemas.microsoft.com/office/drawing/2014/main" id="{82F7CFEB-FC4B-4B81-920F-F85FC60B79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5625" t="9375" r="15625" b="9375"/>
          <a:stretch>
            <a:fillRect/>
          </a:stretch>
        </p:blipFill>
        <p:spPr bwMode="auto">
          <a:xfrm>
            <a:off x="203209" y="1651392"/>
            <a:ext cx="1296389" cy="15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figure2">
            <a:extLst>
              <a:ext uri="{FF2B5EF4-FFF2-40B4-BE49-F238E27FC236}">
                <a16:creationId xmlns:a16="http://schemas.microsoft.com/office/drawing/2014/main" id="{AE78968E-3FB8-4CB1-85A6-383DABEEF9B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5752" y="1536853"/>
            <a:ext cx="1286831" cy="175809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6A205A3-B692-4F9D-97D5-C40028D19105}"/>
              </a:ext>
            </a:extLst>
          </p:cNvPr>
          <p:cNvPicPr>
            <a:picLocks noChangeAspect="1"/>
          </p:cNvPicPr>
          <p:nvPr/>
        </p:nvPicPr>
        <p:blipFill>
          <a:blip r:embed="rId7"/>
          <a:stretch>
            <a:fillRect/>
          </a:stretch>
        </p:blipFill>
        <p:spPr>
          <a:xfrm>
            <a:off x="266205" y="3991329"/>
            <a:ext cx="3206882" cy="2372156"/>
          </a:xfrm>
          <a:prstGeom prst="rect">
            <a:avLst/>
          </a:prstGeom>
        </p:spPr>
      </p:pic>
      <p:sp>
        <p:nvSpPr>
          <p:cNvPr id="13" name="Rectangle 12">
            <a:extLst>
              <a:ext uri="{FF2B5EF4-FFF2-40B4-BE49-F238E27FC236}">
                <a16:creationId xmlns:a16="http://schemas.microsoft.com/office/drawing/2014/main" id="{F7784E28-439F-42E3-A71C-0571EF92B680}"/>
              </a:ext>
            </a:extLst>
          </p:cNvPr>
          <p:cNvSpPr/>
          <p:nvPr/>
        </p:nvSpPr>
        <p:spPr>
          <a:xfrm>
            <a:off x="7487289" y="4734268"/>
            <a:ext cx="4176073" cy="984885"/>
          </a:xfrm>
          <a:prstGeom prst="rect">
            <a:avLst/>
          </a:prstGeom>
        </p:spPr>
        <p:txBody>
          <a:bodyPr wrap="square">
            <a:spAutoFit/>
          </a:bodyPr>
          <a:lstStyle/>
          <a:p>
            <a:r>
              <a:rPr lang="en-US" sz="1600" b="1" u="sng" dirty="0">
                <a:solidFill>
                  <a:srgbClr val="222222"/>
                </a:solidFill>
                <a:latin typeface="Lora"/>
              </a:rPr>
              <a:t>Publication Citation</a:t>
            </a:r>
          </a:p>
          <a:p>
            <a:r>
              <a:rPr lang="en-US" sz="1400" dirty="0" err="1">
                <a:solidFill>
                  <a:srgbClr val="222222"/>
                </a:solidFill>
                <a:latin typeface="Lora"/>
              </a:rPr>
              <a:t>Menze</a:t>
            </a:r>
            <a:r>
              <a:rPr lang="en-US" sz="1400" dirty="0">
                <a:solidFill>
                  <a:srgbClr val="222222"/>
                </a:solidFill>
                <a:latin typeface="Lora"/>
              </a:rPr>
              <a:t>, B. H. et al. The Multimodal Brain Tumor Image Segmentation Benchmark (BRATS). </a:t>
            </a:r>
            <a:r>
              <a:rPr lang="en-US" sz="1400" i="1" dirty="0">
                <a:solidFill>
                  <a:srgbClr val="222222"/>
                </a:solidFill>
                <a:latin typeface="Lora"/>
              </a:rPr>
              <a:t>IEEE Transactions on Medical Imaging</a:t>
            </a:r>
            <a:r>
              <a:rPr lang="en-US" sz="1400" dirty="0">
                <a:solidFill>
                  <a:srgbClr val="222222"/>
                </a:solidFill>
                <a:latin typeface="Lora"/>
              </a:rPr>
              <a:t> </a:t>
            </a:r>
            <a:r>
              <a:rPr lang="en-US" sz="1400" b="1" dirty="0">
                <a:solidFill>
                  <a:srgbClr val="222222"/>
                </a:solidFill>
                <a:latin typeface="Lora"/>
              </a:rPr>
              <a:t>34</a:t>
            </a:r>
            <a:r>
              <a:rPr lang="en-US" sz="1400" dirty="0">
                <a:solidFill>
                  <a:srgbClr val="222222"/>
                </a:solidFill>
                <a:latin typeface="Lora"/>
              </a:rPr>
              <a:t>, 1993–2024 (2015).</a:t>
            </a:r>
            <a:endParaRPr lang="en-US" sz="1400" dirty="0"/>
          </a:p>
        </p:txBody>
      </p:sp>
      <p:pic>
        <p:nvPicPr>
          <p:cNvPr id="14" name="Picture 13">
            <a:extLst>
              <a:ext uri="{FF2B5EF4-FFF2-40B4-BE49-F238E27FC236}">
                <a16:creationId xmlns:a16="http://schemas.microsoft.com/office/drawing/2014/main" id="{3AC98717-29A3-415D-85E4-07EBE6BF3349}"/>
              </a:ext>
            </a:extLst>
          </p:cNvPr>
          <p:cNvPicPr>
            <a:picLocks noChangeAspect="1"/>
          </p:cNvPicPr>
          <p:nvPr/>
        </p:nvPicPr>
        <p:blipFill>
          <a:blip r:embed="rId8"/>
          <a:stretch>
            <a:fillRect/>
          </a:stretch>
        </p:blipFill>
        <p:spPr>
          <a:xfrm>
            <a:off x="7626284" y="3900522"/>
            <a:ext cx="4037077" cy="799474"/>
          </a:xfrm>
          <a:prstGeom prst="rect">
            <a:avLst/>
          </a:prstGeom>
        </p:spPr>
      </p:pic>
      <p:sp>
        <p:nvSpPr>
          <p:cNvPr id="3" name="Arrow: Right 2">
            <a:extLst>
              <a:ext uri="{FF2B5EF4-FFF2-40B4-BE49-F238E27FC236}">
                <a16:creationId xmlns:a16="http://schemas.microsoft.com/office/drawing/2014/main" id="{300CEE3A-FE96-445C-BB18-F3C7A5ED5E88}"/>
              </a:ext>
            </a:extLst>
          </p:cNvPr>
          <p:cNvSpPr/>
          <p:nvPr/>
        </p:nvSpPr>
        <p:spPr>
          <a:xfrm>
            <a:off x="5225753" y="220054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7EA07E2F-12F9-4D23-A21D-D268E462FB9C}"/>
              </a:ext>
            </a:extLst>
          </p:cNvPr>
          <p:cNvSpPr/>
          <p:nvPr/>
        </p:nvSpPr>
        <p:spPr>
          <a:xfrm>
            <a:off x="6096000" y="479046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C034B18E-0F44-47B5-953D-7715D6FB979F}"/>
              </a:ext>
            </a:extLst>
          </p:cNvPr>
          <p:cNvSpPr/>
          <p:nvPr/>
        </p:nvSpPr>
        <p:spPr>
          <a:xfrm>
            <a:off x="90085" y="1545996"/>
            <a:ext cx="4899699" cy="19649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658D50D0-CBFC-4423-AB54-6A5E3B21E6FC}"/>
              </a:ext>
            </a:extLst>
          </p:cNvPr>
          <p:cNvSpPr/>
          <p:nvPr/>
        </p:nvSpPr>
        <p:spPr>
          <a:xfrm>
            <a:off x="90085" y="3808011"/>
            <a:ext cx="5898628" cy="2724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FE155BB5-BAE9-4412-904C-53E36EE37C8E}"/>
              </a:ext>
            </a:extLst>
          </p:cNvPr>
          <p:cNvSpPr/>
          <p:nvPr/>
        </p:nvSpPr>
        <p:spPr>
          <a:xfrm>
            <a:off x="6484158" y="1493289"/>
            <a:ext cx="5465357" cy="19649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7421AF7B-AACD-4A0A-9D47-9E1DFE06EBAB}"/>
              </a:ext>
            </a:extLst>
          </p:cNvPr>
          <p:cNvSpPr/>
          <p:nvPr/>
        </p:nvSpPr>
        <p:spPr>
          <a:xfrm>
            <a:off x="7251534" y="3797809"/>
            <a:ext cx="4674261" cy="19649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3643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B69D9-89ED-4330-9957-BA6A6BB7600E}"/>
              </a:ext>
            </a:extLst>
          </p:cNvPr>
          <p:cNvSpPr>
            <a:spLocks noGrp="1"/>
          </p:cNvSpPr>
          <p:nvPr>
            <p:ph type="title"/>
          </p:nvPr>
        </p:nvSpPr>
        <p:spPr>
          <a:xfrm>
            <a:off x="497417" y="0"/>
            <a:ext cx="10107738" cy="1143000"/>
          </a:xfrm>
        </p:spPr>
        <p:txBody>
          <a:bodyPr/>
          <a:lstStyle/>
          <a:p>
            <a:r>
              <a:rPr lang="en-US" dirty="0" err="1"/>
              <a:t>ORCiD</a:t>
            </a:r>
            <a:r>
              <a:rPr lang="en-US" dirty="0"/>
              <a:t> – “Works” can include dataset &amp; publication citations</a:t>
            </a:r>
          </a:p>
        </p:txBody>
      </p:sp>
      <p:pic>
        <p:nvPicPr>
          <p:cNvPr id="4" name="Picture 3">
            <a:extLst>
              <a:ext uri="{FF2B5EF4-FFF2-40B4-BE49-F238E27FC236}">
                <a16:creationId xmlns:a16="http://schemas.microsoft.com/office/drawing/2014/main" id="{1FCE72B5-D480-4337-AA7A-7E8700527806}"/>
              </a:ext>
            </a:extLst>
          </p:cNvPr>
          <p:cNvPicPr>
            <a:picLocks noChangeAspect="1"/>
          </p:cNvPicPr>
          <p:nvPr/>
        </p:nvPicPr>
        <p:blipFill>
          <a:blip r:embed="rId2"/>
          <a:stretch>
            <a:fillRect/>
          </a:stretch>
        </p:blipFill>
        <p:spPr>
          <a:xfrm>
            <a:off x="881406" y="1633711"/>
            <a:ext cx="10429188" cy="4706637"/>
          </a:xfrm>
          <a:prstGeom prst="rect">
            <a:avLst/>
          </a:prstGeom>
          <a:ln>
            <a:solidFill>
              <a:schemeClr val="tx1"/>
            </a:solidFill>
          </a:ln>
        </p:spPr>
      </p:pic>
    </p:spTree>
    <p:extLst>
      <p:ext uri="{BB962C8B-B14F-4D97-AF65-F5344CB8AC3E}">
        <p14:creationId xmlns:p14="http://schemas.microsoft.com/office/powerpoint/2010/main" val="241430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z="2800" dirty="0">
                <a:solidFill>
                  <a:schemeClr val="bg1"/>
                </a:solidFill>
              </a:rPr>
              <a:t>Example database implementation: The Cancer Imaging Archive</a:t>
            </a:r>
            <a:endParaRPr lang="en-US" altLang="en-US" sz="2800" dirty="0">
              <a:solidFill>
                <a:schemeClr val="bg1"/>
              </a:solidFill>
              <a:cs typeface="Trebuchet MS" pitchFamily="34" charset="0"/>
            </a:endParaRPr>
          </a:p>
        </p:txBody>
      </p:sp>
      <p:sp>
        <p:nvSpPr>
          <p:cNvPr id="21507" name="Content Placeholder 2"/>
          <p:cNvSpPr>
            <a:spLocks noGrp="1"/>
          </p:cNvSpPr>
          <p:nvPr>
            <p:ph sz="quarter" idx="11"/>
          </p:nvPr>
        </p:nvSpPr>
        <p:spPr>
          <a:xfrm>
            <a:off x="6096000" y="1313438"/>
            <a:ext cx="6055093" cy="5061964"/>
          </a:xfrm>
        </p:spPr>
        <p:txBody>
          <a:bodyPr/>
          <a:lstStyle/>
          <a:p>
            <a:pPr marL="304784" lvl="1"/>
            <a:r>
              <a:rPr lang="en-US" altLang="en-US" dirty="0">
                <a:solidFill>
                  <a:srgbClr val="FF0000"/>
                </a:solidFill>
              </a:rPr>
              <a:t>New collection proposals </a:t>
            </a:r>
            <a:r>
              <a:rPr lang="en-US" altLang="en-US" dirty="0">
                <a:solidFill>
                  <a:srgbClr val="013856"/>
                </a:solidFill>
              </a:rPr>
              <a:t>are reviewed by the TCIA Advisory Group for quality/utility</a:t>
            </a:r>
            <a:endParaRPr lang="en-US" altLang="en-US" dirty="0">
              <a:solidFill>
                <a:srgbClr val="FF0000"/>
              </a:solidFill>
            </a:endParaRPr>
          </a:p>
          <a:p>
            <a:pPr marL="304784" lvl="1"/>
            <a:r>
              <a:rPr lang="en-US" altLang="en-US" dirty="0">
                <a:solidFill>
                  <a:srgbClr val="FF0000"/>
                </a:solidFill>
              </a:rPr>
              <a:t>110 collections </a:t>
            </a:r>
            <a:r>
              <a:rPr lang="en-US" altLang="en-US" dirty="0"/>
              <a:t>consisting of ~47,300 subjects available for download</a:t>
            </a:r>
          </a:p>
          <a:p>
            <a:pPr marL="304784" lvl="1"/>
            <a:r>
              <a:rPr lang="en-US" altLang="en-US" dirty="0"/>
              <a:t>Covers </a:t>
            </a:r>
            <a:r>
              <a:rPr lang="en-US" altLang="en-US" dirty="0">
                <a:solidFill>
                  <a:srgbClr val="FF0000"/>
                </a:solidFill>
              </a:rPr>
              <a:t>radiology</a:t>
            </a:r>
            <a:r>
              <a:rPr lang="en-US" altLang="en-US" dirty="0">
                <a:solidFill>
                  <a:srgbClr val="013856"/>
                </a:solidFill>
              </a:rPr>
              <a:t>, </a:t>
            </a:r>
            <a:r>
              <a:rPr lang="en-US" altLang="en-US" dirty="0">
                <a:solidFill>
                  <a:srgbClr val="FF0000"/>
                </a:solidFill>
              </a:rPr>
              <a:t>radiation therapy</a:t>
            </a:r>
            <a:r>
              <a:rPr lang="en-US" altLang="en-US" dirty="0">
                <a:solidFill>
                  <a:srgbClr val="013856"/>
                </a:solidFill>
              </a:rPr>
              <a:t>, and </a:t>
            </a:r>
            <a:r>
              <a:rPr lang="en-US" altLang="en-US" dirty="0">
                <a:solidFill>
                  <a:srgbClr val="FF0000"/>
                </a:solidFill>
              </a:rPr>
              <a:t>pathology</a:t>
            </a:r>
            <a:r>
              <a:rPr lang="en-US" altLang="en-US" dirty="0">
                <a:solidFill>
                  <a:srgbClr val="013856"/>
                </a:solidFill>
              </a:rPr>
              <a:t> image modalities</a:t>
            </a:r>
            <a:r>
              <a:rPr lang="en-US" altLang="en-US" dirty="0">
                <a:solidFill>
                  <a:srgbClr val="FF0000"/>
                </a:solidFill>
              </a:rPr>
              <a:t> </a:t>
            </a:r>
          </a:p>
          <a:p>
            <a:pPr marL="304784" lvl="1"/>
            <a:r>
              <a:rPr lang="en-US" altLang="en-US" dirty="0"/>
              <a:t>Wide </a:t>
            </a:r>
            <a:r>
              <a:rPr lang="en-US" altLang="en-US" dirty="0">
                <a:solidFill>
                  <a:srgbClr val="FF0000"/>
                </a:solidFill>
              </a:rPr>
              <a:t>variety</a:t>
            </a:r>
            <a:r>
              <a:rPr lang="en-US" altLang="en-US" dirty="0"/>
              <a:t> of cancers + phantoms</a:t>
            </a:r>
          </a:p>
          <a:p>
            <a:pPr marL="304784" lvl="1">
              <a:spcAft>
                <a:spcPts val="0"/>
              </a:spcAft>
            </a:pPr>
            <a:r>
              <a:rPr lang="en-US" altLang="en-US" dirty="0"/>
              <a:t>Most have </a:t>
            </a:r>
            <a:r>
              <a:rPr lang="en-US" altLang="en-US" dirty="0">
                <a:solidFill>
                  <a:srgbClr val="FF0000"/>
                </a:solidFill>
              </a:rPr>
              <a:t>associated supporting data</a:t>
            </a:r>
          </a:p>
          <a:p>
            <a:pPr marL="609570" lvl="2"/>
            <a:r>
              <a:rPr lang="en-US" altLang="en-US" dirty="0"/>
              <a:t>Demographics/outcomes/therapy</a:t>
            </a:r>
          </a:p>
          <a:p>
            <a:pPr marL="609570" lvl="2"/>
            <a:r>
              <a:rPr lang="en-US" altLang="en-US" dirty="0"/>
              <a:t>Image analyses (annotations, segmentations, features)</a:t>
            </a:r>
          </a:p>
          <a:p>
            <a:pPr marL="609577" lvl="2"/>
            <a:r>
              <a:rPr lang="en-US" altLang="en-US" dirty="0"/>
              <a:t>Genomics/Proteomics</a:t>
            </a:r>
          </a:p>
        </p:txBody>
      </p:sp>
      <p:sp>
        <p:nvSpPr>
          <p:cNvPr id="2" name="Content Placeholder 1"/>
          <p:cNvSpPr>
            <a:spLocks noGrp="1"/>
          </p:cNvSpPr>
          <p:nvPr>
            <p:ph sz="quarter" idx="12"/>
          </p:nvPr>
        </p:nvSpPr>
        <p:spPr>
          <a:xfrm>
            <a:off x="288579" y="5842000"/>
            <a:ext cx="5591175" cy="838200"/>
          </a:xfrm>
        </p:spPr>
        <p:txBody>
          <a:bodyPr/>
          <a:lstStyle/>
          <a:p>
            <a:pPr marL="304784" lvl="1" indent="0">
              <a:buNone/>
            </a:pPr>
            <a:r>
              <a:rPr lang="en-US" sz="2400" dirty="0">
                <a:hlinkClick r:id="rId3"/>
              </a:rPr>
              <a:t>http://www.cancerimagingarchive.net</a:t>
            </a:r>
            <a:r>
              <a:rPr lang="en-US" sz="2400" dirty="0"/>
              <a:t> </a:t>
            </a:r>
          </a:p>
        </p:txBody>
      </p:sp>
      <p:pic>
        <p:nvPicPr>
          <p:cNvPr id="6" name="Picture 22">
            <a:extLst>
              <a:ext uri="{FF2B5EF4-FFF2-40B4-BE49-F238E27FC236}">
                <a16:creationId xmlns:a16="http://schemas.microsoft.com/office/drawing/2014/main" id="{FD898245-9AE1-4319-92E9-26E4331886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5625" t="9375" r="15625" b="9375"/>
          <a:stretch>
            <a:fillRect/>
          </a:stretch>
        </p:blipFill>
        <p:spPr bwMode="auto">
          <a:xfrm>
            <a:off x="729865" y="1478280"/>
            <a:ext cx="1650231"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8DB3E019-BA3E-419F-AAA2-7C98D44FF69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6733" y="3567456"/>
            <a:ext cx="4314864" cy="2423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6" descr="CGCC">
            <a:extLst>
              <a:ext uri="{FF2B5EF4-FFF2-40B4-BE49-F238E27FC236}">
                <a16:creationId xmlns:a16="http://schemas.microsoft.com/office/drawing/2014/main" id="{19D010C7-FA5B-4442-844C-F508AEA8A38B}"/>
              </a:ext>
            </a:extLst>
          </p:cNvPr>
          <p:cNvPicPr>
            <a:picLocks noChangeAspect="1" noChangeArrowheads="1"/>
          </p:cNvPicPr>
          <p:nvPr/>
        </p:nvPicPr>
        <p:blipFill rotWithShape="1">
          <a:blip r:embed="rId6" cstate="print"/>
          <a:srcRect t="51515" b="-1"/>
          <a:stretch/>
        </p:blipFill>
        <p:spPr bwMode="auto">
          <a:xfrm>
            <a:off x="2558665" y="1478280"/>
            <a:ext cx="1144407" cy="1950720"/>
          </a:xfrm>
          <a:prstGeom prst="rect">
            <a:avLst/>
          </a:prstGeom>
          <a:noFill/>
          <a:ln w="9525">
            <a:noFill/>
            <a:miter lim="800000"/>
            <a:headEnd/>
            <a:tailEnd/>
          </a:ln>
        </p:spPr>
      </p:pic>
      <p:pic>
        <p:nvPicPr>
          <p:cNvPr id="9" name="Picture 2" descr="Image result for case report form">
            <a:extLst>
              <a:ext uri="{FF2B5EF4-FFF2-40B4-BE49-F238E27FC236}">
                <a16:creationId xmlns:a16="http://schemas.microsoft.com/office/drawing/2014/main" id="{62FCBCA9-0591-4920-958B-7C780F5357B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9464" y="1493837"/>
            <a:ext cx="1507413" cy="1816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891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TCIA Mission</a:t>
            </a:r>
          </a:p>
        </p:txBody>
      </p:sp>
      <p:sp>
        <p:nvSpPr>
          <p:cNvPr id="3" name="Content Placeholder 2"/>
          <p:cNvSpPr>
            <a:spLocks noGrp="1"/>
          </p:cNvSpPr>
          <p:nvPr>
            <p:ph sz="quarter" idx="11"/>
          </p:nvPr>
        </p:nvSpPr>
        <p:spPr>
          <a:xfrm>
            <a:off x="609601" y="1426633"/>
            <a:ext cx="10936227" cy="4800600"/>
          </a:xfrm>
        </p:spPr>
        <p:txBody>
          <a:bodyPr/>
          <a:lstStyle/>
          <a:p>
            <a:pPr marL="0" indent="0">
              <a:buNone/>
            </a:pPr>
            <a:endParaRPr lang="en-US" dirty="0"/>
          </a:p>
          <a:p>
            <a:pPr marL="0" indent="0">
              <a:buNone/>
            </a:pPr>
            <a:endParaRPr lang="en-US" dirty="0"/>
          </a:p>
        </p:txBody>
      </p:sp>
      <p:graphicFrame>
        <p:nvGraphicFramePr>
          <p:cNvPr id="4" name="Diagram 3">
            <a:extLst>
              <a:ext uri="{FF2B5EF4-FFF2-40B4-BE49-F238E27FC236}">
                <a16:creationId xmlns:a16="http://schemas.microsoft.com/office/drawing/2014/main" id="{C568C6FB-3718-4DC0-8ECA-9E314CD0D157}"/>
              </a:ext>
            </a:extLst>
          </p:cNvPr>
          <p:cNvGraphicFramePr/>
          <p:nvPr>
            <p:extLst/>
          </p:nvPr>
        </p:nvGraphicFramePr>
        <p:xfrm>
          <a:off x="1" y="1926037"/>
          <a:ext cx="11545823" cy="5465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BA259D3F-8A05-46C6-9ED6-F9185AA9B0A6}"/>
              </a:ext>
            </a:extLst>
          </p:cNvPr>
          <p:cNvSpPr txBox="1"/>
          <p:nvPr/>
        </p:nvSpPr>
        <p:spPr>
          <a:xfrm>
            <a:off x="1247071" y="1498601"/>
            <a:ext cx="9661299" cy="1405641"/>
          </a:xfrm>
          <a:prstGeom prst="rect">
            <a:avLst/>
          </a:prstGeom>
          <a:noFill/>
        </p:spPr>
        <p:txBody>
          <a:bodyPr wrap="none" rtlCol="0">
            <a:spAutoFit/>
          </a:bodyPr>
          <a:lstStyle/>
          <a:p>
            <a:pPr algn="ctr" defTabSz="1219170">
              <a:defRPr/>
            </a:pPr>
            <a:r>
              <a:rPr lang="en-US" sz="4267" dirty="0">
                <a:solidFill>
                  <a:srgbClr val="013856"/>
                </a:solidFill>
                <a:latin typeface="Calibri"/>
              </a:rPr>
              <a:t>Provide services to encourage data sharing</a:t>
            </a:r>
            <a:endParaRPr lang="en-US" sz="4267" dirty="0">
              <a:solidFill>
                <a:srgbClr val="013856"/>
              </a:solidFill>
              <a:latin typeface="Calibri"/>
              <a:cs typeface="Arial" charset="0"/>
            </a:endParaRPr>
          </a:p>
          <a:p>
            <a:pPr algn="ctr" defTabSz="1219170">
              <a:defRPr/>
            </a:pPr>
            <a:r>
              <a:rPr lang="en-US" sz="4267" dirty="0">
                <a:solidFill>
                  <a:srgbClr val="013856"/>
                </a:solidFill>
                <a:latin typeface="Calibri"/>
                <a:cs typeface="Arial" charset="0"/>
              </a:rPr>
              <a:t>for cancer imaging research</a:t>
            </a:r>
          </a:p>
        </p:txBody>
      </p:sp>
    </p:spTree>
    <p:extLst>
      <p:ext uri="{BB962C8B-B14F-4D97-AF65-F5344CB8AC3E}">
        <p14:creationId xmlns:p14="http://schemas.microsoft.com/office/powerpoint/2010/main" val="1516607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56A4-D274-4995-9DAD-BAE652801D71}"/>
              </a:ext>
            </a:extLst>
          </p:cNvPr>
          <p:cNvSpPr>
            <a:spLocks noGrp="1"/>
          </p:cNvSpPr>
          <p:nvPr>
            <p:ph type="title"/>
          </p:nvPr>
        </p:nvSpPr>
        <p:spPr/>
        <p:txBody>
          <a:bodyPr/>
          <a:lstStyle/>
          <a:p>
            <a:r>
              <a:rPr lang="en-US" dirty="0">
                <a:solidFill>
                  <a:schemeClr val="bg1"/>
                </a:solidFill>
              </a:rPr>
              <a:t>Tackling the de-identification challenge</a:t>
            </a:r>
          </a:p>
        </p:txBody>
      </p:sp>
      <p:pic>
        <p:nvPicPr>
          <p:cNvPr id="7" name="Picture 6">
            <a:extLst>
              <a:ext uri="{FF2B5EF4-FFF2-40B4-BE49-F238E27FC236}">
                <a16:creationId xmlns:a16="http://schemas.microsoft.com/office/drawing/2014/main" id="{CAAB57A8-A7D7-44BB-BF3F-37D021588CD5}"/>
              </a:ext>
            </a:extLst>
          </p:cNvPr>
          <p:cNvPicPr preferRelativeResize="0">
            <a:picLocks noChangeArrowheads="1"/>
          </p:cNvPicPr>
          <p:nvPr/>
        </p:nvPicPr>
        <p:blipFill>
          <a:blip r:embed="rId2"/>
          <a:srcRect l="4802" t="18835" r="6685" b="24074"/>
          <a:stretch>
            <a:fillRect/>
          </a:stretch>
        </p:blipFill>
        <p:spPr bwMode="auto">
          <a:xfrm>
            <a:off x="6191440" y="1735728"/>
            <a:ext cx="5729816" cy="5120216"/>
          </a:xfrm>
          <a:prstGeom prst="rect">
            <a:avLst/>
          </a:prstGeom>
          <a:noFill/>
          <a:ln w="9525">
            <a:solidFill>
              <a:srgbClr val="FF0000"/>
            </a:solidFill>
            <a:miter lim="800000"/>
            <a:headEnd/>
            <a:tailEnd/>
          </a:ln>
        </p:spPr>
      </p:pic>
      <p:sp>
        <p:nvSpPr>
          <p:cNvPr id="8" name="Rectangle 7">
            <a:extLst>
              <a:ext uri="{FF2B5EF4-FFF2-40B4-BE49-F238E27FC236}">
                <a16:creationId xmlns:a16="http://schemas.microsoft.com/office/drawing/2014/main" id="{6AC86680-71D7-4456-84EC-2F5CE344DB1F}"/>
              </a:ext>
            </a:extLst>
          </p:cNvPr>
          <p:cNvSpPr/>
          <p:nvPr/>
        </p:nvSpPr>
        <p:spPr>
          <a:xfrm>
            <a:off x="6189323" y="1896595"/>
            <a:ext cx="3048000" cy="440267"/>
          </a:xfrm>
          <a:prstGeom prst="rect">
            <a:avLst/>
          </a:prstGeom>
          <a:noFill/>
          <a:ln w="76200"/>
        </p:spPr>
        <p:style>
          <a:lnRef idx="2">
            <a:schemeClr val="accent2"/>
          </a:lnRef>
          <a:fillRef idx="1">
            <a:schemeClr val="lt1"/>
          </a:fillRef>
          <a:effectRef idx="0">
            <a:schemeClr val="accent2"/>
          </a:effectRef>
          <a:fontRef idx="minor">
            <a:schemeClr val="dk1"/>
          </a:fontRef>
        </p:style>
        <p:txBody>
          <a:bodyPr anchor="ctr"/>
          <a:lstStyle>
            <a:defPPr>
              <a:defRPr lang="en-US"/>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endParaRPr lang="en-US">
              <a:solidFill>
                <a:prstClr val="black"/>
              </a:solidFill>
            </a:endParaRPr>
          </a:p>
        </p:txBody>
      </p:sp>
      <p:sp>
        <p:nvSpPr>
          <p:cNvPr id="9" name="Rectangle 8">
            <a:extLst>
              <a:ext uri="{FF2B5EF4-FFF2-40B4-BE49-F238E27FC236}">
                <a16:creationId xmlns:a16="http://schemas.microsoft.com/office/drawing/2014/main" id="{A54419E2-E074-4A39-B89A-0681D4054375}"/>
              </a:ext>
            </a:extLst>
          </p:cNvPr>
          <p:cNvSpPr/>
          <p:nvPr/>
        </p:nvSpPr>
        <p:spPr>
          <a:xfrm>
            <a:off x="6189323" y="3376144"/>
            <a:ext cx="3373967" cy="440267"/>
          </a:xfrm>
          <a:prstGeom prst="rect">
            <a:avLst/>
          </a:prstGeom>
          <a:noFill/>
          <a:ln w="76200"/>
        </p:spPr>
        <p:style>
          <a:lnRef idx="2">
            <a:schemeClr val="accent2"/>
          </a:lnRef>
          <a:fillRef idx="1">
            <a:schemeClr val="lt1"/>
          </a:fillRef>
          <a:effectRef idx="0">
            <a:schemeClr val="accent2"/>
          </a:effectRef>
          <a:fontRef idx="minor">
            <a:schemeClr val="dk1"/>
          </a:fontRef>
        </p:style>
        <p:txBody>
          <a:bodyPr anchor="ctr"/>
          <a:lstStyle>
            <a:defPPr>
              <a:defRPr lang="en-US"/>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endParaRPr lang="en-US">
              <a:solidFill>
                <a:prstClr val="black"/>
              </a:solidFill>
            </a:endParaRPr>
          </a:p>
        </p:txBody>
      </p:sp>
      <p:sp>
        <p:nvSpPr>
          <p:cNvPr id="10" name="Rectangle 9">
            <a:extLst>
              <a:ext uri="{FF2B5EF4-FFF2-40B4-BE49-F238E27FC236}">
                <a16:creationId xmlns:a16="http://schemas.microsoft.com/office/drawing/2014/main" id="{FF5273BC-D076-4A0F-AC84-72557019B48D}"/>
              </a:ext>
            </a:extLst>
          </p:cNvPr>
          <p:cNvSpPr/>
          <p:nvPr/>
        </p:nvSpPr>
        <p:spPr>
          <a:xfrm>
            <a:off x="6009408" y="4936128"/>
            <a:ext cx="4235449" cy="440267"/>
          </a:xfrm>
          <a:prstGeom prst="rect">
            <a:avLst/>
          </a:prstGeom>
          <a:noFill/>
          <a:ln w="76200"/>
        </p:spPr>
        <p:style>
          <a:lnRef idx="2">
            <a:schemeClr val="accent2"/>
          </a:lnRef>
          <a:fillRef idx="1">
            <a:schemeClr val="lt1"/>
          </a:fillRef>
          <a:effectRef idx="0">
            <a:schemeClr val="accent2"/>
          </a:effectRef>
          <a:fontRef idx="minor">
            <a:schemeClr val="dk1"/>
          </a:fontRef>
        </p:style>
        <p:txBody>
          <a:bodyPr anchor="ctr"/>
          <a:lstStyle>
            <a:defPPr>
              <a:defRPr lang="en-US"/>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endParaRPr lang="en-US">
              <a:solidFill>
                <a:prstClr val="black"/>
              </a:solidFill>
            </a:endParaRPr>
          </a:p>
        </p:txBody>
      </p:sp>
      <p:cxnSp>
        <p:nvCxnSpPr>
          <p:cNvPr id="11" name="Straight Arrow Connector 10">
            <a:extLst>
              <a:ext uri="{FF2B5EF4-FFF2-40B4-BE49-F238E27FC236}">
                <a16:creationId xmlns:a16="http://schemas.microsoft.com/office/drawing/2014/main" id="{3708B412-E873-4BED-BA79-2A8412358EB2}"/>
              </a:ext>
            </a:extLst>
          </p:cNvPr>
          <p:cNvCxnSpPr>
            <a:cxnSpLocks/>
          </p:cNvCxnSpPr>
          <p:nvPr/>
        </p:nvCxnSpPr>
        <p:spPr>
          <a:xfrm flipV="1">
            <a:off x="2438401" y="2116731"/>
            <a:ext cx="3571007" cy="702669"/>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C8A5F0E8-5B8C-4EF3-8EB6-7E12FB36C47D}"/>
              </a:ext>
            </a:extLst>
          </p:cNvPr>
          <p:cNvCxnSpPr>
            <a:cxnSpLocks/>
          </p:cNvCxnSpPr>
          <p:nvPr/>
        </p:nvCxnSpPr>
        <p:spPr>
          <a:xfrm>
            <a:off x="2844801" y="3285128"/>
            <a:ext cx="3164607" cy="311149"/>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18423D15-E197-4CD3-A013-96EF7E4ACFF2}"/>
              </a:ext>
            </a:extLst>
          </p:cNvPr>
          <p:cNvCxnSpPr>
            <a:cxnSpLocks/>
          </p:cNvCxnSpPr>
          <p:nvPr/>
        </p:nvCxnSpPr>
        <p:spPr>
          <a:xfrm>
            <a:off x="2946401" y="3835400"/>
            <a:ext cx="2859807" cy="1320861"/>
          </a:xfrm>
          <a:prstGeom prst="straightConnector1">
            <a:avLst/>
          </a:prstGeom>
          <a:ln w="5715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7" name="Content Placeholder 2">
            <a:extLst>
              <a:ext uri="{FF2B5EF4-FFF2-40B4-BE49-F238E27FC236}">
                <a16:creationId xmlns:a16="http://schemas.microsoft.com/office/drawing/2014/main" id="{EB529495-AC84-4C63-9C94-D84919B20764}"/>
              </a:ext>
            </a:extLst>
          </p:cNvPr>
          <p:cNvSpPr>
            <a:spLocks noGrp="1"/>
          </p:cNvSpPr>
          <p:nvPr>
            <p:ph sz="quarter" idx="11"/>
          </p:nvPr>
        </p:nvSpPr>
        <p:spPr>
          <a:xfrm>
            <a:off x="516008" y="1481605"/>
            <a:ext cx="4868793" cy="4800600"/>
          </a:xfrm>
        </p:spPr>
        <p:txBody>
          <a:bodyPr/>
          <a:lstStyle/>
          <a:p>
            <a:r>
              <a:rPr lang="en-US" sz="3200" dirty="0"/>
              <a:t>PHI can appear in hundreds of places in DICOM</a:t>
            </a:r>
          </a:p>
          <a:p>
            <a:pPr lvl="1"/>
            <a:r>
              <a:rPr lang="en-US" sz="2667" dirty="0"/>
              <a:t>Dates</a:t>
            </a:r>
          </a:p>
          <a:p>
            <a:pPr lvl="1"/>
            <a:r>
              <a:rPr lang="en-US" sz="2667" dirty="0"/>
              <a:t>Identifiers</a:t>
            </a:r>
          </a:p>
          <a:p>
            <a:pPr lvl="1"/>
            <a:r>
              <a:rPr lang="en-US" sz="2667" dirty="0"/>
              <a:t>Descriptions</a:t>
            </a:r>
          </a:p>
          <a:p>
            <a:endParaRPr lang="en-US" sz="3200" dirty="0"/>
          </a:p>
          <a:p>
            <a:endParaRPr lang="en-US" sz="3200" dirty="0"/>
          </a:p>
        </p:txBody>
      </p:sp>
      <p:pic>
        <p:nvPicPr>
          <p:cNvPr id="20" name="Picture 22">
            <a:extLst>
              <a:ext uri="{FF2B5EF4-FFF2-40B4-BE49-F238E27FC236}">
                <a16:creationId xmlns:a16="http://schemas.microsoft.com/office/drawing/2014/main" id="{D1A36707-AA5E-4075-BB9E-8CF5D83480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625" t="9375" r="15625" b="9375"/>
          <a:stretch>
            <a:fillRect/>
          </a:stretch>
        </p:blipFill>
        <p:spPr bwMode="auto">
          <a:xfrm>
            <a:off x="10363201" y="1361501"/>
            <a:ext cx="1650231"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6870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56A4-D274-4995-9DAD-BAE652801D71}"/>
              </a:ext>
            </a:extLst>
          </p:cNvPr>
          <p:cNvSpPr>
            <a:spLocks noGrp="1"/>
          </p:cNvSpPr>
          <p:nvPr>
            <p:ph type="title"/>
          </p:nvPr>
        </p:nvSpPr>
        <p:spPr/>
        <p:txBody>
          <a:bodyPr/>
          <a:lstStyle/>
          <a:p>
            <a:r>
              <a:rPr lang="en-US" dirty="0">
                <a:solidFill>
                  <a:schemeClr val="bg1"/>
                </a:solidFill>
              </a:rPr>
              <a:t>Tackling the de-identification challenge</a:t>
            </a:r>
          </a:p>
        </p:txBody>
      </p:sp>
      <p:sp>
        <p:nvSpPr>
          <p:cNvPr id="17" name="Content Placeholder 2">
            <a:extLst>
              <a:ext uri="{FF2B5EF4-FFF2-40B4-BE49-F238E27FC236}">
                <a16:creationId xmlns:a16="http://schemas.microsoft.com/office/drawing/2014/main" id="{EB529495-AC84-4C63-9C94-D84919B20764}"/>
              </a:ext>
            </a:extLst>
          </p:cNvPr>
          <p:cNvSpPr>
            <a:spLocks noGrp="1"/>
          </p:cNvSpPr>
          <p:nvPr>
            <p:ph sz="quarter" idx="11"/>
          </p:nvPr>
        </p:nvSpPr>
        <p:spPr>
          <a:xfrm>
            <a:off x="94298" y="1397000"/>
            <a:ext cx="12082393" cy="4800600"/>
          </a:xfrm>
        </p:spPr>
        <p:txBody>
          <a:bodyPr/>
          <a:lstStyle/>
          <a:p>
            <a:pPr marL="0" indent="0">
              <a:buNone/>
            </a:pPr>
            <a:r>
              <a:rPr lang="en-US" sz="2400" dirty="0"/>
              <a:t>	Documents saved as images				PHI in the image pixels</a:t>
            </a:r>
          </a:p>
          <a:p>
            <a:pPr marL="0" indent="0">
              <a:buNone/>
            </a:pPr>
            <a:r>
              <a:rPr lang="en-US" sz="2400" dirty="0"/>
              <a:t>	(e.g. billing, patient records)					(fake example)</a:t>
            </a:r>
          </a:p>
          <a:p>
            <a:pPr marL="0" indent="0">
              <a:buNone/>
            </a:pPr>
            <a:endParaRPr lang="en-US" sz="2400" dirty="0"/>
          </a:p>
          <a:p>
            <a:pPr marL="0" indent="0">
              <a:buNone/>
            </a:pPr>
            <a:endParaRPr lang="en-US" sz="2400" dirty="0"/>
          </a:p>
          <a:p>
            <a:endParaRPr lang="en-US" sz="2400" dirty="0"/>
          </a:p>
          <a:p>
            <a:endParaRPr lang="en-US" sz="2400" dirty="0"/>
          </a:p>
          <a:p>
            <a:pPr marL="0" indent="0">
              <a:buNone/>
            </a:pPr>
            <a:br>
              <a:rPr lang="en-US" sz="2400" dirty="0"/>
            </a:br>
            <a:endParaRPr lang="en-US" sz="2400" dirty="0"/>
          </a:p>
          <a:p>
            <a:endParaRPr lang="en-US" sz="2400" dirty="0"/>
          </a:p>
        </p:txBody>
      </p:sp>
      <p:pic>
        <p:nvPicPr>
          <p:cNvPr id="3" name="Picture 2">
            <a:extLst>
              <a:ext uri="{FF2B5EF4-FFF2-40B4-BE49-F238E27FC236}">
                <a16:creationId xmlns:a16="http://schemas.microsoft.com/office/drawing/2014/main" id="{A23CB29C-D3B8-41DB-B913-383A968DA4F0}"/>
              </a:ext>
            </a:extLst>
          </p:cNvPr>
          <p:cNvPicPr>
            <a:picLocks noChangeAspect="1"/>
          </p:cNvPicPr>
          <p:nvPr/>
        </p:nvPicPr>
        <p:blipFill>
          <a:blip r:embed="rId2"/>
          <a:stretch>
            <a:fillRect/>
          </a:stretch>
        </p:blipFill>
        <p:spPr>
          <a:xfrm>
            <a:off x="406400" y="2717800"/>
            <a:ext cx="5825757" cy="2190237"/>
          </a:xfrm>
          <a:prstGeom prst="rect">
            <a:avLst/>
          </a:prstGeom>
          <a:ln>
            <a:solidFill>
              <a:srgbClr val="013856"/>
            </a:solidFill>
          </a:ln>
        </p:spPr>
      </p:pic>
      <p:pic>
        <p:nvPicPr>
          <p:cNvPr id="14" name="Picture 13">
            <a:extLst>
              <a:ext uri="{FF2B5EF4-FFF2-40B4-BE49-F238E27FC236}">
                <a16:creationId xmlns:a16="http://schemas.microsoft.com/office/drawing/2014/main" id="{F63DC3A6-A424-094F-97FC-131A5C6C3DB8}"/>
              </a:ext>
            </a:extLst>
          </p:cNvPr>
          <p:cNvPicPr>
            <a:picLocks noChangeAspect="1"/>
          </p:cNvPicPr>
          <p:nvPr/>
        </p:nvPicPr>
        <p:blipFill>
          <a:blip r:embed="rId3"/>
          <a:stretch>
            <a:fillRect/>
          </a:stretch>
        </p:blipFill>
        <p:spPr>
          <a:xfrm>
            <a:off x="8077200" y="2565103"/>
            <a:ext cx="3708400" cy="3632497"/>
          </a:xfrm>
          <a:prstGeom prst="rect">
            <a:avLst/>
          </a:prstGeom>
        </p:spPr>
      </p:pic>
    </p:spTree>
    <p:extLst>
      <p:ext uri="{BB962C8B-B14F-4D97-AF65-F5344CB8AC3E}">
        <p14:creationId xmlns:p14="http://schemas.microsoft.com/office/powerpoint/2010/main" val="127039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CIA Contract Implementation Team (UAMS)">
            <a:extLst>
              <a:ext uri="{FF2B5EF4-FFF2-40B4-BE49-F238E27FC236}">
                <a16:creationId xmlns:a16="http://schemas.microsoft.com/office/drawing/2014/main" id="{9E2901F9-E11C-4008-8366-4414FE952F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9199" y="2085199"/>
            <a:ext cx="7581900" cy="43600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C59E3FD-1526-4854-96AD-EA9FA82F561D}"/>
              </a:ext>
            </a:extLst>
          </p:cNvPr>
          <p:cNvSpPr>
            <a:spLocks noGrp="1"/>
          </p:cNvSpPr>
          <p:nvPr>
            <p:ph type="title"/>
          </p:nvPr>
        </p:nvSpPr>
        <p:spPr/>
        <p:txBody>
          <a:bodyPr/>
          <a:lstStyle/>
          <a:p>
            <a:r>
              <a:rPr lang="en-US" dirty="0">
                <a:solidFill>
                  <a:schemeClr val="bg1"/>
                </a:solidFill>
              </a:rPr>
              <a:t>De-id and curation is a major effort</a:t>
            </a:r>
          </a:p>
        </p:txBody>
      </p:sp>
      <p:sp>
        <p:nvSpPr>
          <p:cNvPr id="7" name="TextBox 6">
            <a:extLst>
              <a:ext uri="{FF2B5EF4-FFF2-40B4-BE49-F238E27FC236}">
                <a16:creationId xmlns:a16="http://schemas.microsoft.com/office/drawing/2014/main" id="{E9486EDB-73A6-49A4-B4A8-457683CDDE3F}"/>
              </a:ext>
            </a:extLst>
          </p:cNvPr>
          <p:cNvSpPr txBox="1"/>
          <p:nvPr/>
        </p:nvSpPr>
        <p:spPr>
          <a:xfrm>
            <a:off x="2640122" y="5065749"/>
            <a:ext cx="180055" cy="584775"/>
          </a:xfrm>
          <a:prstGeom prst="rect">
            <a:avLst/>
          </a:prstGeom>
          <a:noFill/>
        </p:spPr>
        <p:txBody>
          <a:bodyPr wrap="square" rtlCol="0">
            <a:spAutoFit/>
          </a:bodyPr>
          <a:lstStyle/>
          <a:p>
            <a:pPr defTabSz="1625519"/>
            <a:endParaRPr lang="en-US" sz="3200" dirty="0">
              <a:solidFill>
                <a:srgbClr val="013856"/>
              </a:solidFill>
              <a:latin typeface="Calibri"/>
              <a:cs typeface="Arial" charset="0"/>
            </a:endParaRPr>
          </a:p>
        </p:txBody>
      </p:sp>
      <p:grpSp>
        <p:nvGrpSpPr>
          <p:cNvPr id="5" name="Group 4">
            <a:extLst>
              <a:ext uri="{FF2B5EF4-FFF2-40B4-BE49-F238E27FC236}">
                <a16:creationId xmlns:a16="http://schemas.microsoft.com/office/drawing/2014/main" id="{D55C2EFE-D4DF-41CE-A183-F6CA16952F97}"/>
              </a:ext>
            </a:extLst>
          </p:cNvPr>
          <p:cNvGrpSpPr/>
          <p:nvPr/>
        </p:nvGrpSpPr>
        <p:grpSpPr>
          <a:xfrm>
            <a:off x="9956800" y="5257800"/>
            <a:ext cx="2235200" cy="1151717"/>
            <a:chOff x="7467600" y="3943350"/>
            <a:chExt cx="1676400" cy="863788"/>
          </a:xfrm>
        </p:grpSpPr>
        <p:sp>
          <p:nvSpPr>
            <p:cNvPr id="4" name="Rectangle 3">
              <a:extLst>
                <a:ext uri="{FF2B5EF4-FFF2-40B4-BE49-F238E27FC236}">
                  <a16:creationId xmlns:a16="http://schemas.microsoft.com/office/drawing/2014/main" id="{2BD26690-D22B-4A9F-86A2-25B7F8B483F9}"/>
                </a:ext>
              </a:extLst>
            </p:cNvPr>
            <p:cNvSpPr/>
            <p:nvPr/>
          </p:nvSpPr>
          <p:spPr>
            <a:xfrm>
              <a:off x="7467600" y="3943350"/>
              <a:ext cx="1676400" cy="863788"/>
            </a:xfrm>
            <a:prstGeom prst="rect">
              <a:avLst/>
            </a:prstGeom>
            <a:solidFill>
              <a:schemeClr val="bg1"/>
            </a:solidFill>
            <a:ln>
              <a:noFill/>
            </a:ln>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4098" name="Picture 2" descr="IROCQA">
              <a:extLst>
                <a:ext uri="{FF2B5EF4-FFF2-40B4-BE49-F238E27FC236}">
                  <a16:creationId xmlns:a16="http://schemas.microsoft.com/office/drawing/2014/main" id="{698C5591-EC15-48D0-A32E-54DE43B6C5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968053"/>
              <a:ext cx="1543050" cy="7524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a:extLst>
              <a:ext uri="{FF2B5EF4-FFF2-40B4-BE49-F238E27FC236}">
                <a16:creationId xmlns:a16="http://schemas.microsoft.com/office/drawing/2014/main" id="{7BEAF064-037B-4423-91E6-3968B6CEBF7A}"/>
              </a:ext>
            </a:extLst>
          </p:cNvPr>
          <p:cNvGrpSpPr/>
          <p:nvPr/>
        </p:nvGrpSpPr>
        <p:grpSpPr>
          <a:xfrm>
            <a:off x="508000" y="1498601"/>
            <a:ext cx="3794059" cy="2133600"/>
            <a:chOff x="381000" y="1123951"/>
            <a:chExt cx="2845544" cy="1600200"/>
          </a:xfrm>
        </p:grpSpPr>
        <p:pic>
          <p:nvPicPr>
            <p:cNvPr id="1026" name="Picture 2" descr="https://i1.rgstatic.net/ii/lab.file/AS%3A703812276867073%401544813331587_xl">
              <a:extLst>
                <a:ext uri="{FF2B5EF4-FFF2-40B4-BE49-F238E27FC236}">
                  <a16:creationId xmlns:a16="http://schemas.microsoft.com/office/drawing/2014/main" id="{69A6C79C-7DED-4C30-8617-50168E5AFF0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123951"/>
              <a:ext cx="2845544" cy="1600200"/>
            </a:xfrm>
            <a:prstGeom prst="rect">
              <a:avLst/>
            </a:prstGeom>
            <a:noFill/>
            <a:ln>
              <a:solidFill>
                <a:srgbClr val="013856"/>
              </a:solidFill>
            </a:ln>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DA9176B-2832-4DD3-8027-64319AFBE468}"/>
                </a:ext>
              </a:extLst>
            </p:cNvPr>
            <p:cNvPicPr>
              <a:picLocks noChangeAspect="1"/>
            </p:cNvPicPr>
            <p:nvPr/>
          </p:nvPicPr>
          <p:blipFill>
            <a:blip r:embed="rId5"/>
            <a:stretch>
              <a:fillRect/>
            </a:stretch>
          </p:blipFill>
          <p:spPr>
            <a:xfrm>
              <a:off x="2209800" y="2352443"/>
              <a:ext cx="381000" cy="371707"/>
            </a:xfrm>
            <a:prstGeom prst="rect">
              <a:avLst/>
            </a:prstGeom>
          </p:spPr>
        </p:pic>
      </p:grpSp>
      <p:sp>
        <p:nvSpPr>
          <p:cNvPr id="10" name="TextBox 9">
            <a:extLst>
              <a:ext uri="{FF2B5EF4-FFF2-40B4-BE49-F238E27FC236}">
                <a16:creationId xmlns:a16="http://schemas.microsoft.com/office/drawing/2014/main" id="{302B62A1-A877-4A18-BFD9-F3CD0E079F33}"/>
              </a:ext>
            </a:extLst>
          </p:cNvPr>
          <p:cNvSpPr txBox="1"/>
          <p:nvPr/>
        </p:nvSpPr>
        <p:spPr>
          <a:xfrm>
            <a:off x="274129" y="4561280"/>
            <a:ext cx="2762295" cy="923330"/>
          </a:xfrm>
          <a:prstGeom prst="rect">
            <a:avLst/>
          </a:prstGeom>
          <a:noFill/>
        </p:spPr>
        <p:txBody>
          <a:bodyPr wrap="none" rtlCol="0">
            <a:spAutoFit/>
          </a:bodyPr>
          <a:lstStyle/>
          <a:p>
            <a:pPr marL="380990" indent="-380990">
              <a:buFont typeface="Arial" panose="020B0604020202020204" pitchFamily="34" charset="0"/>
              <a:buChar char="•"/>
            </a:pPr>
            <a:r>
              <a:rPr lang="en-US" dirty="0">
                <a:solidFill>
                  <a:srgbClr val="013856"/>
                </a:solidFill>
                <a:latin typeface="+mj-lt"/>
              </a:rPr>
              <a:t>5 curation teams</a:t>
            </a:r>
          </a:p>
          <a:p>
            <a:pPr marL="380990" indent="-380990">
              <a:buFont typeface="Arial" panose="020B0604020202020204" pitchFamily="34" charset="0"/>
              <a:buChar char="•"/>
            </a:pPr>
            <a:r>
              <a:rPr lang="en-US" dirty="0">
                <a:solidFill>
                  <a:srgbClr val="013856"/>
                </a:solidFill>
                <a:latin typeface="+mj-lt"/>
              </a:rPr>
              <a:t>Infrastructure support</a:t>
            </a:r>
          </a:p>
          <a:p>
            <a:pPr marL="380990" indent="-380990">
              <a:buFont typeface="Arial" panose="020B0604020202020204" pitchFamily="34" charset="0"/>
              <a:buChar char="•"/>
            </a:pPr>
            <a:r>
              <a:rPr lang="en-US" dirty="0">
                <a:solidFill>
                  <a:srgbClr val="013856"/>
                </a:solidFill>
                <a:latin typeface="+mj-lt"/>
              </a:rPr>
              <a:t>Management</a:t>
            </a:r>
          </a:p>
        </p:txBody>
      </p:sp>
    </p:spTree>
    <p:extLst>
      <p:ext uri="{BB962C8B-B14F-4D97-AF65-F5344CB8AC3E}">
        <p14:creationId xmlns:p14="http://schemas.microsoft.com/office/powerpoint/2010/main" val="254874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72193-B8B1-4FC9-BB50-FC395FEFA805}"/>
              </a:ext>
            </a:extLst>
          </p:cNvPr>
          <p:cNvSpPr>
            <a:spLocks noGrp="1"/>
          </p:cNvSpPr>
          <p:nvPr>
            <p:ph type="title"/>
          </p:nvPr>
        </p:nvSpPr>
        <p:spPr/>
        <p:txBody>
          <a:bodyPr/>
          <a:lstStyle/>
          <a:p>
            <a:r>
              <a:rPr lang="en-US" dirty="0"/>
              <a:t>What is radiomics?</a:t>
            </a:r>
          </a:p>
        </p:txBody>
      </p:sp>
      <p:sp>
        <p:nvSpPr>
          <p:cNvPr id="3" name="Content Placeholder 2">
            <a:extLst>
              <a:ext uri="{FF2B5EF4-FFF2-40B4-BE49-F238E27FC236}">
                <a16:creationId xmlns:a16="http://schemas.microsoft.com/office/drawing/2014/main" id="{A50221EB-F447-45F9-9372-B0F1607FDFC0}"/>
              </a:ext>
            </a:extLst>
          </p:cNvPr>
          <p:cNvSpPr>
            <a:spLocks noGrp="1"/>
          </p:cNvSpPr>
          <p:nvPr>
            <p:ph idx="1"/>
          </p:nvPr>
        </p:nvSpPr>
        <p:spPr>
          <a:xfrm>
            <a:off x="493185" y="5086347"/>
            <a:ext cx="10977033" cy="729343"/>
          </a:xfrm>
        </p:spPr>
        <p:txBody>
          <a:bodyPr/>
          <a:lstStyle/>
          <a:p>
            <a:pPr marL="0" indent="0" algn="ctr">
              <a:buNone/>
            </a:pPr>
            <a:r>
              <a:rPr lang="en-US" dirty="0"/>
              <a:t>“With high-throughput computing, it is now possible to </a:t>
            </a:r>
            <a:r>
              <a:rPr lang="en-US" b="1" u="sng" dirty="0">
                <a:solidFill>
                  <a:srgbClr val="FF0000"/>
                </a:solidFill>
              </a:rPr>
              <a:t>rapidly extract innumerable quantitative features</a:t>
            </a:r>
            <a:r>
              <a:rPr lang="en-US" dirty="0"/>
              <a:t> from tomographic images (computed tomography [CT], magnetic resonance [MR], or positron emission tomography [PET] images).”</a:t>
            </a:r>
          </a:p>
        </p:txBody>
      </p:sp>
      <p:pic>
        <p:nvPicPr>
          <p:cNvPr id="5" name="Picture 4">
            <a:extLst>
              <a:ext uri="{FF2B5EF4-FFF2-40B4-BE49-F238E27FC236}">
                <a16:creationId xmlns:a16="http://schemas.microsoft.com/office/drawing/2014/main" id="{CEF76041-513D-4FF8-A6DF-449C6CE1B8C5}"/>
              </a:ext>
            </a:extLst>
          </p:cNvPr>
          <p:cNvPicPr>
            <a:picLocks noChangeAspect="1"/>
          </p:cNvPicPr>
          <p:nvPr/>
        </p:nvPicPr>
        <p:blipFill>
          <a:blip r:embed="rId2"/>
          <a:stretch>
            <a:fillRect/>
          </a:stretch>
        </p:blipFill>
        <p:spPr>
          <a:xfrm>
            <a:off x="2913970" y="1647543"/>
            <a:ext cx="6135461" cy="3089385"/>
          </a:xfrm>
          <a:prstGeom prst="rect">
            <a:avLst/>
          </a:prstGeom>
        </p:spPr>
      </p:pic>
    </p:spTree>
    <p:extLst>
      <p:ext uri="{BB962C8B-B14F-4D97-AF65-F5344CB8AC3E}">
        <p14:creationId xmlns:p14="http://schemas.microsoft.com/office/powerpoint/2010/main" val="2732610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D98B8E8-4705-4B1D-924D-31F293AB3851}"/>
              </a:ext>
            </a:extLst>
          </p:cNvPr>
          <p:cNvSpPr/>
          <p:nvPr/>
        </p:nvSpPr>
        <p:spPr>
          <a:xfrm>
            <a:off x="7498264" y="1498600"/>
            <a:ext cx="4490536" cy="4876800"/>
          </a:xfrm>
          <a:prstGeom prst="rect">
            <a:avLst/>
          </a:prstGeom>
          <a:solidFill>
            <a:schemeClr val="bg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a:solidFill>
                  <a:schemeClr val="tx1">
                    <a:lumMod val="50000"/>
                  </a:schemeClr>
                </a:solidFill>
              </a:rPr>
              <a:t>“Community” proposals </a:t>
            </a:r>
          </a:p>
          <a:p>
            <a:pPr algn="ctr"/>
            <a:r>
              <a:rPr lang="en-US" sz="1600" dirty="0">
                <a:solidFill>
                  <a:schemeClr val="tx1">
                    <a:lumMod val="50000"/>
                  </a:schemeClr>
                </a:solidFill>
              </a:rPr>
              <a:t>reviewed monthly</a:t>
            </a:r>
            <a:br>
              <a:rPr lang="en-US" sz="1600" dirty="0">
                <a:solidFill>
                  <a:schemeClr val="tx1">
                    <a:lumMod val="50000"/>
                  </a:schemeClr>
                </a:solidFill>
              </a:rPr>
            </a:br>
            <a:endParaRPr lang="en-US" dirty="0">
              <a:solidFill>
                <a:schemeClr val="tx1">
                  <a:lumMod val="50000"/>
                </a:schemeClr>
              </a:solidFill>
            </a:endParaRPr>
          </a:p>
          <a:p>
            <a:pPr algn="r"/>
            <a:r>
              <a:rPr lang="en-US" dirty="0">
                <a:solidFill>
                  <a:schemeClr val="tx1">
                    <a:lumMod val="50000"/>
                  </a:schemeClr>
                </a:solidFill>
              </a:rPr>
              <a:t>		Data generated by NCI/NIH Grants</a:t>
            </a:r>
          </a:p>
          <a:p>
            <a:pPr algn="r"/>
            <a:endParaRPr lang="en-US" dirty="0">
              <a:solidFill>
                <a:schemeClr val="tx1">
                  <a:lumMod val="50000"/>
                </a:schemeClr>
              </a:solidFill>
            </a:endParaRPr>
          </a:p>
          <a:p>
            <a:pPr algn="r"/>
            <a:endParaRPr lang="en-US" dirty="0">
              <a:solidFill>
                <a:schemeClr val="tx1">
                  <a:lumMod val="50000"/>
                </a:schemeClr>
              </a:solidFill>
            </a:endParaRPr>
          </a:p>
          <a:p>
            <a:pPr algn="r"/>
            <a:endParaRPr lang="en-US" dirty="0">
              <a:solidFill>
                <a:schemeClr val="tx1">
                  <a:lumMod val="50000"/>
                </a:schemeClr>
              </a:solidFill>
            </a:endParaRPr>
          </a:p>
          <a:p>
            <a:pPr algn="r"/>
            <a:r>
              <a:rPr lang="en-US" dirty="0">
                <a:solidFill>
                  <a:schemeClr val="tx1">
                    <a:lumMod val="50000"/>
                  </a:schemeClr>
                </a:solidFill>
              </a:rPr>
              <a:t>Challenge</a:t>
            </a:r>
          </a:p>
          <a:p>
            <a:pPr algn="r"/>
            <a:r>
              <a:rPr lang="en-US" dirty="0">
                <a:solidFill>
                  <a:schemeClr val="tx1">
                    <a:lumMod val="50000"/>
                  </a:schemeClr>
                </a:solidFill>
              </a:rPr>
              <a:t>competitions</a:t>
            </a:r>
          </a:p>
          <a:p>
            <a:pPr algn="r"/>
            <a:endParaRPr lang="en-US" dirty="0">
              <a:solidFill>
                <a:schemeClr val="tx1">
                  <a:lumMod val="50000"/>
                </a:schemeClr>
              </a:solidFill>
            </a:endParaRPr>
          </a:p>
          <a:p>
            <a:pPr algn="r"/>
            <a:endParaRPr lang="en-US" dirty="0">
              <a:solidFill>
                <a:schemeClr val="tx1">
                  <a:lumMod val="50000"/>
                </a:schemeClr>
              </a:solidFill>
            </a:endParaRPr>
          </a:p>
          <a:p>
            <a:pPr algn="r"/>
            <a:endParaRPr lang="en-US" dirty="0">
              <a:solidFill>
                <a:schemeClr val="tx1">
                  <a:lumMod val="50000"/>
                </a:schemeClr>
              </a:solidFill>
            </a:endParaRPr>
          </a:p>
          <a:p>
            <a:pPr algn="r"/>
            <a:r>
              <a:rPr lang="en-US" dirty="0">
                <a:solidFill>
                  <a:schemeClr val="tx1">
                    <a:lumMod val="50000"/>
                  </a:schemeClr>
                </a:solidFill>
              </a:rPr>
              <a:t>Publication</a:t>
            </a:r>
          </a:p>
          <a:p>
            <a:pPr algn="r"/>
            <a:r>
              <a:rPr lang="en-US" dirty="0">
                <a:solidFill>
                  <a:schemeClr val="tx1">
                    <a:lumMod val="50000"/>
                  </a:schemeClr>
                </a:solidFill>
              </a:rPr>
              <a:t>data sharing</a:t>
            </a:r>
          </a:p>
          <a:p>
            <a:pPr algn="r"/>
            <a:r>
              <a:rPr lang="en-US" dirty="0">
                <a:solidFill>
                  <a:schemeClr val="tx1">
                    <a:lumMod val="50000"/>
                  </a:schemeClr>
                </a:solidFill>
              </a:rPr>
              <a:t>requests</a:t>
            </a:r>
          </a:p>
        </p:txBody>
      </p:sp>
      <p:sp>
        <p:nvSpPr>
          <p:cNvPr id="4" name="Rectangle 3">
            <a:extLst>
              <a:ext uri="{FF2B5EF4-FFF2-40B4-BE49-F238E27FC236}">
                <a16:creationId xmlns:a16="http://schemas.microsoft.com/office/drawing/2014/main" id="{D1AC60A6-09F8-4DE6-8AD3-2C98E19A4AE8}"/>
              </a:ext>
            </a:extLst>
          </p:cNvPr>
          <p:cNvSpPr/>
          <p:nvPr/>
        </p:nvSpPr>
        <p:spPr>
          <a:xfrm>
            <a:off x="203200" y="1498600"/>
            <a:ext cx="6908800" cy="4876800"/>
          </a:xfrm>
          <a:prstGeom prst="rect">
            <a:avLst/>
          </a:prstGeom>
          <a:solidFill>
            <a:schemeClr val="bg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a:solidFill>
                  <a:schemeClr val="tx1">
                    <a:lumMod val="50000"/>
                  </a:schemeClr>
                </a:solidFill>
              </a:rPr>
              <a:t>NCI data collection initiatives</a:t>
            </a:r>
          </a:p>
        </p:txBody>
      </p:sp>
      <p:sp>
        <p:nvSpPr>
          <p:cNvPr id="2" name="Title 1">
            <a:extLst>
              <a:ext uri="{FF2B5EF4-FFF2-40B4-BE49-F238E27FC236}">
                <a16:creationId xmlns:a16="http://schemas.microsoft.com/office/drawing/2014/main" id="{D6A68A4B-EA50-4CC1-BDB7-E2743941A152}"/>
              </a:ext>
            </a:extLst>
          </p:cNvPr>
          <p:cNvSpPr>
            <a:spLocks noGrp="1"/>
          </p:cNvSpPr>
          <p:nvPr>
            <p:ph type="title"/>
          </p:nvPr>
        </p:nvSpPr>
        <p:spPr>
          <a:xfrm>
            <a:off x="406400" y="215903"/>
            <a:ext cx="11480800" cy="888997"/>
          </a:xfrm>
        </p:spPr>
        <p:txBody>
          <a:bodyPr/>
          <a:lstStyle/>
          <a:p>
            <a:r>
              <a:rPr lang="en-US" dirty="0">
                <a:solidFill>
                  <a:schemeClr val="bg1"/>
                </a:solidFill>
              </a:rPr>
              <a:t>New TCIA Datasets</a:t>
            </a:r>
          </a:p>
        </p:txBody>
      </p:sp>
      <p:pic>
        <p:nvPicPr>
          <p:cNvPr id="5" name="Picture 4">
            <a:extLst>
              <a:ext uri="{FF2B5EF4-FFF2-40B4-BE49-F238E27FC236}">
                <a16:creationId xmlns:a16="http://schemas.microsoft.com/office/drawing/2014/main" id="{D737A9CD-C5C4-4D82-8727-65F41DBF2C63}"/>
              </a:ext>
            </a:extLst>
          </p:cNvPr>
          <p:cNvPicPr>
            <a:picLocks noChangeAspect="1"/>
          </p:cNvPicPr>
          <p:nvPr/>
        </p:nvPicPr>
        <p:blipFill>
          <a:blip r:embed="rId3"/>
          <a:stretch>
            <a:fillRect/>
          </a:stretch>
        </p:blipFill>
        <p:spPr>
          <a:xfrm>
            <a:off x="508000" y="2108200"/>
            <a:ext cx="2534736" cy="1828800"/>
          </a:xfrm>
          <a:prstGeom prst="rect">
            <a:avLst/>
          </a:prstGeom>
        </p:spPr>
      </p:pic>
      <p:pic>
        <p:nvPicPr>
          <p:cNvPr id="6" name="Picture 5" descr="https://www.cancer.gov/PublishedContent/Images/images/infographics/nctn/NCTN_Clinical_Trials_Network.__v420045645.png">
            <a:extLst>
              <a:ext uri="{FF2B5EF4-FFF2-40B4-BE49-F238E27FC236}">
                <a16:creationId xmlns:a16="http://schemas.microsoft.com/office/drawing/2014/main" id="{61B64600-6546-4A4E-9F4D-7EB342DA356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85" t="8354" r="39637" b="3212"/>
          <a:stretch/>
        </p:blipFill>
        <p:spPr bwMode="auto">
          <a:xfrm>
            <a:off x="4299552" y="4252194"/>
            <a:ext cx="1941897" cy="18351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NCTN Horizontal Badge">
            <a:extLst>
              <a:ext uri="{FF2B5EF4-FFF2-40B4-BE49-F238E27FC236}">
                <a16:creationId xmlns:a16="http://schemas.microsoft.com/office/drawing/2014/main" id="{EBB242FD-4C79-4397-8A53-DBD414E925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4525" y="3642593"/>
            <a:ext cx="1786759" cy="6096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cancer genome atlas">
            <a:extLst>
              <a:ext uri="{FF2B5EF4-FFF2-40B4-BE49-F238E27FC236}">
                <a16:creationId xmlns:a16="http://schemas.microsoft.com/office/drawing/2014/main" id="{02C414E1-DC4B-41EE-BFA6-6075756151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2202893"/>
            <a:ext cx="2616200" cy="11245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pollo nci va dod">
            <a:extLst>
              <a:ext uri="{FF2B5EF4-FFF2-40B4-BE49-F238E27FC236}">
                <a16:creationId xmlns:a16="http://schemas.microsoft.com/office/drawing/2014/main" id="{57A48DF2-8CDC-4832-BB81-8886BB0E14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2610" y="4129518"/>
            <a:ext cx="1835151" cy="183515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nih grants">
            <a:extLst>
              <a:ext uri="{FF2B5EF4-FFF2-40B4-BE49-F238E27FC236}">
                <a16:creationId xmlns:a16="http://schemas.microsoft.com/office/drawing/2014/main" id="{5E111455-9131-4AA1-B78C-B8C1038328B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29600" y="2293340"/>
            <a:ext cx="1117600" cy="112258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nature scientific data">
            <a:extLst>
              <a:ext uri="{FF2B5EF4-FFF2-40B4-BE49-F238E27FC236}">
                <a16:creationId xmlns:a16="http://schemas.microsoft.com/office/drawing/2014/main" id="{F7959A43-9134-4816-AE67-41038175B693}"/>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2596" b="-23558"/>
          <a:stretch/>
        </p:blipFill>
        <p:spPr bwMode="auto">
          <a:xfrm>
            <a:off x="8087145" y="4749800"/>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Image result for plos one">
            <a:extLst>
              <a:ext uri="{FF2B5EF4-FFF2-40B4-BE49-F238E27FC236}">
                <a16:creationId xmlns:a16="http://schemas.microsoft.com/office/drawing/2014/main" id="{2B6B7E40-2CD0-434B-8D0C-7BE7AC9B0D9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04597" y="5461001"/>
            <a:ext cx="1765300" cy="84455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data science bowl 2017">
            <a:extLst>
              <a:ext uri="{FF2B5EF4-FFF2-40B4-BE49-F238E27FC236}">
                <a16:creationId xmlns:a16="http://schemas.microsoft.com/office/drawing/2014/main" id="{D5980C1E-CA12-4293-9D0A-8BF0BA994BD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24800" y="3645272"/>
            <a:ext cx="2049021" cy="1072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60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E5499-D90D-4D57-8848-2F2EF08B19AD}"/>
              </a:ext>
            </a:extLst>
          </p:cNvPr>
          <p:cNvSpPr>
            <a:spLocks noGrp="1"/>
          </p:cNvSpPr>
          <p:nvPr>
            <p:ph type="title"/>
          </p:nvPr>
        </p:nvSpPr>
        <p:spPr/>
        <p:txBody>
          <a:bodyPr/>
          <a:lstStyle/>
          <a:p>
            <a:r>
              <a:rPr lang="en-US" dirty="0">
                <a:solidFill>
                  <a:schemeClr val="bg1"/>
                </a:solidFill>
              </a:rPr>
              <a:t>Citations and data usage policy</a:t>
            </a:r>
          </a:p>
        </p:txBody>
      </p:sp>
      <p:sp>
        <p:nvSpPr>
          <p:cNvPr id="3" name="Content Placeholder 2">
            <a:extLst>
              <a:ext uri="{FF2B5EF4-FFF2-40B4-BE49-F238E27FC236}">
                <a16:creationId xmlns:a16="http://schemas.microsoft.com/office/drawing/2014/main" id="{E5CB9A7A-0D72-4A21-A64B-E88A0B6D0747}"/>
              </a:ext>
            </a:extLst>
          </p:cNvPr>
          <p:cNvSpPr>
            <a:spLocks noGrp="1"/>
          </p:cNvSpPr>
          <p:nvPr>
            <p:ph sz="quarter" idx="11"/>
          </p:nvPr>
        </p:nvSpPr>
        <p:spPr>
          <a:xfrm>
            <a:off x="304801" y="1310060"/>
            <a:ext cx="5080000" cy="4800600"/>
          </a:xfrm>
        </p:spPr>
        <p:txBody>
          <a:bodyPr/>
          <a:lstStyle/>
          <a:p>
            <a:r>
              <a:rPr lang="en-US" sz="2800" dirty="0"/>
              <a:t>Citations </a:t>
            </a:r>
            <a:r>
              <a:rPr lang="en-US" sz="2000" dirty="0"/>
              <a:t>(credit for data sharing!)</a:t>
            </a:r>
            <a:endParaRPr lang="en-US" sz="2800" dirty="0"/>
          </a:p>
          <a:p>
            <a:pPr lvl="1"/>
            <a:r>
              <a:rPr lang="en-US" sz="2400" dirty="0"/>
              <a:t>DOI’s generated and linked to author </a:t>
            </a:r>
            <a:r>
              <a:rPr lang="en-US" sz="2400" dirty="0" err="1"/>
              <a:t>ORCiDs</a:t>
            </a:r>
            <a:endParaRPr lang="en-US" sz="2400" dirty="0"/>
          </a:p>
          <a:p>
            <a:r>
              <a:rPr lang="en-US" sz="2800" dirty="0"/>
              <a:t>Data Usage Policy</a:t>
            </a:r>
          </a:p>
          <a:p>
            <a:pPr lvl="1"/>
            <a:r>
              <a:rPr lang="en-US" sz="2400" dirty="0"/>
              <a:t>FAIR principles (</a:t>
            </a:r>
            <a:r>
              <a:rPr lang="en-US" dirty="0"/>
              <a:t>Findability, Accessibility, Interoperability, and Reusability)</a:t>
            </a:r>
            <a:endParaRPr lang="en-US" sz="2400" dirty="0"/>
          </a:p>
          <a:p>
            <a:pPr lvl="1"/>
            <a:r>
              <a:rPr lang="en-US" sz="2400" dirty="0"/>
              <a:t>Generally 100% open (no login)</a:t>
            </a:r>
          </a:p>
          <a:p>
            <a:pPr lvl="1"/>
            <a:r>
              <a:rPr lang="en-US" sz="2400" dirty="0"/>
              <a:t>11 datasets require special access requests</a:t>
            </a:r>
          </a:p>
          <a:p>
            <a:pPr lvl="1"/>
            <a:r>
              <a:rPr lang="en-US" sz="2400" dirty="0"/>
              <a:t>Creative Commons license</a:t>
            </a:r>
          </a:p>
          <a:p>
            <a:pPr lvl="1"/>
            <a:endParaRPr lang="en-US" sz="2400" dirty="0"/>
          </a:p>
        </p:txBody>
      </p:sp>
      <p:pic>
        <p:nvPicPr>
          <p:cNvPr id="7" name="Picture 6">
            <a:extLst>
              <a:ext uri="{FF2B5EF4-FFF2-40B4-BE49-F238E27FC236}">
                <a16:creationId xmlns:a16="http://schemas.microsoft.com/office/drawing/2014/main" id="{92CE66EE-6D15-468A-BAB0-BBC00F10BFA2}"/>
              </a:ext>
            </a:extLst>
          </p:cNvPr>
          <p:cNvPicPr>
            <a:picLocks noChangeAspect="1"/>
          </p:cNvPicPr>
          <p:nvPr/>
        </p:nvPicPr>
        <p:blipFill>
          <a:blip r:embed="rId2"/>
          <a:stretch>
            <a:fillRect/>
          </a:stretch>
        </p:blipFill>
        <p:spPr>
          <a:xfrm>
            <a:off x="5736493" y="1517651"/>
            <a:ext cx="6353908" cy="5162549"/>
          </a:xfrm>
          <a:prstGeom prst="rect">
            <a:avLst/>
          </a:prstGeom>
        </p:spPr>
      </p:pic>
    </p:spTree>
    <p:extLst>
      <p:ext uri="{BB962C8B-B14F-4D97-AF65-F5344CB8AC3E}">
        <p14:creationId xmlns:p14="http://schemas.microsoft.com/office/powerpoint/2010/main" val="2670119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TCIA Metrics</a:t>
            </a:r>
          </a:p>
        </p:txBody>
      </p:sp>
      <p:sp>
        <p:nvSpPr>
          <p:cNvPr id="3" name="Content Placeholder 2"/>
          <p:cNvSpPr txBox="1">
            <a:spLocks/>
          </p:cNvSpPr>
          <p:nvPr/>
        </p:nvSpPr>
        <p:spPr bwMode="auto">
          <a:xfrm>
            <a:off x="405355" y="1755598"/>
            <a:ext cx="5786269" cy="49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228600" indent="-228600" algn="l" defTabSz="457200" rtl="0" eaLnBrk="1" fontAlgn="base" hangingPunct="1">
              <a:spcBef>
                <a:spcPct val="0"/>
              </a:spcBef>
              <a:spcAft>
                <a:spcPts val="600"/>
              </a:spcAft>
              <a:buClr>
                <a:schemeClr val="accent1"/>
              </a:buClr>
              <a:buFont typeface="Wingdings" panose="05000000000000000000" pitchFamily="2" charset="2"/>
              <a:buChar char="Ø"/>
              <a:defRPr sz="2800" kern="1200">
                <a:solidFill>
                  <a:srgbClr val="000000"/>
                </a:solidFill>
                <a:latin typeface="Calibri" panose="020F0502020204030204" pitchFamily="34" charset="0"/>
                <a:ea typeface="ＭＳ Ｐゴシック" charset="0"/>
                <a:cs typeface="Calibri" panose="020F0502020204030204" pitchFamily="34" charset="0"/>
              </a:defRPr>
            </a:lvl1pPr>
            <a:lvl2pPr marL="457200" indent="-228600" algn="l" defTabSz="457200" rtl="0" eaLnBrk="1" fontAlgn="base" hangingPunct="1">
              <a:spcBef>
                <a:spcPct val="0"/>
              </a:spcBef>
              <a:spcAft>
                <a:spcPts val="600"/>
              </a:spcAft>
              <a:buClr>
                <a:schemeClr val="accent1"/>
              </a:buClr>
              <a:buSzPct val="125000"/>
              <a:buFont typeface="Arial" panose="020B0604020202020204" pitchFamily="34" charset="0"/>
              <a:buChar char="•"/>
              <a:defRPr sz="2400" kern="1200">
                <a:solidFill>
                  <a:srgbClr val="000000"/>
                </a:solidFill>
                <a:latin typeface="Calibri" panose="020F0502020204030204" pitchFamily="34" charset="0"/>
                <a:ea typeface="ＭＳ Ｐゴシック" charset="0"/>
                <a:cs typeface="Calibri" panose="020F0502020204030204" pitchFamily="34" charset="0"/>
              </a:defRPr>
            </a:lvl2pPr>
            <a:lvl3pPr marL="685800" indent="-228600" algn="l" defTabSz="457200" rtl="0" eaLnBrk="1" fontAlgn="base" hangingPunct="1">
              <a:spcBef>
                <a:spcPct val="0"/>
              </a:spcBef>
              <a:spcAft>
                <a:spcPts val="600"/>
              </a:spcAft>
              <a:buClr>
                <a:schemeClr val="accent1"/>
              </a:buClr>
              <a:buFont typeface="Wingdings" charset="0"/>
              <a:buChar char="§"/>
              <a:defRPr sz="2400" kern="1200">
                <a:solidFill>
                  <a:srgbClr val="000000"/>
                </a:solidFill>
                <a:latin typeface="Calibri" panose="020F0502020204030204" pitchFamily="34" charset="0"/>
                <a:ea typeface="ＭＳ Ｐゴシック" charset="0"/>
                <a:cs typeface="Calibri" panose="020F0502020204030204" pitchFamily="34" charset="0"/>
              </a:defRPr>
            </a:lvl3pPr>
            <a:lvl4pPr marL="914400" indent="-228600" algn="l" defTabSz="457200" rtl="0" eaLnBrk="1" fontAlgn="base" hangingPunct="1">
              <a:spcBef>
                <a:spcPct val="0"/>
              </a:spcBef>
              <a:spcAft>
                <a:spcPts val="600"/>
              </a:spcAft>
              <a:buClr>
                <a:schemeClr val="accent1"/>
              </a:buClr>
              <a:buFont typeface="Wingdings" charset="0"/>
              <a:buChar char="§"/>
              <a:defRPr sz="2000" kern="1200">
                <a:solidFill>
                  <a:srgbClr val="000000"/>
                </a:solidFill>
                <a:latin typeface="Calibri" panose="020F0502020204030204" pitchFamily="34" charset="0"/>
                <a:ea typeface="ＭＳ Ｐゴシック" charset="0"/>
                <a:cs typeface="Calibri" panose="020F0502020204030204" pitchFamily="34" charset="0"/>
              </a:defRPr>
            </a:lvl4pPr>
            <a:lvl5pPr marL="1143000" indent="-228600" algn="l" defTabSz="457200" rtl="0" eaLnBrk="1" fontAlgn="base" hangingPunct="1">
              <a:spcBef>
                <a:spcPct val="0"/>
              </a:spcBef>
              <a:spcAft>
                <a:spcPts val="600"/>
              </a:spcAft>
              <a:buClr>
                <a:schemeClr val="accent1"/>
              </a:buClr>
              <a:buFont typeface="Wingdings" charset="0"/>
              <a:buChar char="§"/>
              <a:defRPr sz="2000" kern="1200">
                <a:solidFill>
                  <a:srgbClr val="000000"/>
                </a:solidFill>
                <a:latin typeface="Calibri" panose="020F0502020204030204" pitchFamily="34" charset="0"/>
                <a:ea typeface="ＭＳ Ｐゴシック" charset="0"/>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04784" indent="-304784" defTabSz="609570">
              <a:spcAft>
                <a:spcPts val="800"/>
              </a:spcAft>
              <a:buClr>
                <a:srgbClr val="BB0E3D"/>
              </a:buClr>
              <a:defRPr/>
            </a:pPr>
            <a:r>
              <a:rPr lang="en-US" sz="2933" dirty="0"/>
              <a:t>Over 20,000 active users per month</a:t>
            </a:r>
          </a:p>
          <a:p>
            <a:pPr marL="304784" indent="-304784" defTabSz="609570">
              <a:spcAft>
                <a:spcPts val="800"/>
              </a:spcAft>
              <a:buClr>
                <a:srgbClr val="BB0E3D"/>
              </a:buClr>
              <a:defRPr/>
            </a:pPr>
            <a:r>
              <a:rPr lang="en-US" sz="2933" dirty="0"/>
              <a:t>~45 million images</a:t>
            </a:r>
          </a:p>
          <a:p>
            <a:pPr marL="304784" indent="-304784" defTabSz="609570">
              <a:spcAft>
                <a:spcPts val="800"/>
              </a:spcAft>
              <a:buClr>
                <a:srgbClr val="BB0E3D"/>
              </a:buClr>
              <a:defRPr/>
            </a:pPr>
            <a:r>
              <a:rPr lang="en-US" sz="2933" dirty="0"/>
              <a:t>Downloads of ~100TB per month</a:t>
            </a:r>
          </a:p>
          <a:p>
            <a:pPr marL="304784" indent="-304784" defTabSz="609570">
              <a:spcAft>
                <a:spcPts val="800"/>
              </a:spcAft>
              <a:buClr>
                <a:srgbClr val="BB0E3D"/>
              </a:buClr>
              <a:defRPr/>
            </a:pPr>
            <a:r>
              <a:rPr lang="en-US" sz="2933" dirty="0"/>
              <a:t>30 incoming data sets to be curated</a:t>
            </a:r>
          </a:p>
          <a:p>
            <a:pPr marL="304784" indent="-304784" defTabSz="609570">
              <a:spcAft>
                <a:spcPts val="800"/>
              </a:spcAft>
              <a:buClr>
                <a:srgbClr val="BB0E3D"/>
              </a:buClr>
              <a:defRPr/>
            </a:pPr>
            <a:r>
              <a:rPr lang="en-US" sz="2933" dirty="0"/>
              <a:t>790 peer reviewed publications based on TCIA</a:t>
            </a:r>
          </a:p>
          <a:p>
            <a:pPr marL="304784" indent="-304784" defTabSz="609570">
              <a:spcAft>
                <a:spcPts val="800"/>
              </a:spcAft>
              <a:buClr>
                <a:srgbClr val="BB0E3D"/>
              </a:buClr>
              <a:defRPr/>
            </a:pPr>
            <a:r>
              <a:rPr lang="en-US" sz="2933" dirty="0"/>
              <a:t>Widely used by industry due to permissive Creative Commons licensing</a:t>
            </a:r>
          </a:p>
        </p:txBody>
      </p:sp>
      <p:pic>
        <p:nvPicPr>
          <p:cNvPr id="5" name="Picture 4">
            <a:extLst>
              <a:ext uri="{FF2B5EF4-FFF2-40B4-BE49-F238E27FC236}">
                <a16:creationId xmlns:a16="http://schemas.microsoft.com/office/drawing/2014/main" id="{E2100BEB-BE81-4CC5-80E8-F4B83D187EC1}"/>
              </a:ext>
            </a:extLst>
          </p:cNvPr>
          <p:cNvPicPr>
            <a:picLocks noChangeAspect="1"/>
          </p:cNvPicPr>
          <p:nvPr/>
        </p:nvPicPr>
        <p:blipFill>
          <a:blip r:embed="rId3"/>
          <a:stretch>
            <a:fillRect/>
          </a:stretch>
        </p:blipFill>
        <p:spPr>
          <a:xfrm>
            <a:off x="6177377" y="1942571"/>
            <a:ext cx="5609268" cy="4159779"/>
          </a:xfrm>
          <a:prstGeom prst="rect">
            <a:avLst/>
          </a:prstGeom>
        </p:spPr>
      </p:pic>
    </p:spTree>
    <p:extLst>
      <p:ext uri="{BB962C8B-B14F-4D97-AF65-F5344CB8AC3E}">
        <p14:creationId xmlns:p14="http://schemas.microsoft.com/office/powerpoint/2010/main" val="2572722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DFA5F-5E4D-407B-A9BF-A96FC559CB9E}"/>
              </a:ext>
            </a:extLst>
          </p:cNvPr>
          <p:cNvSpPr>
            <a:spLocks noGrp="1"/>
          </p:cNvSpPr>
          <p:nvPr>
            <p:ph type="title"/>
          </p:nvPr>
        </p:nvSpPr>
        <p:spPr/>
        <p:txBody>
          <a:bodyPr/>
          <a:lstStyle/>
          <a:p>
            <a:r>
              <a:rPr lang="en-US" dirty="0">
                <a:solidFill>
                  <a:schemeClr val="bg1"/>
                </a:solidFill>
              </a:rPr>
              <a:t>Browsing &amp; bulk downloading TCIA datasets</a:t>
            </a:r>
          </a:p>
        </p:txBody>
      </p:sp>
      <p:pic>
        <p:nvPicPr>
          <p:cNvPr id="5" name="Picture 4">
            <a:extLst>
              <a:ext uri="{FF2B5EF4-FFF2-40B4-BE49-F238E27FC236}">
                <a16:creationId xmlns:a16="http://schemas.microsoft.com/office/drawing/2014/main" id="{4D1B359D-CE03-4950-84D1-A39AA2163E53}"/>
              </a:ext>
            </a:extLst>
          </p:cNvPr>
          <p:cNvPicPr>
            <a:picLocks noChangeAspect="1"/>
          </p:cNvPicPr>
          <p:nvPr/>
        </p:nvPicPr>
        <p:blipFill>
          <a:blip r:embed="rId2"/>
          <a:stretch>
            <a:fillRect/>
          </a:stretch>
        </p:blipFill>
        <p:spPr>
          <a:xfrm>
            <a:off x="2336800" y="1380498"/>
            <a:ext cx="7898773" cy="5054308"/>
          </a:xfrm>
          <a:prstGeom prst="rect">
            <a:avLst/>
          </a:prstGeom>
        </p:spPr>
      </p:pic>
      <p:pic>
        <p:nvPicPr>
          <p:cNvPr id="6" name="Picture 5">
            <a:extLst>
              <a:ext uri="{FF2B5EF4-FFF2-40B4-BE49-F238E27FC236}">
                <a16:creationId xmlns:a16="http://schemas.microsoft.com/office/drawing/2014/main" id="{9171DF2B-BD43-4D46-B65B-177079C0DBB9}"/>
              </a:ext>
            </a:extLst>
          </p:cNvPr>
          <p:cNvPicPr>
            <a:picLocks noChangeAspect="1"/>
          </p:cNvPicPr>
          <p:nvPr/>
        </p:nvPicPr>
        <p:blipFill>
          <a:blip r:embed="rId3"/>
          <a:stretch>
            <a:fillRect/>
          </a:stretch>
        </p:blipFill>
        <p:spPr>
          <a:xfrm>
            <a:off x="101600" y="3124200"/>
            <a:ext cx="11988800" cy="2650117"/>
          </a:xfrm>
          <a:prstGeom prst="rect">
            <a:avLst/>
          </a:prstGeom>
        </p:spPr>
      </p:pic>
      <p:pic>
        <p:nvPicPr>
          <p:cNvPr id="7" name="Picture 6">
            <a:extLst>
              <a:ext uri="{FF2B5EF4-FFF2-40B4-BE49-F238E27FC236}">
                <a16:creationId xmlns:a16="http://schemas.microsoft.com/office/drawing/2014/main" id="{01401880-47F7-44A9-87A7-BC2654BC0606}"/>
              </a:ext>
            </a:extLst>
          </p:cNvPr>
          <p:cNvPicPr>
            <a:picLocks noChangeAspect="1"/>
          </p:cNvPicPr>
          <p:nvPr/>
        </p:nvPicPr>
        <p:blipFill>
          <a:blip r:embed="rId4"/>
          <a:stretch>
            <a:fillRect/>
          </a:stretch>
        </p:blipFill>
        <p:spPr>
          <a:xfrm>
            <a:off x="1574800" y="1344853"/>
            <a:ext cx="9042400" cy="5011537"/>
          </a:xfrm>
          <a:prstGeom prst="rect">
            <a:avLst/>
          </a:prstGeom>
        </p:spPr>
      </p:pic>
    </p:spTree>
    <p:extLst>
      <p:ext uri="{BB962C8B-B14F-4D97-AF65-F5344CB8AC3E}">
        <p14:creationId xmlns:p14="http://schemas.microsoft.com/office/powerpoint/2010/main" val="203879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1FE3A-3825-4B84-84E0-7260DBA5BBDC}"/>
              </a:ext>
            </a:extLst>
          </p:cNvPr>
          <p:cNvSpPr>
            <a:spLocks noGrp="1"/>
          </p:cNvSpPr>
          <p:nvPr>
            <p:ph type="title"/>
          </p:nvPr>
        </p:nvSpPr>
        <p:spPr/>
        <p:txBody>
          <a:bodyPr/>
          <a:lstStyle/>
          <a:p>
            <a:r>
              <a:rPr lang="en-US" dirty="0">
                <a:solidFill>
                  <a:schemeClr val="bg1"/>
                </a:solidFill>
              </a:rPr>
              <a:t>Building queries across multiple datasets</a:t>
            </a:r>
          </a:p>
        </p:txBody>
      </p:sp>
      <p:sp>
        <p:nvSpPr>
          <p:cNvPr id="3" name="Content Placeholder 2">
            <a:extLst>
              <a:ext uri="{FF2B5EF4-FFF2-40B4-BE49-F238E27FC236}">
                <a16:creationId xmlns:a16="http://schemas.microsoft.com/office/drawing/2014/main" id="{63960BAF-5D6F-4E49-9A66-FA55496EE986}"/>
              </a:ext>
            </a:extLst>
          </p:cNvPr>
          <p:cNvSpPr>
            <a:spLocks noGrp="1"/>
          </p:cNvSpPr>
          <p:nvPr>
            <p:ph sz="quarter" idx="11"/>
          </p:nvPr>
        </p:nvSpPr>
        <p:spPr>
          <a:xfrm>
            <a:off x="304800" y="1498600"/>
            <a:ext cx="6096000" cy="4800600"/>
          </a:xfrm>
        </p:spPr>
        <p:txBody>
          <a:bodyPr/>
          <a:lstStyle/>
          <a:p>
            <a:r>
              <a:rPr lang="en-US" sz="2400" dirty="0"/>
              <a:t>Filter by</a:t>
            </a:r>
          </a:p>
          <a:p>
            <a:pPr lvl="1"/>
            <a:r>
              <a:rPr lang="en-US" dirty="0"/>
              <a:t>Collection name</a:t>
            </a:r>
          </a:p>
          <a:p>
            <a:pPr lvl="1"/>
            <a:r>
              <a:rPr lang="en-US" dirty="0"/>
              <a:t>Image modality</a:t>
            </a:r>
          </a:p>
          <a:p>
            <a:pPr lvl="1"/>
            <a:r>
              <a:rPr lang="en-US" dirty="0"/>
              <a:t>Anatomical site</a:t>
            </a:r>
          </a:p>
          <a:p>
            <a:pPr lvl="1"/>
            <a:r>
              <a:rPr lang="en-US" dirty="0"/>
              <a:t>Etc..</a:t>
            </a:r>
          </a:p>
          <a:p>
            <a:r>
              <a:rPr lang="en-US" sz="2400" dirty="0"/>
              <a:t>Preview individual scans</a:t>
            </a:r>
          </a:p>
          <a:p>
            <a:r>
              <a:rPr lang="en-US" sz="2400" dirty="0"/>
              <a:t>Review DICOM metadata</a:t>
            </a:r>
          </a:p>
          <a:p>
            <a:r>
              <a:rPr lang="en-US" sz="2400" dirty="0"/>
              <a:t>Download images</a:t>
            </a:r>
          </a:p>
          <a:p>
            <a:r>
              <a:rPr lang="en-US" sz="2400" dirty="0"/>
              <a:t>Export metadata</a:t>
            </a:r>
          </a:p>
          <a:p>
            <a:r>
              <a:rPr lang="en-US" sz="2400" dirty="0"/>
              <a:t>Share queries/datasets with colleagues</a:t>
            </a:r>
          </a:p>
        </p:txBody>
      </p:sp>
      <p:pic>
        <p:nvPicPr>
          <p:cNvPr id="5" name="Picture 4">
            <a:extLst>
              <a:ext uri="{FF2B5EF4-FFF2-40B4-BE49-F238E27FC236}">
                <a16:creationId xmlns:a16="http://schemas.microsoft.com/office/drawing/2014/main" id="{64C7381E-5CC6-4F43-ABAE-7E551626C489}"/>
              </a:ext>
            </a:extLst>
          </p:cNvPr>
          <p:cNvPicPr>
            <a:picLocks noChangeAspect="1"/>
          </p:cNvPicPr>
          <p:nvPr/>
        </p:nvPicPr>
        <p:blipFill>
          <a:blip r:embed="rId2"/>
          <a:stretch>
            <a:fillRect/>
          </a:stretch>
        </p:blipFill>
        <p:spPr>
          <a:xfrm>
            <a:off x="4267200" y="1498601"/>
            <a:ext cx="7620000" cy="4004225"/>
          </a:xfrm>
          <a:prstGeom prst="rect">
            <a:avLst/>
          </a:prstGeom>
        </p:spPr>
      </p:pic>
    </p:spTree>
    <p:extLst>
      <p:ext uri="{BB962C8B-B14F-4D97-AF65-F5344CB8AC3E}">
        <p14:creationId xmlns:p14="http://schemas.microsoft.com/office/powerpoint/2010/main" val="4070594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F3828-4F84-4D70-9441-263075B0F79E}"/>
              </a:ext>
            </a:extLst>
          </p:cNvPr>
          <p:cNvSpPr>
            <a:spLocks noGrp="1"/>
          </p:cNvSpPr>
          <p:nvPr>
            <p:ph type="title"/>
          </p:nvPr>
        </p:nvSpPr>
        <p:spPr/>
        <p:txBody>
          <a:bodyPr/>
          <a:lstStyle/>
          <a:p>
            <a:r>
              <a:rPr lang="en-US" dirty="0">
                <a:solidFill>
                  <a:schemeClr val="bg1"/>
                </a:solidFill>
              </a:rPr>
              <a:t>Application Programming Interface (API)</a:t>
            </a:r>
          </a:p>
        </p:txBody>
      </p:sp>
      <p:sp>
        <p:nvSpPr>
          <p:cNvPr id="3" name="Content Placeholder 2">
            <a:extLst>
              <a:ext uri="{FF2B5EF4-FFF2-40B4-BE49-F238E27FC236}">
                <a16:creationId xmlns:a16="http://schemas.microsoft.com/office/drawing/2014/main" id="{B9EED9AC-A9E5-4F48-A55E-9B04B42887D1}"/>
              </a:ext>
            </a:extLst>
          </p:cNvPr>
          <p:cNvSpPr>
            <a:spLocks noGrp="1"/>
          </p:cNvSpPr>
          <p:nvPr>
            <p:ph sz="quarter" idx="11"/>
          </p:nvPr>
        </p:nvSpPr>
        <p:spPr>
          <a:xfrm>
            <a:off x="508001" y="1574800"/>
            <a:ext cx="5477849" cy="4800600"/>
          </a:xfrm>
        </p:spPr>
        <p:txBody>
          <a:bodyPr/>
          <a:lstStyle/>
          <a:p>
            <a:r>
              <a:rPr lang="en-US" dirty="0"/>
              <a:t>Enables software developers to access data directly without a web browser</a:t>
            </a:r>
          </a:p>
          <a:p>
            <a:r>
              <a:rPr lang="en-US" dirty="0"/>
              <a:t>Extensive documentation provided</a:t>
            </a:r>
          </a:p>
          <a:p>
            <a:endParaRPr lang="en-US" dirty="0"/>
          </a:p>
        </p:txBody>
      </p:sp>
      <p:pic>
        <p:nvPicPr>
          <p:cNvPr id="6" name="Picture 5">
            <a:extLst>
              <a:ext uri="{FF2B5EF4-FFF2-40B4-BE49-F238E27FC236}">
                <a16:creationId xmlns:a16="http://schemas.microsoft.com/office/drawing/2014/main" id="{8428D268-9451-4269-9A38-B636B6EF17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6153" y="1777999"/>
            <a:ext cx="5477847" cy="2738924"/>
          </a:xfrm>
          <a:prstGeom prst="rect">
            <a:avLst/>
          </a:prstGeom>
        </p:spPr>
      </p:pic>
    </p:spTree>
    <p:extLst>
      <p:ext uri="{BB962C8B-B14F-4D97-AF65-F5344CB8AC3E}">
        <p14:creationId xmlns:p14="http://schemas.microsoft.com/office/powerpoint/2010/main" val="2570945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B7B20-F779-4A79-81DD-56E914DEBB3F}"/>
              </a:ext>
            </a:extLst>
          </p:cNvPr>
          <p:cNvSpPr>
            <a:spLocks noGrp="1"/>
          </p:cNvSpPr>
          <p:nvPr>
            <p:ph type="title"/>
          </p:nvPr>
        </p:nvSpPr>
        <p:spPr/>
        <p:txBody>
          <a:bodyPr/>
          <a:lstStyle/>
          <a:p>
            <a:r>
              <a:rPr lang="en-US" dirty="0">
                <a:solidFill>
                  <a:schemeClr val="bg1"/>
                </a:solidFill>
              </a:rPr>
              <a:t>TCIA API integration examples</a:t>
            </a:r>
          </a:p>
        </p:txBody>
      </p:sp>
      <p:pic>
        <p:nvPicPr>
          <p:cNvPr id="7" name="Picture 6">
            <a:extLst>
              <a:ext uri="{FF2B5EF4-FFF2-40B4-BE49-F238E27FC236}">
                <a16:creationId xmlns:a16="http://schemas.microsoft.com/office/drawing/2014/main" id="{DF8D3F1E-A293-436D-9E32-D5577E432E09}"/>
              </a:ext>
            </a:extLst>
          </p:cNvPr>
          <p:cNvPicPr>
            <a:picLocks noChangeAspect="1"/>
          </p:cNvPicPr>
          <p:nvPr/>
        </p:nvPicPr>
        <p:blipFill>
          <a:blip r:embed="rId2"/>
          <a:stretch>
            <a:fillRect/>
          </a:stretch>
        </p:blipFill>
        <p:spPr>
          <a:xfrm>
            <a:off x="2762266" y="1882265"/>
            <a:ext cx="6667468" cy="4759832"/>
          </a:xfrm>
          <a:prstGeom prst="rect">
            <a:avLst/>
          </a:prstGeom>
        </p:spPr>
      </p:pic>
      <p:sp>
        <p:nvSpPr>
          <p:cNvPr id="8" name="TextBox 7">
            <a:extLst>
              <a:ext uri="{FF2B5EF4-FFF2-40B4-BE49-F238E27FC236}">
                <a16:creationId xmlns:a16="http://schemas.microsoft.com/office/drawing/2014/main" id="{E498C93D-7D4C-4250-B006-DE933BC96AE6}"/>
              </a:ext>
            </a:extLst>
          </p:cNvPr>
          <p:cNvSpPr txBox="1"/>
          <p:nvPr/>
        </p:nvSpPr>
        <p:spPr>
          <a:xfrm>
            <a:off x="4414897" y="1371253"/>
            <a:ext cx="2860783" cy="369332"/>
          </a:xfrm>
          <a:prstGeom prst="rect">
            <a:avLst/>
          </a:prstGeom>
          <a:noFill/>
        </p:spPr>
        <p:txBody>
          <a:bodyPr wrap="none" rtlCol="0">
            <a:spAutoFit/>
          </a:bodyPr>
          <a:lstStyle/>
          <a:p>
            <a:r>
              <a:rPr lang="en-US" dirty="0">
                <a:solidFill>
                  <a:srgbClr val="013856"/>
                </a:solidFill>
                <a:latin typeface="+mj-lt"/>
              </a:rPr>
              <a:t>3D Slicer – TCIA Browser </a:t>
            </a:r>
          </a:p>
        </p:txBody>
      </p:sp>
    </p:spTree>
    <p:extLst>
      <p:ext uri="{BB962C8B-B14F-4D97-AF65-F5344CB8AC3E}">
        <p14:creationId xmlns:p14="http://schemas.microsoft.com/office/powerpoint/2010/main" val="2596768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3898F-7A0E-4A47-A1EE-957B9A3CC55B}"/>
              </a:ext>
            </a:extLst>
          </p:cNvPr>
          <p:cNvSpPr>
            <a:spLocks noGrp="1"/>
          </p:cNvSpPr>
          <p:nvPr>
            <p:ph type="title"/>
          </p:nvPr>
        </p:nvSpPr>
        <p:spPr/>
        <p:txBody>
          <a:bodyPr/>
          <a:lstStyle/>
          <a:p>
            <a:r>
              <a:rPr lang="en-US" dirty="0">
                <a:solidFill>
                  <a:schemeClr val="bg1"/>
                </a:solidFill>
              </a:rPr>
              <a:t>TCIA community code sharing</a:t>
            </a:r>
          </a:p>
        </p:txBody>
      </p:sp>
      <p:sp>
        <p:nvSpPr>
          <p:cNvPr id="4" name="TextBox 3">
            <a:extLst>
              <a:ext uri="{FF2B5EF4-FFF2-40B4-BE49-F238E27FC236}">
                <a16:creationId xmlns:a16="http://schemas.microsoft.com/office/drawing/2014/main" id="{4AD4D0CC-6E5C-4F3F-86A1-33EAD7166260}"/>
              </a:ext>
            </a:extLst>
          </p:cNvPr>
          <p:cNvSpPr txBox="1"/>
          <p:nvPr/>
        </p:nvSpPr>
        <p:spPr>
          <a:xfrm>
            <a:off x="1891345" y="1498600"/>
            <a:ext cx="6789103" cy="369332"/>
          </a:xfrm>
          <a:prstGeom prst="rect">
            <a:avLst/>
          </a:prstGeom>
          <a:noFill/>
        </p:spPr>
        <p:txBody>
          <a:bodyPr wrap="none" rtlCol="0">
            <a:spAutoFit/>
          </a:bodyPr>
          <a:lstStyle/>
          <a:p>
            <a:r>
              <a:rPr lang="en-US" dirty="0">
                <a:solidFill>
                  <a:srgbClr val="013856"/>
                </a:solidFill>
                <a:latin typeface="+mj-lt"/>
              </a:rPr>
              <a:t>Tag your </a:t>
            </a:r>
            <a:r>
              <a:rPr lang="en-US" dirty="0" err="1">
                <a:solidFill>
                  <a:srgbClr val="013856"/>
                </a:solidFill>
                <a:latin typeface="+mj-lt"/>
              </a:rPr>
              <a:t>Github</a:t>
            </a:r>
            <a:r>
              <a:rPr lang="en-US" dirty="0">
                <a:solidFill>
                  <a:srgbClr val="013856"/>
                </a:solidFill>
                <a:latin typeface="+mj-lt"/>
              </a:rPr>
              <a:t> repo with “</a:t>
            </a:r>
            <a:r>
              <a:rPr lang="en-US" dirty="0" err="1">
                <a:solidFill>
                  <a:srgbClr val="013856"/>
                </a:solidFill>
                <a:latin typeface="+mj-lt"/>
              </a:rPr>
              <a:t>tcia-dac</a:t>
            </a:r>
            <a:r>
              <a:rPr lang="en-US" dirty="0">
                <a:solidFill>
                  <a:srgbClr val="013856"/>
                </a:solidFill>
                <a:latin typeface="+mj-lt"/>
              </a:rPr>
              <a:t>” topic tag to appear in the list</a:t>
            </a:r>
          </a:p>
        </p:txBody>
      </p:sp>
      <p:grpSp>
        <p:nvGrpSpPr>
          <p:cNvPr id="7" name="Group 6">
            <a:extLst>
              <a:ext uri="{FF2B5EF4-FFF2-40B4-BE49-F238E27FC236}">
                <a16:creationId xmlns:a16="http://schemas.microsoft.com/office/drawing/2014/main" id="{8FDED5D5-6B68-41BC-8EDF-ED3C5A9A41DE}"/>
              </a:ext>
            </a:extLst>
          </p:cNvPr>
          <p:cNvGrpSpPr/>
          <p:nvPr/>
        </p:nvGrpSpPr>
        <p:grpSpPr>
          <a:xfrm>
            <a:off x="1440388" y="2108201"/>
            <a:ext cx="9144000" cy="4709516"/>
            <a:chOff x="1080291" y="1581150"/>
            <a:chExt cx="6858000" cy="3532137"/>
          </a:xfrm>
        </p:grpSpPr>
        <p:pic>
          <p:nvPicPr>
            <p:cNvPr id="5" name="Picture 4">
              <a:extLst>
                <a:ext uri="{FF2B5EF4-FFF2-40B4-BE49-F238E27FC236}">
                  <a16:creationId xmlns:a16="http://schemas.microsoft.com/office/drawing/2014/main" id="{99D455A6-BFFE-41EC-BC1F-7B9215CFFA3F}"/>
                </a:ext>
              </a:extLst>
            </p:cNvPr>
            <p:cNvPicPr>
              <a:picLocks noChangeAspect="1"/>
            </p:cNvPicPr>
            <p:nvPr/>
          </p:nvPicPr>
          <p:blipFill>
            <a:blip r:embed="rId2"/>
            <a:stretch>
              <a:fillRect/>
            </a:stretch>
          </p:blipFill>
          <p:spPr>
            <a:xfrm>
              <a:off x="1080291" y="1581150"/>
              <a:ext cx="6858000" cy="3234105"/>
            </a:xfrm>
            <a:prstGeom prst="rect">
              <a:avLst/>
            </a:prstGeom>
          </p:spPr>
        </p:pic>
        <p:pic>
          <p:nvPicPr>
            <p:cNvPr id="6" name="Picture 5">
              <a:extLst>
                <a:ext uri="{FF2B5EF4-FFF2-40B4-BE49-F238E27FC236}">
                  <a16:creationId xmlns:a16="http://schemas.microsoft.com/office/drawing/2014/main" id="{2EE2FFD6-EE25-43F6-944C-8AAEC7B4E03C}"/>
                </a:ext>
              </a:extLst>
            </p:cNvPr>
            <p:cNvPicPr>
              <a:picLocks noChangeAspect="1"/>
            </p:cNvPicPr>
            <p:nvPr/>
          </p:nvPicPr>
          <p:blipFill>
            <a:blip r:embed="rId3"/>
            <a:stretch>
              <a:fillRect/>
            </a:stretch>
          </p:blipFill>
          <p:spPr>
            <a:xfrm>
              <a:off x="3352800" y="2445377"/>
              <a:ext cx="4228245" cy="2667910"/>
            </a:xfrm>
            <a:prstGeom prst="rect">
              <a:avLst/>
            </a:prstGeom>
          </p:spPr>
        </p:pic>
      </p:grpSp>
    </p:spTree>
    <p:extLst>
      <p:ext uri="{BB962C8B-B14F-4D97-AF65-F5344CB8AC3E}">
        <p14:creationId xmlns:p14="http://schemas.microsoft.com/office/powerpoint/2010/main" val="2889929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E1D5B-5171-4252-A132-F9A791BC9C7B}"/>
              </a:ext>
            </a:extLst>
          </p:cNvPr>
          <p:cNvSpPr>
            <a:spLocks noGrp="1"/>
          </p:cNvSpPr>
          <p:nvPr>
            <p:ph type="title"/>
          </p:nvPr>
        </p:nvSpPr>
        <p:spPr/>
        <p:txBody>
          <a:bodyPr/>
          <a:lstStyle/>
          <a:p>
            <a:r>
              <a:rPr lang="en-US" dirty="0">
                <a:solidFill>
                  <a:schemeClr val="bg1"/>
                </a:solidFill>
              </a:rPr>
              <a:t>3</a:t>
            </a:r>
            <a:r>
              <a:rPr lang="en-US" baseline="30000" dirty="0">
                <a:solidFill>
                  <a:schemeClr val="bg1"/>
                </a:solidFill>
              </a:rPr>
              <a:t>rd</a:t>
            </a:r>
            <a:r>
              <a:rPr lang="en-US" dirty="0">
                <a:solidFill>
                  <a:schemeClr val="bg1"/>
                </a:solidFill>
              </a:rPr>
              <a:t> Party Analysis of Existing Data - Example</a:t>
            </a:r>
          </a:p>
        </p:txBody>
      </p:sp>
      <p:pic>
        <p:nvPicPr>
          <p:cNvPr id="3" name="Picture 2">
            <a:extLst>
              <a:ext uri="{FF2B5EF4-FFF2-40B4-BE49-F238E27FC236}">
                <a16:creationId xmlns:a16="http://schemas.microsoft.com/office/drawing/2014/main" id="{792E80BB-1E28-452A-9AED-542F208BC559}"/>
              </a:ext>
            </a:extLst>
          </p:cNvPr>
          <p:cNvPicPr>
            <a:picLocks noChangeAspect="1"/>
          </p:cNvPicPr>
          <p:nvPr/>
        </p:nvPicPr>
        <p:blipFill>
          <a:blip r:embed="rId2"/>
          <a:stretch>
            <a:fillRect/>
          </a:stretch>
        </p:blipFill>
        <p:spPr>
          <a:xfrm>
            <a:off x="7721600" y="1485897"/>
            <a:ext cx="3937573" cy="5156200"/>
          </a:xfrm>
          <a:prstGeom prst="rect">
            <a:avLst/>
          </a:prstGeom>
        </p:spPr>
      </p:pic>
      <p:pic>
        <p:nvPicPr>
          <p:cNvPr id="5" name="Picture 4">
            <a:extLst>
              <a:ext uri="{FF2B5EF4-FFF2-40B4-BE49-F238E27FC236}">
                <a16:creationId xmlns:a16="http://schemas.microsoft.com/office/drawing/2014/main" id="{579D584A-7F3B-44CD-9485-D78573A0F2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9630" b="9260"/>
          <a:stretch/>
        </p:blipFill>
        <p:spPr>
          <a:xfrm>
            <a:off x="203200" y="1485897"/>
            <a:ext cx="7226531" cy="3312160"/>
          </a:xfrm>
          <a:prstGeom prst="rect">
            <a:avLst/>
          </a:prstGeom>
        </p:spPr>
      </p:pic>
      <p:sp>
        <p:nvSpPr>
          <p:cNvPr id="6" name="TextBox 5">
            <a:extLst>
              <a:ext uri="{FF2B5EF4-FFF2-40B4-BE49-F238E27FC236}">
                <a16:creationId xmlns:a16="http://schemas.microsoft.com/office/drawing/2014/main" id="{FAC4E0E9-5B44-4524-80A2-C21521866445}"/>
              </a:ext>
            </a:extLst>
          </p:cNvPr>
          <p:cNvSpPr txBox="1"/>
          <p:nvPr/>
        </p:nvSpPr>
        <p:spPr>
          <a:xfrm>
            <a:off x="883378" y="5179055"/>
            <a:ext cx="5476884" cy="646331"/>
          </a:xfrm>
          <a:prstGeom prst="rect">
            <a:avLst/>
          </a:prstGeom>
          <a:noFill/>
        </p:spPr>
        <p:txBody>
          <a:bodyPr wrap="none" rtlCol="0">
            <a:spAutoFit/>
          </a:bodyPr>
          <a:lstStyle/>
          <a:p>
            <a:pPr algn="ctr"/>
            <a:r>
              <a:rPr lang="en-US" dirty="0">
                <a:solidFill>
                  <a:srgbClr val="013856"/>
                </a:solidFill>
                <a:latin typeface="+mj-lt"/>
              </a:rPr>
              <a:t>Crowd-sourcing the labeling of lesions in TCIA data </a:t>
            </a:r>
          </a:p>
          <a:p>
            <a:pPr algn="ctr"/>
            <a:r>
              <a:rPr lang="en-US" dirty="0">
                <a:solidFill>
                  <a:srgbClr val="013856"/>
                </a:solidFill>
                <a:latin typeface="+mj-lt"/>
              </a:rPr>
              <a:t>to create training datasets for ML/AI analyses</a:t>
            </a:r>
          </a:p>
        </p:txBody>
      </p:sp>
    </p:spTree>
    <p:extLst>
      <p:ext uri="{BB962C8B-B14F-4D97-AF65-F5344CB8AC3E}">
        <p14:creationId xmlns:p14="http://schemas.microsoft.com/office/powerpoint/2010/main" val="4106758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F4B28-8543-4A46-BC56-AD4515B27938}"/>
              </a:ext>
            </a:extLst>
          </p:cNvPr>
          <p:cNvSpPr>
            <a:spLocks noGrp="1"/>
          </p:cNvSpPr>
          <p:nvPr>
            <p:ph type="title"/>
          </p:nvPr>
        </p:nvSpPr>
        <p:spPr>
          <a:xfrm>
            <a:off x="658368" y="482600"/>
            <a:ext cx="10887456" cy="622837"/>
          </a:xfrm>
        </p:spPr>
        <p:txBody>
          <a:bodyPr/>
          <a:lstStyle/>
          <a:p>
            <a:br>
              <a:rPr lang="en-US" dirty="0">
                <a:solidFill>
                  <a:schemeClr val="bg1"/>
                </a:solidFill>
                <a:effectLst/>
              </a:rPr>
            </a:br>
            <a:r>
              <a:rPr lang="en-US" dirty="0">
                <a:solidFill>
                  <a:schemeClr val="bg1"/>
                </a:solidFill>
                <a:effectLst/>
              </a:rPr>
              <a:t> Social Media to push new data notifications</a:t>
            </a:r>
          </a:p>
        </p:txBody>
      </p:sp>
      <p:sp>
        <p:nvSpPr>
          <p:cNvPr id="4" name="Rectangle 3">
            <a:extLst>
              <a:ext uri="{FF2B5EF4-FFF2-40B4-BE49-F238E27FC236}">
                <a16:creationId xmlns:a16="http://schemas.microsoft.com/office/drawing/2014/main" id="{589F80D8-37BB-4531-A5F7-AEF8A049BCC5}"/>
              </a:ext>
            </a:extLst>
          </p:cNvPr>
          <p:cNvSpPr/>
          <p:nvPr/>
        </p:nvSpPr>
        <p:spPr>
          <a:xfrm>
            <a:off x="3251200" y="2006601"/>
            <a:ext cx="8026400" cy="4113690"/>
          </a:xfrm>
          <a:prstGeom prst="rect">
            <a:avLst/>
          </a:prstGeom>
        </p:spPr>
        <p:txBody>
          <a:bodyPr wrap="square">
            <a:spAutoFit/>
          </a:bodyPr>
          <a:lstStyle/>
          <a:p>
            <a:pPr>
              <a:spcBef>
                <a:spcPts val="0"/>
              </a:spcBef>
              <a:spcAft>
                <a:spcPts val="0"/>
              </a:spcAft>
            </a:pPr>
            <a:r>
              <a:rPr lang="en-US" sz="2933" dirty="0">
                <a:solidFill>
                  <a:srgbClr val="000000"/>
                </a:solidFill>
                <a:latin typeface="Arial" panose="020B0604020202020204" pitchFamily="34" charset="0"/>
              </a:rPr>
              <a:t>Twitter: @</a:t>
            </a:r>
            <a:r>
              <a:rPr lang="en-US" sz="2933" dirty="0" err="1">
                <a:solidFill>
                  <a:srgbClr val="000000"/>
                </a:solidFill>
                <a:latin typeface="Arial" panose="020B0604020202020204" pitchFamily="34" charset="0"/>
              </a:rPr>
              <a:t>TCIA_News</a:t>
            </a:r>
            <a:endParaRPr lang="en-US" sz="2933" dirty="0">
              <a:solidFill>
                <a:srgbClr val="000000"/>
              </a:solidFill>
              <a:latin typeface="Arial" panose="020B0604020202020204" pitchFamily="34" charset="0"/>
            </a:endParaRPr>
          </a:p>
          <a:p>
            <a:pPr>
              <a:spcBef>
                <a:spcPts val="0"/>
              </a:spcBef>
              <a:spcAft>
                <a:spcPts val="0"/>
              </a:spcAft>
            </a:pPr>
            <a:endParaRPr lang="en-US" sz="2933" dirty="0">
              <a:solidFill>
                <a:srgbClr val="000000"/>
              </a:solidFill>
              <a:latin typeface="Arial" panose="020B0604020202020204" pitchFamily="34" charset="0"/>
            </a:endParaRPr>
          </a:p>
          <a:p>
            <a:pPr>
              <a:spcBef>
                <a:spcPts val="0"/>
              </a:spcBef>
              <a:spcAft>
                <a:spcPts val="0"/>
              </a:spcAft>
            </a:pPr>
            <a:endParaRPr lang="en-US" sz="2933" dirty="0">
              <a:solidFill>
                <a:srgbClr val="000000"/>
              </a:solidFill>
              <a:latin typeface="Arial" panose="020B0604020202020204" pitchFamily="34" charset="0"/>
            </a:endParaRPr>
          </a:p>
          <a:p>
            <a:pPr>
              <a:spcBef>
                <a:spcPts val="0"/>
              </a:spcBef>
              <a:spcAft>
                <a:spcPts val="0"/>
              </a:spcAft>
            </a:pPr>
            <a:r>
              <a:rPr lang="en-US" sz="2933" dirty="0">
                <a:solidFill>
                  <a:srgbClr val="000000"/>
                </a:solidFill>
                <a:latin typeface="Arial" panose="020B0604020202020204" pitchFamily="34" charset="0"/>
              </a:rPr>
              <a:t>Facebook: The Cancer Imaging Archive (page)</a:t>
            </a:r>
          </a:p>
          <a:p>
            <a:pPr>
              <a:spcBef>
                <a:spcPts val="0"/>
              </a:spcBef>
              <a:spcAft>
                <a:spcPts val="0"/>
              </a:spcAft>
            </a:pPr>
            <a:endParaRPr lang="en-US" sz="2933" b="1" dirty="0">
              <a:solidFill>
                <a:srgbClr val="000000"/>
              </a:solidFill>
              <a:latin typeface="Arial" panose="020B0604020202020204" pitchFamily="34" charset="0"/>
            </a:endParaRPr>
          </a:p>
          <a:p>
            <a:pPr>
              <a:spcBef>
                <a:spcPts val="0"/>
              </a:spcBef>
              <a:spcAft>
                <a:spcPts val="0"/>
              </a:spcAft>
            </a:pPr>
            <a:endParaRPr lang="en-US" sz="2933" dirty="0">
              <a:solidFill>
                <a:srgbClr val="000000"/>
              </a:solidFill>
              <a:latin typeface="Arial" panose="020B0604020202020204" pitchFamily="34" charset="0"/>
            </a:endParaRPr>
          </a:p>
          <a:p>
            <a:pPr>
              <a:spcBef>
                <a:spcPts val="0"/>
              </a:spcBef>
              <a:spcAft>
                <a:spcPts val="0"/>
              </a:spcAft>
            </a:pPr>
            <a:r>
              <a:rPr lang="en-US" sz="2933" dirty="0">
                <a:solidFill>
                  <a:srgbClr val="000000"/>
                </a:solidFill>
                <a:latin typeface="Arial" panose="020B0604020202020204" pitchFamily="34" charset="0"/>
              </a:rPr>
              <a:t>LinkedIn: The Cancer Imaging Archive (group)</a:t>
            </a:r>
            <a:br>
              <a:rPr lang="en-US" sz="1867" dirty="0">
                <a:solidFill>
                  <a:srgbClr val="000000"/>
                </a:solidFill>
                <a:latin typeface="Arial" panose="020B0604020202020204" pitchFamily="34" charset="0"/>
              </a:rPr>
            </a:br>
            <a:endParaRPr lang="en-US" sz="1867" dirty="0">
              <a:solidFill>
                <a:srgbClr val="000000"/>
              </a:solidFill>
              <a:latin typeface="Arial" panose="020B0604020202020204" pitchFamily="34" charset="0"/>
            </a:endParaRPr>
          </a:p>
          <a:p>
            <a:pPr marL="228594" indent="-228594">
              <a:spcBef>
                <a:spcPts val="0"/>
              </a:spcBef>
              <a:spcAft>
                <a:spcPts val="0"/>
              </a:spcAft>
              <a:buFont typeface="Arial" panose="020B0604020202020204" pitchFamily="34" charset="0"/>
              <a:buChar char="•"/>
            </a:pPr>
            <a:endParaRPr lang="en-US" sz="1867" dirty="0">
              <a:solidFill>
                <a:srgbClr val="000000"/>
              </a:solidFill>
              <a:latin typeface="Arial" panose="020B0604020202020204" pitchFamily="34" charset="0"/>
            </a:endParaRPr>
          </a:p>
          <a:p>
            <a:pPr lvl="1">
              <a:spcBef>
                <a:spcPts val="0"/>
              </a:spcBef>
              <a:spcAft>
                <a:spcPts val="0"/>
              </a:spcAft>
            </a:pPr>
            <a:endParaRPr lang="en-US" sz="1867" dirty="0">
              <a:solidFill>
                <a:srgbClr val="000000"/>
              </a:solidFill>
              <a:latin typeface="Arial" panose="020B0604020202020204" pitchFamily="34" charset="0"/>
            </a:endParaRPr>
          </a:p>
        </p:txBody>
      </p:sp>
      <p:sp>
        <p:nvSpPr>
          <p:cNvPr id="3" name="Rectangle 1">
            <a:extLst>
              <a:ext uri="{FF2B5EF4-FFF2-40B4-BE49-F238E27FC236}">
                <a16:creationId xmlns:a16="http://schemas.microsoft.com/office/drawing/2014/main" id="{E2D88AED-2DAC-4C22-82C1-90EAC70F4D13}"/>
              </a:ext>
            </a:extLst>
          </p:cNvPr>
          <p:cNvSpPr>
            <a:spLocks noChangeArrowheads="1"/>
          </p:cNvSpPr>
          <p:nvPr/>
        </p:nvSpPr>
        <p:spPr bwMode="auto">
          <a:xfrm>
            <a:off x="1" y="-184665"/>
            <a:ext cx="246286"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0" rIns="121920" bIns="0" numCol="1" anchor="ctr" anchorCtr="0" compatLnSpc="1">
            <a:prstTxWarp prst="textNoShape">
              <a:avLst/>
            </a:prstTxWarp>
            <a:spAutoFit/>
          </a:bodyPr>
          <a:lstStyle/>
          <a:p>
            <a:pPr defTabSz="1219170" eaLnBrk="0" hangingPunct="0"/>
            <a:endParaRPr lang="en-US" altLang="en-US" sz="2400" dirty="0">
              <a:latin typeface="Arial" panose="020B0604020202020204" pitchFamily="34" charset="0"/>
            </a:endParaRPr>
          </a:p>
        </p:txBody>
      </p:sp>
      <p:pic>
        <p:nvPicPr>
          <p:cNvPr id="6" name="Picture 5">
            <a:extLst>
              <a:ext uri="{FF2B5EF4-FFF2-40B4-BE49-F238E27FC236}">
                <a16:creationId xmlns:a16="http://schemas.microsoft.com/office/drawing/2014/main" id="{2CBAE885-C01A-4D00-87FF-636FE1984D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2961" y="1719811"/>
            <a:ext cx="1852569" cy="1346200"/>
          </a:xfrm>
          <a:prstGeom prst="rect">
            <a:avLst/>
          </a:prstGeom>
        </p:spPr>
      </p:pic>
      <p:pic>
        <p:nvPicPr>
          <p:cNvPr id="8" name="Picture 7">
            <a:extLst>
              <a:ext uri="{FF2B5EF4-FFF2-40B4-BE49-F238E27FC236}">
                <a16:creationId xmlns:a16="http://schemas.microsoft.com/office/drawing/2014/main" id="{6C2D8B41-C8A8-4AB7-A1BF-392905FEF7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000" t="7127" b="8052"/>
          <a:stretch/>
        </p:blipFill>
        <p:spPr>
          <a:xfrm>
            <a:off x="1580444" y="3142211"/>
            <a:ext cx="1117601" cy="1065693"/>
          </a:xfrm>
          <a:prstGeom prst="rect">
            <a:avLst/>
          </a:prstGeom>
        </p:spPr>
      </p:pic>
      <p:pic>
        <p:nvPicPr>
          <p:cNvPr id="10" name="Picture 9">
            <a:extLst>
              <a:ext uri="{FF2B5EF4-FFF2-40B4-BE49-F238E27FC236}">
                <a16:creationId xmlns:a16="http://schemas.microsoft.com/office/drawing/2014/main" id="{AD8D8037-2415-427E-819E-DD9ADB0178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5947" y="4523051"/>
            <a:ext cx="1005653" cy="1005653"/>
          </a:xfrm>
          <a:prstGeom prst="rect">
            <a:avLst/>
          </a:prstGeom>
        </p:spPr>
      </p:pic>
    </p:spTree>
    <p:extLst>
      <p:ext uri="{BB962C8B-B14F-4D97-AF65-F5344CB8AC3E}">
        <p14:creationId xmlns:p14="http://schemas.microsoft.com/office/powerpoint/2010/main" val="2804070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D7839-A260-4F20-A818-3F0DBD203C29}"/>
              </a:ext>
            </a:extLst>
          </p:cNvPr>
          <p:cNvSpPr>
            <a:spLocks noGrp="1"/>
          </p:cNvSpPr>
          <p:nvPr>
            <p:ph type="title"/>
          </p:nvPr>
        </p:nvSpPr>
        <p:spPr/>
        <p:txBody>
          <a:bodyPr/>
          <a:lstStyle/>
          <a:p>
            <a:r>
              <a:rPr lang="en-US" dirty="0"/>
              <a:t>Why is data sharing important for radiomics research?</a:t>
            </a:r>
          </a:p>
        </p:txBody>
      </p:sp>
      <p:sp>
        <p:nvSpPr>
          <p:cNvPr id="6" name="Rectangle 5">
            <a:extLst>
              <a:ext uri="{FF2B5EF4-FFF2-40B4-BE49-F238E27FC236}">
                <a16:creationId xmlns:a16="http://schemas.microsoft.com/office/drawing/2014/main" id="{6FD9F081-A91E-42E5-BC95-6A21B9909D10}"/>
              </a:ext>
            </a:extLst>
          </p:cNvPr>
          <p:cNvSpPr/>
          <p:nvPr/>
        </p:nvSpPr>
        <p:spPr>
          <a:xfrm>
            <a:off x="830036" y="1436247"/>
            <a:ext cx="10523763" cy="369332"/>
          </a:xfrm>
          <a:prstGeom prst="rect">
            <a:avLst/>
          </a:prstGeom>
        </p:spPr>
        <p:txBody>
          <a:bodyPr wrap="square">
            <a:spAutoFit/>
          </a:bodyPr>
          <a:lstStyle/>
          <a:p>
            <a:pPr algn="ctr"/>
            <a:r>
              <a:rPr lang="en-US" dirty="0"/>
              <a:t>Given enough data, you will eventually find a correlation with something…</a:t>
            </a:r>
          </a:p>
        </p:txBody>
      </p:sp>
      <p:sp>
        <p:nvSpPr>
          <p:cNvPr id="3" name="Rectangle 2">
            <a:extLst>
              <a:ext uri="{FF2B5EF4-FFF2-40B4-BE49-F238E27FC236}">
                <a16:creationId xmlns:a16="http://schemas.microsoft.com/office/drawing/2014/main" id="{53067796-54AA-4079-BE34-7DDC00FBE657}"/>
              </a:ext>
            </a:extLst>
          </p:cNvPr>
          <p:cNvSpPr/>
          <p:nvPr/>
        </p:nvSpPr>
        <p:spPr>
          <a:xfrm>
            <a:off x="150787" y="6317473"/>
            <a:ext cx="5121980" cy="369332"/>
          </a:xfrm>
          <a:prstGeom prst="rect">
            <a:avLst/>
          </a:prstGeom>
        </p:spPr>
        <p:txBody>
          <a:bodyPr wrap="none">
            <a:spAutoFit/>
          </a:bodyPr>
          <a:lstStyle/>
          <a:p>
            <a:r>
              <a:rPr lang="en-US" dirty="0">
                <a:hlinkClick r:id="rId3"/>
              </a:rPr>
              <a:t>https://www.tylervigen.com/spurious-correlations</a:t>
            </a:r>
            <a:endParaRPr lang="en-US" dirty="0"/>
          </a:p>
        </p:txBody>
      </p:sp>
      <p:pic>
        <p:nvPicPr>
          <p:cNvPr id="5" name="Picture 4">
            <a:extLst>
              <a:ext uri="{FF2B5EF4-FFF2-40B4-BE49-F238E27FC236}">
                <a16:creationId xmlns:a16="http://schemas.microsoft.com/office/drawing/2014/main" id="{0F9FE5F3-AB7A-487E-A4CF-0ADAD436AEC3}"/>
              </a:ext>
            </a:extLst>
          </p:cNvPr>
          <p:cNvPicPr>
            <a:picLocks noChangeAspect="1"/>
          </p:cNvPicPr>
          <p:nvPr/>
        </p:nvPicPr>
        <p:blipFill>
          <a:blip r:embed="rId4"/>
          <a:stretch>
            <a:fillRect/>
          </a:stretch>
        </p:blipFill>
        <p:spPr>
          <a:xfrm>
            <a:off x="1433529" y="1993796"/>
            <a:ext cx="9316775" cy="4323677"/>
          </a:xfrm>
          <a:prstGeom prst="rect">
            <a:avLst/>
          </a:prstGeom>
        </p:spPr>
      </p:pic>
    </p:spTree>
    <p:extLst>
      <p:ext uri="{BB962C8B-B14F-4D97-AF65-F5344CB8AC3E}">
        <p14:creationId xmlns:p14="http://schemas.microsoft.com/office/powerpoint/2010/main" val="16404225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AFBAE-880F-482C-A639-3BC52ECC4BBF}"/>
              </a:ext>
            </a:extLst>
          </p:cNvPr>
          <p:cNvSpPr>
            <a:spLocks noGrp="1"/>
          </p:cNvSpPr>
          <p:nvPr>
            <p:ph type="title"/>
          </p:nvPr>
        </p:nvSpPr>
        <p:spPr/>
        <p:txBody>
          <a:bodyPr/>
          <a:lstStyle/>
          <a:p>
            <a:r>
              <a:rPr lang="en-US" dirty="0"/>
              <a:t>Other Data Sources for Radiomics Research</a:t>
            </a:r>
          </a:p>
        </p:txBody>
      </p:sp>
      <p:sp>
        <p:nvSpPr>
          <p:cNvPr id="3" name="Content Placeholder 2">
            <a:extLst>
              <a:ext uri="{FF2B5EF4-FFF2-40B4-BE49-F238E27FC236}">
                <a16:creationId xmlns:a16="http://schemas.microsoft.com/office/drawing/2014/main" id="{8FBBD628-4372-431C-B578-DA713CB2E077}"/>
              </a:ext>
            </a:extLst>
          </p:cNvPr>
          <p:cNvSpPr>
            <a:spLocks noGrp="1"/>
          </p:cNvSpPr>
          <p:nvPr>
            <p:ph idx="1"/>
          </p:nvPr>
        </p:nvSpPr>
        <p:spPr/>
        <p:txBody>
          <a:bodyPr/>
          <a:lstStyle/>
          <a:p>
            <a:pPr marL="457200" indent="-457200">
              <a:buFont typeface="+mj-lt"/>
              <a:buAutoNum type="arabicPeriod"/>
            </a:pPr>
            <a:r>
              <a:rPr lang="en-US" dirty="0">
                <a:hlinkClick r:id="rId2"/>
              </a:rPr>
              <a:t>NIH Chest X-ray Dataset of 14 Common Thorax Disease Categories</a:t>
            </a:r>
            <a:endParaRPr lang="en-US" dirty="0"/>
          </a:p>
          <a:p>
            <a:pPr marL="457200" indent="-457200">
              <a:buFont typeface="+mj-lt"/>
              <a:buAutoNum type="arabicPeriod"/>
            </a:pPr>
            <a:r>
              <a:rPr lang="en-US" dirty="0">
                <a:hlinkClick r:id="rId3" tooltip="Neuroimaging Informatics Tools and Resources Clearinghouse"/>
              </a:rPr>
              <a:t>Neuroimaging Informatics Tools and Resources Clearinghouse</a:t>
            </a:r>
            <a:endParaRPr lang="en-US" dirty="0"/>
          </a:p>
          <a:p>
            <a:pPr marL="457200" indent="-457200">
              <a:buFont typeface="+mj-lt"/>
              <a:buAutoNum type="arabicPeriod"/>
            </a:pPr>
            <a:r>
              <a:rPr lang="en-US" dirty="0">
                <a:hlinkClick r:id="rId4"/>
              </a:rPr>
              <a:t>XNAT Central</a:t>
            </a:r>
            <a:endParaRPr lang="en-US" dirty="0"/>
          </a:p>
          <a:p>
            <a:pPr marL="457200" indent="-457200">
              <a:buFont typeface="+mj-lt"/>
              <a:buAutoNum type="arabicPeriod"/>
            </a:pPr>
            <a:r>
              <a:rPr lang="en-US" dirty="0">
                <a:hlinkClick r:id="rId5"/>
              </a:rPr>
              <a:t>Image Data Archive</a:t>
            </a:r>
            <a:r>
              <a:rPr lang="en-US" dirty="0"/>
              <a:t> (Neurosciences)</a:t>
            </a:r>
          </a:p>
          <a:p>
            <a:pPr marL="457200" indent="-457200">
              <a:buFont typeface="+mj-lt"/>
              <a:buAutoNum type="arabicPeriod"/>
            </a:pPr>
            <a:r>
              <a:rPr lang="en-US" dirty="0">
                <a:hlinkClick r:id="rId6"/>
              </a:rPr>
              <a:t>Federal Interagency Traumatic Brain Injury Research (FITBIR)</a:t>
            </a:r>
            <a:endParaRPr lang="en-US" dirty="0"/>
          </a:p>
          <a:p>
            <a:pPr marL="457200" indent="-457200">
              <a:buFont typeface="+mj-lt"/>
              <a:buAutoNum type="arabicPeriod"/>
            </a:pPr>
            <a:r>
              <a:rPr lang="en-US" dirty="0">
                <a:hlinkClick r:id="rId7"/>
              </a:rPr>
              <a:t>National Institute of Mental Health Data Archive (NIMH)</a:t>
            </a:r>
            <a:endParaRPr lang="en-US" dirty="0"/>
          </a:p>
          <a:p>
            <a:pPr marL="457200" indent="-457200">
              <a:buFont typeface="+mj-lt"/>
              <a:buAutoNum type="arabicPeriod"/>
            </a:pPr>
            <a:r>
              <a:rPr lang="it-IT" dirty="0">
                <a:hlinkClick r:id="rId8"/>
              </a:rPr>
              <a:t>VIA/I-ELCAP SIMBA Public Access Database</a:t>
            </a:r>
            <a:endParaRPr lang="en-US" dirty="0"/>
          </a:p>
          <a:p>
            <a:endParaRPr lang="en-US" dirty="0"/>
          </a:p>
        </p:txBody>
      </p:sp>
    </p:spTree>
    <p:extLst>
      <p:ext uri="{BB962C8B-B14F-4D97-AF65-F5344CB8AC3E}">
        <p14:creationId xmlns:p14="http://schemas.microsoft.com/office/powerpoint/2010/main" val="24846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61E6-5CCE-4B29-BC2E-0755870373B3}"/>
              </a:ext>
            </a:extLst>
          </p:cNvPr>
          <p:cNvSpPr>
            <a:spLocks noGrp="1"/>
          </p:cNvSpPr>
          <p:nvPr>
            <p:ph type="title"/>
          </p:nvPr>
        </p:nvSpPr>
        <p:spPr/>
        <p:txBody>
          <a:bodyPr/>
          <a:lstStyle/>
          <a:p>
            <a:r>
              <a:rPr lang="en-US" dirty="0"/>
              <a:t>NCI/NIH data catalogs</a:t>
            </a:r>
          </a:p>
        </p:txBody>
      </p:sp>
      <p:sp>
        <p:nvSpPr>
          <p:cNvPr id="3" name="Content Placeholder 2">
            <a:extLst>
              <a:ext uri="{FF2B5EF4-FFF2-40B4-BE49-F238E27FC236}">
                <a16:creationId xmlns:a16="http://schemas.microsoft.com/office/drawing/2014/main" id="{C3B94F19-4958-4C6A-AF9D-01AA694CFC0E}"/>
              </a:ext>
            </a:extLst>
          </p:cNvPr>
          <p:cNvSpPr>
            <a:spLocks noGrp="1"/>
          </p:cNvSpPr>
          <p:nvPr>
            <p:ph idx="1"/>
          </p:nvPr>
        </p:nvSpPr>
        <p:spPr>
          <a:xfrm>
            <a:off x="493185" y="5439268"/>
            <a:ext cx="10977033" cy="1533525"/>
          </a:xfrm>
        </p:spPr>
        <p:txBody>
          <a:bodyPr/>
          <a:lstStyle/>
          <a:p>
            <a:r>
              <a:rPr lang="en-US" u="sng" dirty="0">
                <a:hlinkClick r:id="rId2"/>
              </a:rPr>
              <a:t>https://www.cancer.gov/research/resources/data-catalog</a:t>
            </a:r>
            <a:endParaRPr lang="en-US" u="sng" dirty="0"/>
          </a:p>
          <a:p>
            <a:r>
              <a:rPr lang="en-US" u="sng" dirty="0">
                <a:hlinkClick r:id="rId3"/>
              </a:rPr>
              <a:t>https://www.nlm.nih.gov/NIHbmic/nih_data_sharing_repositories.html</a:t>
            </a:r>
            <a:endParaRPr lang="en-US" dirty="0"/>
          </a:p>
        </p:txBody>
      </p:sp>
      <p:pic>
        <p:nvPicPr>
          <p:cNvPr id="4" name="Picture 3">
            <a:extLst>
              <a:ext uri="{FF2B5EF4-FFF2-40B4-BE49-F238E27FC236}">
                <a16:creationId xmlns:a16="http://schemas.microsoft.com/office/drawing/2014/main" id="{607089C5-B2D7-4AC7-9B0D-FE6E86F4B0BC}"/>
              </a:ext>
            </a:extLst>
          </p:cNvPr>
          <p:cNvPicPr>
            <a:picLocks noChangeAspect="1"/>
          </p:cNvPicPr>
          <p:nvPr/>
        </p:nvPicPr>
        <p:blipFill>
          <a:blip r:embed="rId4"/>
          <a:stretch>
            <a:fillRect/>
          </a:stretch>
        </p:blipFill>
        <p:spPr>
          <a:xfrm>
            <a:off x="2591363" y="1476092"/>
            <a:ext cx="6692337" cy="3905815"/>
          </a:xfrm>
          <a:prstGeom prst="rect">
            <a:avLst/>
          </a:prstGeom>
        </p:spPr>
      </p:pic>
    </p:spTree>
    <p:extLst>
      <p:ext uri="{BB962C8B-B14F-4D97-AF65-F5344CB8AC3E}">
        <p14:creationId xmlns:p14="http://schemas.microsoft.com/office/powerpoint/2010/main" val="1547361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2B450-6959-4D98-955B-FD7DDDA6F132}"/>
              </a:ext>
            </a:extLst>
          </p:cNvPr>
          <p:cNvSpPr>
            <a:spLocks noGrp="1"/>
          </p:cNvSpPr>
          <p:nvPr>
            <p:ph type="title"/>
          </p:nvPr>
        </p:nvSpPr>
        <p:spPr/>
        <p:txBody>
          <a:bodyPr/>
          <a:lstStyle/>
          <a:p>
            <a:r>
              <a:rPr lang="en-US" dirty="0" err="1"/>
              <a:t>BioCADDIE</a:t>
            </a:r>
            <a:r>
              <a:rPr lang="en-US" dirty="0"/>
              <a:t> </a:t>
            </a:r>
            <a:r>
              <a:rPr lang="en-US" dirty="0" err="1"/>
              <a:t>Datamed</a:t>
            </a:r>
            <a:r>
              <a:rPr lang="en-US" dirty="0"/>
              <a:t> – “</a:t>
            </a:r>
            <a:r>
              <a:rPr lang="en-US" dirty="0" err="1"/>
              <a:t>Pubmed</a:t>
            </a:r>
            <a:r>
              <a:rPr lang="en-US" dirty="0"/>
              <a:t> for data”</a:t>
            </a:r>
          </a:p>
        </p:txBody>
      </p:sp>
      <p:pic>
        <p:nvPicPr>
          <p:cNvPr id="7" name="Picture 6">
            <a:extLst>
              <a:ext uri="{FF2B5EF4-FFF2-40B4-BE49-F238E27FC236}">
                <a16:creationId xmlns:a16="http://schemas.microsoft.com/office/drawing/2014/main" id="{39195B0B-5752-43C3-AECE-767005D032F7}"/>
              </a:ext>
            </a:extLst>
          </p:cNvPr>
          <p:cNvPicPr>
            <a:picLocks noChangeAspect="1"/>
          </p:cNvPicPr>
          <p:nvPr/>
        </p:nvPicPr>
        <p:blipFill>
          <a:blip r:embed="rId2"/>
          <a:stretch>
            <a:fillRect/>
          </a:stretch>
        </p:blipFill>
        <p:spPr>
          <a:xfrm>
            <a:off x="380734" y="1568648"/>
            <a:ext cx="8023902" cy="4329930"/>
          </a:xfrm>
          <a:prstGeom prst="rect">
            <a:avLst/>
          </a:prstGeom>
        </p:spPr>
      </p:pic>
      <p:sp>
        <p:nvSpPr>
          <p:cNvPr id="8" name="Rectangle 7">
            <a:extLst>
              <a:ext uri="{FF2B5EF4-FFF2-40B4-BE49-F238E27FC236}">
                <a16:creationId xmlns:a16="http://schemas.microsoft.com/office/drawing/2014/main" id="{3E277AA5-867A-4744-8C64-4242C03CA9F8}"/>
              </a:ext>
            </a:extLst>
          </p:cNvPr>
          <p:cNvSpPr/>
          <p:nvPr/>
        </p:nvSpPr>
        <p:spPr>
          <a:xfrm>
            <a:off x="1464816" y="6379345"/>
            <a:ext cx="2236510" cy="369332"/>
          </a:xfrm>
          <a:prstGeom prst="rect">
            <a:avLst/>
          </a:prstGeom>
        </p:spPr>
        <p:txBody>
          <a:bodyPr wrap="none">
            <a:spAutoFit/>
          </a:bodyPr>
          <a:lstStyle/>
          <a:p>
            <a:r>
              <a:rPr lang="en-US" dirty="0"/>
              <a:t>https://datamed.org/</a:t>
            </a:r>
          </a:p>
        </p:txBody>
      </p:sp>
      <p:pic>
        <p:nvPicPr>
          <p:cNvPr id="3" name="Picture 2">
            <a:extLst>
              <a:ext uri="{FF2B5EF4-FFF2-40B4-BE49-F238E27FC236}">
                <a16:creationId xmlns:a16="http://schemas.microsoft.com/office/drawing/2014/main" id="{E1EF0BDB-CE7C-488E-B5ED-31AF700CE9D6}"/>
              </a:ext>
            </a:extLst>
          </p:cNvPr>
          <p:cNvPicPr>
            <a:picLocks noChangeAspect="1"/>
          </p:cNvPicPr>
          <p:nvPr/>
        </p:nvPicPr>
        <p:blipFill>
          <a:blip r:embed="rId3"/>
          <a:stretch>
            <a:fillRect/>
          </a:stretch>
        </p:blipFill>
        <p:spPr>
          <a:xfrm>
            <a:off x="8841956" y="1568648"/>
            <a:ext cx="2194927" cy="5180029"/>
          </a:xfrm>
          <a:prstGeom prst="rect">
            <a:avLst/>
          </a:prstGeom>
        </p:spPr>
      </p:pic>
    </p:spTree>
    <p:extLst>
      <p:ext uri="{BB962C8B-B14F-4D97-AF65-F5344CB8AC3E}">
        <p14:creationId xmlns:p14="http://schemas.microsoft.com/office/powerpoint/2010/main" val="3274699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7B85-9899-4A5D-A567-5AE6039038E0}"/>
              </a:ext>
            </a:extLst>
          </p:cNvPr>
          <p:cNvSpPr>
            <a:spLocks noGrp="1"/>
          </p:cNvSpPr>
          <p:nvPr>
            <p:ph type="title"/>
          </p:nvPr>
        </p:nvSpPr>
        <p:spPr/>
        <p:txBody>
          <a:bodyPr/>
          <a:lstStyle/>
          <a:p>
            <a:r>
              <a:rPr lang="en-US" dirty="0"/>
              <a:t>Google Dataset Search</a:t>
            </a:r>
          </a:p>
        </p:txBody>
      </p:sp>
      <p:sp>
        <p:nvSpPr>
          <p:cNvPr id="3" name="Content Placeholder 2">
            <a:extLst>
              <a:ext uri="{FF2B5EF4-FFF2-40B4-BE49-F238E27FC236}">
                <a16:creationId xmlns:a16="http://schemas.microsoft.com/office/drawing/2014/main" id="{7171C500-8137-4449-9CA5-7201417ED334}"/>
              </a:ext>
            </a:extLst>
          </p:cNvPr>
          <p:cNvSpPr>
            <a:spLocks noGrp="1"/>
          </p:cNvSpPr>
          <p:nvPr>
            <p:ph idx="1"/>
          </p:nvPr>
        </p:nvSpPr>
        <p:spPr>
          <a:xfrm>
            <a:off x="497417" y="6344240"/>
            <a:ext cx="10977033" cy="421162"/>
          </a:xfrm>
        </p:spPr>
        <p:txBody>
          <a:bodyPr/>
          <a:lstStyle/>
          <a:p>
            <a:pPr marL="0" indent="0">
              <a:buNone/>
            </a:pPr>
            <a:r>
              <a:rPr lang="en-US" dirty="0">
                <a:hlinkClick r:id="rId2"/>
              </a:rPr>
              <a:t>https://toolbox.google.com/datasetsearch</a:t>
            </a:r>
            <a:endParaRPr lang="en-US" dirty="0"/>
          </a:p>
        </p:txBody>
      </p:sp>
      <p:pic>
        <p:nvPicPr>
          <p:cNvPr id="5" name="Picture 4">
            <a:extLst>
              <a:ext uri="{FF2B5EF4-FFF2-40B4-BE49-F238E27FC236}">
                <a16:creationId xmlns:a16="http://schemas.microsoft.com/office/drawing/2014/main" id="{77EE3D0E-BCA0-4208-8278-9B96BE1A6CC8}"/>
              </a:ext>
            </a:extLst>
          </p:cNvPr>
          <p:cNvPicPr>
            <a:picLocks noChangeAspect="1"/>
          </p:cNvPicPr>
          <p:nvPr/>
        </p:nvPicPr>
        <p:blipFill>
          <a:blip r:embed="rId3"/>
          <a:stretch>
            <a:fillRect/>
          </a:stretch>
        </p:blipFill>
        <p:spPr>
          <a:xfrm>
            <a:off x="2017336" y="1330785"/>
            <a:ext cx="8653957" cy="5013455"/>
          </a:xfrm>
          <a:prstGeom prst="rect">
            <a:avLst/>
          </a:prstGeom>
          <a:ln>
            <a:solidFill>
              <a:schemeClr val="tx1"/>
            </a:solidFill>
          </a:ln>
        </p:spPr>
      </p:pic>
    </p:spTree>
    <p:extLst>
      <p:ext uri="{BB962C8B-B14F-4D97-AF65-F5344CB8AC3E}">
        <p14:creationId xmlns:p14="http://schemas.microsoft.com/office/powerpoint/2010/main" val="1844352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2B450-6959-4D98-955B-FD7DDDA6F132}"/>
              </a:ext>
            </a:extLst>
          </p:cNvPr>
          <p:cNvSpPr>
            <a:spLocks noGrp="1"/>
          </p:cNvSpPr>
          <p:nvPr>
            <p:ph type="title"/>
          </p:nvPr>
        </p:nvSpPr>
        <p:spPr/>
        <p:txBody>
          <a:bodyPr/>
          <a:lstStyle/>
          <a:p>
            <a:r>
              <a:rPr lang="en-US" dirty="0"/>
              <a:t>Challenge competitions</a:t>
            </a:r>
          </a:p>
        </p:txBody>
      </p:sp>
      <p:pic>
        <p:nvPicPr>
          <p:cNvPr id="4" name="Picture 3">
            <a:extLst>
              <a:ext uri="{FF2B5EF4-FFF2-40B4-BE49-F238E27FC236}">
                <a16:creationId xmlns:a16="http://schemas.microsoft.com/office/drawing/2014/main" id="{05382878-B5C8-405B-86F3-AC27B77FAF26}"/>
              </a:ext>
            </a:extLst>
          </p:cNvPr>
          <p:cNvPicPr>
            <a:picLocks noChangeAspect="1"/>
          </p:cNvPicPr>
          <p:nvPr/>
        </p:nvPicPr>
        <p:blipFill>
          <a:blip r:embed="rId2"/>
          <a:stretch>
            <a:fillRect/>
          </a:stretch>
        </p:blipFill>
        <p:spPr>
          <a:xfrm>
            <a:off x="2139519" y="1450246"/>
            <a:ext cx="7888363" cy="4630126"/>
          </a:xfrm>
          <a:prstGeom prst="rect">
            <a:avLst/>
          </a:prstGeom>
        </p:spPr>
      </p:pic>
      <p:sp>
        <p:nvSpPr>
          <p:cNvPr id="5" name="Rectangle 4">
            <a:extLst>
              <a:ext uri="{FF2B5EF4-FFF2-40B4-BE49-F238E27FC236}">
                <a16:creationId xmlns:a16="http://schemas.microsoft.com/office/drawing/2014/main" id="{F3985B52-9DB0-42C1-BA5E-E4238A09BB22}"/>
              </a:ext>
            </a:extLst>
          </p:cNvPr>
          <p:cNvSpPr/>
          <p:nvPr/>
        </p:nvSpPr>
        <p:spPr>
          <a:xfrm>
            <a:off x="2139519" y="6202952"/>
            <a:ext cx="4596130" cy="369332"/>
          </a:xfrm>
          <a:prstGeom prst="rect">
            <a:avLst/>
          </a:prstGeom>
        </p:spPr>
        <p:txBody>
          <a:bodyPr wrap="none">
            <a:spAutoFit/>
          </a:bodyPr>
          <a:lstStyle/>
          <a:p>
            <a:r>
              <a:rPr lang="en-US" dirty="0"/>
              <a:t>https://grand-challenge.org/All_Challenges/</a:t>
            </a:r>
          </a:p>
        </p:txBody>
      </p:sp>
    </p:spTree>
    <p:extLst>
      <p:ext uri="{BB962C8B-B14F-4D97-AF65-F5344CB8AC3E}">
        <p14:creationId xmlns:p14="http://schemas.microsoft.com/office/powerpoint/2010/main" val="2425569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B7EC8-F1CE-42E1-9D4A-882772B40A9D}"/>
              </a:ext>
            </a:extLst>
          </p:cNvPr>
          <p:cNvSpPr>
            <a:spLocks noGrp="1"/>
          </p:cNvSpPr>
          <p:nvPr>
            <p:ph type="title"/>
          </p:nvPr>
        </p:nvSpPr>
        <p:spPr/>
        <p:txBody>
          <a:bodyPr/>
          <a:lstStyle/>
          <a:p>
            <a:r>
              <a:rPr lang="en-US" dirty="0"/>
              <a:t>Challenge competitions: Kaggle</a:t>
            </a:r>
          </a:p>
        </p:txBody>
      </p:sp>
      <p:sp>
        <p:nvSpPr>
          <p:cNvPr id="3" name="Content Placeholder 2">
            <a:extLst>
              <a:ext uri="{FF2B5EF4-FFF2-40B4-BE49-F238E27FC236}">
                <a16:creationId xmlns:a16="http://schemas.microsoft.com/office/drawing/2014/main" id="{07B45539-CAB9-4F64-AE05-402EEF3F0C12}"/>
              </a:ext>
            </a:extLst>
          </p:cNvPr>
          <p:cNvSpPr>
            <a:spLocks noGrp="1"/>
          </p:cNvSpPr>
          <p:nvPr>
            <p:ph idx="1"/>
          </p:nvPr>
        </p:nvSpPr>
        <p:spPr>
          <a:xfrm>
            <a:off x="417771" y="5438039"/>
            <a:ext cx="10977033" cy="986770"/>
          </a:xfrm>
        </p:spPr>
        <p:txBody>
          <a:bodyPr/>
          <a:lstStyle/>
          <a:p>
            <a:r>
              <a:rPr lang="en-US" dirty="0">
                <a:hlinkClick r:id="rId2"/>
              </a:rPr>
              <a:t>https://www.kaggle.com/c/data-science-bowl-2017</a:t>
            </a:r>
            <a:endParaRPr lang="en-US" dirty="0">
              <a:hlinkClick r:id="rId3"/>
            </a:endParaRPr>
          </a:p>
          <a:p>
            <a:r>
              <a:rPr lang="en-US" dirty="0">
                <a:hlinkClick r:id="rId3"/>
              </a:rPr>
              <a:t>https://www.kaggle.com/c/rsna-intracranial-hemorrhage-detection</a:t>
            </a:r>
            <a:endParaRPr lang="en-US" dirty="0"/>
          </a:p>
        </p:txBody>
      </p:sp>
      <p:pic>
        <p:nvPicPr>
          <p:cNvPr id="5" name="Picture 4">
            <a:extLst>
              <a:ext uri="{FF2B5EF4-FFF2-40B4-BE49-F238E27FC236}">
                <a16:creationId xmlns:a16="http://schemas.microsoft.com/office/drawing/2014/main" id="{C3A8F1C6-372E-4492-BB8D-50831E75FA73}"/>
              </a:ext>
            </a:extLst>
          </p:cNvPr>
          <p:cNvPicPr>
            <a:picLocks noChangeAspect="1"/>
          </p:cNvPicPr>
          <p:nvPr/>
        </p:nvPicPr>
        <p:blipFill>
          <a:blip r:embed="rId4"/>
          <a:stretch>
            <a:fillRect/>
          </a:stretch>
        </p:blipFill>
        <p:spPr>
          <a:xfrm>
            <a:off x="2699058" y="3324398"/>
            <a:ext cx="8226609" cy="1786587"/>
          </a:xfrm>
          <a:prstGeom prst="rect">
            <a:avLst/>
          </a:prstGeom>
        </p:spPr>
      </p:pic>
      <p:pic>
        <p:nvPicPr>
          <p:cNvPr id="6" name="Picture 5">
            <a:extLst>
              <a:ext uri="{FF2B5EF4-FFF2-40B4-BE49-F238E27FC236}">
                <a16:creationId xmlns:a16="http://schemas.microsoft.com/office/drawing/2014/main" id="{8B1D04BB-B182-422F-B5DB-E99238F5E3BC}"/>
              </a:ext>
            </a:extLst>
          </p:cNvPr>
          <p:cNvPicPr>
            <a:picLocks noChangeAspect="1"/>
          </p:cNvPicPr>
          <p:nvPr/>
        </p:nvPicPr>
        <p:blipFill>
          <a:blip r:embed="rId5"/>
          <a:stretch>
            <a:fillRect/>
          </a:stretch>
        </p:blipFill>
        <p:spPr>
          <a:xfrm>
            <a:off x="722279" y="1419961"/>
            <a:ext cx="6486525" cy="1600200"/>
          </a:xfrm>
          <a:prstGeom prst="rect">
            <a:avLst/>
          </a:prstGeom>
          <a:ln>
            <a:solidFill>
              <a:schemeClr val="tx1"/>
            </a:solidFill>
          </a:ln>
        </p:spPr>
      </p:pic>
    </p:spTree>
    <p:extLst>
      <p:ext uri="{BB962C8B-B14F-4D97-AF65-F5344CB8AC3E}">
        <p14:creationId xmlns:p14="http://schemas.microsoft.com/office/powerpoint/2010/main" val="24215773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37845-CB8A-4AA5-B58B-18990A8D7F12}"/>
              </a:ext>
            </a:extLst>
          </p:cNvPr>
          <p:cNvSpPr>
            <a:spLocks noGrp="1"/>
          </p:cNvSpPr>
          <p:nvPr>
            <p:ph type="title"/>
          </p:nvPr>
        </p:nvSpPr>
        <p:spPr/>
        <p:txBody>
          <a:bodyPr/>
          <a:lstStyle/>
          <a:p>
            <a:r>
              <a:rPr lang="en-US" dirty="0"/>
              <a:t>Future Directions: Imaging Data Commons</a:t>
            </a:r>
          </a:p>
        </p:txBody>
      </p:sp>
      <p:pic>
        <p:nvPicPr>
          <p:cNvPr id="4" name="Picture 3">
            <a:extLst>
              <a:ext uri="{FF2B5EF4-FFF2-40B4-BE49-F238E27FC236}">
                <a16:creationId xmlns:a16="http://schemas.microsoft.com/office/drawing/2014/main" id="{C213882E-5E40-4581-85F9-1B26953F0A8A}"/>
              </a:ext>
            </a:extLst>
          </p:cNvPr>
          <p:cNvPicPr/>
          <p:nvPr/>
        </p:nvPicPr>
        <p:blipFill>
          <a:blip r:embed="rId2"/>
          <a:stretch>
            <a:fillRect/>
          </a:stretch>
        </p:blipFill>
        <p:spPr>
          <a:xfrm>
            <a:off x="3933434" y="2773001"/>
            <a:ext cx="6398450" cy="3695104"/>
          </a:xfrm>
          <a:prstGeom prst="rect">
            <a:avLst/>
          </a:prstGeom>
          <a:solidFill>
            <a:srgbClr val="579FDB"/>
          </a:solidFill>
          <a:ln>
            <a:solidFill>
              <a:schemeClr val="accent2"/>
            </a:solidFill>
          </a:ln>
        </p:spPr>
      </p:pic>
      <p:sp>
        <p:nvSpPr>
          <p:cNvPr id="5" name="Rectangle: Rounded Corners 4">
            <a:extLst>
              <a:ext uri="{FF2B5EF4-FFF2-40B4-BE49-F238E27FC236}">
                <a16:creationId xmlns:a16="http://schemas.microsoft.com/office/drawing/2014/main" id="{C93094B5-F3D1-4CFD-A3A0-C97065351B58}"/>
              </a:ext>
            </a:extLst>
          </p:cNvPr>
          <p:cNvSpPr/>
          <p:nvPr/>
        </p:nvSpPr>
        <p:spPr>
          <a:xfrm>
            <a:off x="9889012" y="1722314"/>
            <a:ext cx="1537276" cy="854751"/>
          </a:xfrm>
          <a:prstGeom prst="roundRect">
            <a:avLst/>
          </a:prstGeom>
          <a:solidFill>
            <a:srgbClr val="579FDB"/>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Other Data Collection Centers</a:t>
            </a:r>
          </a:p>
        </p:txBody>
      </p:sp>
      <p:grpSp>
        <p:nvGrpSpPr>
          <p:cNvPr id="6" name="Group 5">
            <a:extLst>
              <a:ext uri="{FF2B5EF4-FFF2-40B4-BE49-F238E27FC236}">
                <a16:creationId xmlns:a16="http://schemas.microsoft.com/office/drawing/2014/main" id="{CF485947-7BC5-4C88-943F-786015A118D4}"/>
              </a:ext>
            </a:extLst>
          </p:cNvPr>
          <p:cNvGrpSpPr/>
          <p:nvPr/>
        </p:nvGrpSpPr>
        <p:grpSpPr>
          <a:xfrm>
            <a:off x="7546485" y="1722313"/>
            <a:ext cx="1537276" cy="854751"/>
            <a:chOff x="1432193" y="2721166"/>
            <a:chExt cx="2655065" cy="1476261"/>
          </a:xfrm>
          <a:solidFill>
            <a:srgbClr val="579FDB"/>
          </a:solidFill>
        </p:grpSpPr>
        <p:sp>
          <p:nvSpPr>
            <p:cNvPr id="9" name="Rectangle: Rounded Corners 8">
              <a:extLst>
                <a:ext uri="{FF2B5EF4-FFF2-40B4-BE49-F238E27FC236}">
                  <a16:creationId xmlns:a16="http://schemas.microsoft.com/office/drawing/2014/main" id="{D1401F3D-E6BC-41D7-A433-F81B167EDE5A}"/>
                </a:ext>
              </a:extLst>
            </p:cNvPr>
            <p:cNvSpPr/>
            <p:nvPr/>
          </p:nvSpPr>
          <p:spPr>
            <a:xfrm>
              <a:off x="1432193" y="2721166"/>
              <a:ext cx="2655065" cy="1476261"/>
            </a:xfrm>
            <a:prstGeom prst="roundRec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 name="Picture 9" descr="The Cancer Imaging Archive (TCIA)">
              <a:extLst>
                <a:ext uri="{FF2B5EF4-FFF2-40B4-BE49-F238E27FC236}">
                  <a16:creationId xmlns:a16="http://schemas.microsoft.com/office/drawing/2014/main" id="{39BB87F7-8DC2-48B7-80DF-1C885DB610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881" y="3114675"/>
              <a:ext cx="1924050" cy="628650"/>
            </a:xfrm>
            <a:prstGeom prst="rect">
              <a:avLst/>
            </a:prstGeom>
            <a:grpFill/>
            <a:ln>
              <a:noFill/>
            </a:ln>
            <a:extLst/>
          </p:spPr>
        </p:pic>
      </p:grpSp>
      <p:sp>
        <p:nvSpPr>
          <p:cNvPr id="7" name="Arrow: Bent-Up 6">
            <a:extLst>
              <a:ext uri="{FF2B5EF4-FFF2-40B4-BE49-F238E27FC236}">
                <a16:creationId xmlns:a16="http://schemas.microsoft.com/office/drawing/2014/main" id="{63D41802-D8F0-4DB3-9CCB-8952B405B34B}"/>
              </a:ext>
            </a:extLst>
          </p:cNvPr>
          <p:cNvSpPr/>
          <p:nvPr/>
        </p:nvSpPr>
        <p:spPr>
          <a:xfrm rot="10800000" flipH="1">
            <a:off x="9085211" y="2115247"/>
            <a:ext cx="535231" cy="1477818"/>
          </a:xfrm>
          <a:prstGeom prst="bentUpArrow">
            <a:avLst/>
          </a:prstGeom>
          <a:solidFill>
            <a:srgbClr val="579FDB"/>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Arrow: Bent-Up 7">
            <a:extLst>
              <a:ext uri="{FF2B5EF4-FFF2-40B4-BE49-F238E27FC236}">
                <a16:creationId xmlns:a16="http://schemas.microsoft.com/office/drawing/2014/main" id="{9F0415C5-AEEF-43A2-8020-54F362CCB644}"/>
              </a:ext>
            </a:extLst>
          </p:cNvPr>
          <p:cNvSpPr/>
          <p:nvPr/>
        </p:nvSpPr>
        <p:spPr>
          <a:xfrm rot="10800000">
            <a:off x="9353304" y="2115247"/>
            <a:ext cx="535231" cy="1477818"/>
          </a:xfrm>
          <a:prstGeom prst="bentUpArrow">
            <a:avLst/>
          </a:prstGeom>
          <a:solidFill>
            <a:srgbClr val="579FDB"/>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Content Placeholder 2">
            <a:extLst>
              <a:ext uri="{FF2B5EF4-FFF2-40B4-BE49-F238E27FC236}">
                <a16:creationId xmlns:a16="http://schemas.microsoft.com/office/drawing/2014/main" id="{8CE7DA9F-3169-4A81-9C2E-A32549C1B4F4}"/>
              </a:ext>
            </a:extLst>
          </p:cNvPr>
          <p:cNvSpPr>
            <a:spLocks noGrp="1"/>
          </p:cNvSpPr>
          <p:nvPr>
            <p:ph idx="1"/>
          </p:nvPr>
        </p:nvSpPr>
        <p:spPr>
          <a:xfrm>
            <a:off x="493185" y="1381125"/>
            <a:ext cx="10977033" cy="4724400"/>
          </a:xfrm>
        </p:spPr>
        <p:txBody>
          <a:bodyPr/>
          <a:lstStyle/>
          <a:p>
            <a:r>
              <a:rPr lang="en-US" dirty="0"/>
              <a:t>NCI’s Cancer Research Data Commons</a:t>
            </a:r>
          </a:p>
          <a:p>
            <a:r>
              <a:rPr lang="en-US" dirty="0"/>
              <a:t>Data + tools co-located in a cloud workspace</a:t>
            </a:r>
          </a:p>
          <a:p>
            <a:r>
              <a:rPr lang="en-US" dirty="0"/>
              <a:t>Integration with TCIA as a data source</a:t>
            </a:r>
          </a:p>
        </p:txBody>
      </p:sp>
    </p:spTree>
    <p:extLst>
      <p:ext uri="{BB962C8B-B14F-4D97-AF65-F5344CB8AC3E}">
        <p14:creationId xmlns:p14="http://schemas.microsoft.com/office/powerpoint/2010/main" val="1163907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C9AE-FCC9-434E-81E9-99E54D1AD196}"/>
              </a:ext>
            </a:extLst>
          </p:cNvPr>
          <p:cNvSpPr>
            <a:spLocks noGrp="1"/>
          </p:cNvSpPr>
          <p:nvPr>
            <p:ph type="title"/>
          </p:nvPr>
        </p:nvSpPr>
        <p:spPr/>
        <p:txBody>
          <a:bodyPr/>
          <a:lstStyle/>
          <a:p>
            <a:r>
              <a:rPr lang="en-US" dirty="0"/>
              <a:t>Future Directions: ImageNet for Radiology???</a:t>
            </a:r>
          </a:p>
        </p:txBody>
      </p:sp>
      <p:sp>
        <p:nvSpPr>
          <p:cNvPr id="3" name="Content Placeholder 2">
            <a:extLst>
              <a:ext uri="{FF2B5EF4-FFF2-40B4-BE49-F238E27FC236}">
                <a16:creationId xmlns:a16="http://schemas.microsoft.com/office/drawing/2014/main" id="{34C72391-538E-4BB2-89E7-4333CEAF7892}"/>
              </a:ext>
            </a:extLst>
          </p:cNvPr>
          <p:cNvSpPr>
            <a:spLocks noGrp="1"/>
          </p:cNvSpPr>
          <p:nvPr>
            <p:ph idx="1"/>
          </p:nvPr>
        </p:nvSpPr>
        <p:spPr/>
        <p:txBody>
          <a:bodyPr/>
          <a:lstStyle/>
          <a:p>
            <a:r>
              <a:rPr lang="en-US" dirty="0"/>
              <a:t>How many images/labels are needed?</a:t>
            </a:r>
          </a:p>
          <a:p>
            <a:r>
              <a:rPr lang="en-US" dirty="0"/>
              <a:t>What kinds of images/labels should we include?</a:t>
            </a:r>
          </a:p>
          <a:p>
            <a:r>
              <a:rPr lang="en-US" dirty="0"/>
              <a:t>Can we leverage readily available data sources as labels?</a:t>
            </a:r>
          </a:p>
          <a:p>
            <a:pPr lvl="1"/>
            <a:r>
              <a:rPr lang="en-US" dirty="0"/>
              <a:t>Radiology reports</a:t>
            </a:r>
          </a:p>
          <a:p>
            <a:pPr lvl="1"/>
            <a:r>
              <a:rPr lang="en-US" dirty="0"/>
              <a:t>RTSTRUCT</a:t>
            </a:r>
          </a:p>
          <a:p>
            <a:pPr lvl="1"/>
            <a:r>
              <a:rPr lang="en-US" dirty="0"/>
              <a:t>DICOM headers</a:t>
            </a:r>
          </a:p>
          <a:p>
            <a:pPr lvl="1"/>
            <a:r>
              <a:rPr lang="en-US" dirty="0"/>
              <a:t>Clinical data</a:t>
            </a:r>
          </a:p>
          <a:p>
            <a:r>
              <a:rPr lang="en-US" dirty="0"/>
              <a:t>Can this be done using existing public image datasets?</a:t>
            </a:r>
          </a:p>
          <a:p>
            <a:endParaRPr lang="en-US" dirty="0"/>
          </a:p>
        </p:txBody>
      </p:sp>
    </p:spTree>
    <p:extLst>
      <p:ext uri="{BB962C8B-B14F-4D97-AF65-F5344CB8AC3E}">
        <p14:creationId xmlns:p14="http://schemas.microsoft.com/office/powerpoint/2010/main" val="18044653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1538B-8F8A-41EF-860F-6B624F4AAE01}"/>
              </a:ext>
            </a:extLst>
          </p:cNvPr>
          <p:cNvSpPr>
            <a:spLocks noGrp="1"/>
          </p:cNvSpPr>
          <p:nvPr>
            <p:ph type="title"/>
          </p:nvPr>
        </p:nvSpPr>
        <p:spPr/>
        <p:txBody>
          <a:bodyPr/>
          <a:lstStyle/>
          <a:p>
            <a:r>
              <a:rPr lang="en-US" dirty="0">
                <a:solidFill>
                  <a:schemeClr val="bg1"/>
                </a:solidFill>
              </a:rPr>
              <a:t>TCIA Acknowledgements</a:t>
            </a:r>
          </a:p>
        </p:txBody>
      </p:sp>
      <p:sp>
        <p:nvSpPr>
          <p:cNvPr id="5" name="TextBox 4">
            <a:extLst>
              <a:ext uri="{FF2B5EF4-FFF2-40B4-BE49-F238E27FC236}">
                <a16:creationId xmlns:a16="http://schemas.microsoft.com/office/drawing/2014/main" id="{1AD5E5D4-A833-42D2-88F2-3FF6F5AD3937}"/>
              </a:ext>
            </a:extLst>
          </p:cNvPr>
          <p:cNvSpPr txBox="1"/>
          <p:nvPr/>
        </p:nvSpPr>
        <p:spPr>
          <a:xfrm>
            <a:off x="4724400" y="1277932"/>
            <a:ext cx="2641600" cy="4893647"/>
          </a:xfrm>
          <a:prstGeom prst="rect">
            <a:avLst/>
          </a:prstGeom>
          <a:noFill/>
        </p:spPr>
        <p:txBody>
          <a:bodyPr wrap="square" rtlCol="0">
            <a:spAutoFit/>
          </a:bodyPr>
          <a:lstStyle/>
          <a:p>
            <a:r>
              <a:rPr lang="en-US" sz="1600" b="1" dirty="0">
                <a:solidFill>
                  <a:schemeClr val="tx1">
                    <a:lumMod val="50000"/>
                  </a:schemeClr>
                </a:solidFill>
                <a:latin typeface="+mj-lt"/>
              </a:rPr>
              <a:t>University of Arkansas</a:t>
            </a:r>
          </a:p>
          <a:p>
            <a:r>
              <a:rPr lang="en-US" sz="1600" dirty="0">
                <a:solidFill>
                  <a:schemeClr val="tx1">
                    <a:lumMod val="50000"/>
                  </a:schemeClr>
                </a:solidFill>
                <a:latin typeface="+mj-lt"/>
              </a:rPr>
              <a:t>Dr. Fred Prior</a:t>
            </a:r>
          </a:p>
          <a:p>
            <a:r>
              <a:rPr lang="en-US" sz="1600" dirty="0">
                <a:solidFill>
                  <a:schemeClr val="tx1">
                    <a:lumMod val="50000"/>
                  </a:schemeClr>
                </a:solidFill>
                <a:latin typeface="+mj-lt"/>
              </a:rPr>
              <a:t>Kirk Smith </a:t>
            </a:r>
          </a:p>
          <a:p>
            <a:r>
              <a:rPr lang="en-US" sz="1600" dirty="0">
                <a:solidFill>
                  <a:schemeClr val="tx1">
                    <a:lumMod val="50000"/>
                  </a:schemeClr>
                </a:solidFill>
                <a:latin typeface="+mj-lt"/>
              </a:rPr>
              <a:t>Lawrence Tarbox</a:t>
            </a:r>
          </a:p>
          <a:p>
            <a:r>
              <a:rPr lang="en-US" sz="1600" dirty="0">
                <a:solidFill>
                  <a:schemeClr val="tx1">
                    <a:lumMod val="50000"/>
                  </a:schemeClr>
                </a:solidFill>
                <a:latin typeface="+mj-lt"/>
              </a:rPr>
              <a:t>Dwayne Dobbins</a:t>
            </a:r>
          </a:p>
          <a:p>
            <a:r>
              <a:rPr lang="en-US" sz="1600" dirty="0">
                <a:solidFill>
                  <a:schemeClr val="tx1">
                    <a:lumMod val="50000"/>
                  </a:schemeClr>
                </a:solidFill>
                <a:latin typeface="+mj-lt"/>
              </a:rPr>
              <a:t>Jeff Tobler</a:t>
            </a:r>
          </a:p>
          <a:p>
            <a:r>
              <a:rPr lang="en-US" sz="1600" dirty="0">
                <a:solidFill>
                  <a:schemeClr val="tx1">
                    <a:lumMod val="50000"/>
                  </a:schemeClr>
                </a:solidFill>
                <a:latin typeface="+mj-lt"/>
              </a:rPr>
              <a:t>Sonya </a:t>
            </a:r>
            <a:r>
              <a:rPr lang="en-US" sz="1600" dirty="0" err="1">
                <a:solidFill>
                  <a:schemeClr val="tx1">
                    <a:lumMod val="50000"/>
                  </a:schemeClr>
                </a:solidFill>
                <a:latin typeface="+mj-lt"/>
              </a:rPr>
              <a:t>Utecht</a:t>
            </a:r>
            <a:endParaRPr lang="en-US" sz="1600" dirty="0">
              <a:solidFill>
                <a:schemeClr val="tx1">
                  <a:lumMod val="50000"/>
                </a:schemeClr>
              </a:solidFill>
              <a:latin typeface="+mj-lt"/>
            </a:endParaRPr>
          </a:p>
          <a:p>
            <a:r>
              <a:rPr lang="en-US" sz="1600" dirty="0">
                <a:solidFill>
                  <a:schemeClr val="tx1">
                    <a:lumMod val="50000"/>
                  </a:schemeClr>
                </a:solidFill>
                <a:latin typeface="+mj-lt"/>
              </a:rPr>
              <a:t>Julie </a:t>
            </a:r>
            <a:r>
              <a:rPr lang="en-US" sz="1600" dirty="0" err="1">
                <a:solidFill>
                  <a:schemeClr val="tx1">
                    <a:lumMod val="50000"/>
                  </a:schemeClr>
                </a:solidFill>
                <a:latin typeface="+mj-lt"/>
              </a:rPr>
              <a:t>Frund</a:t>
            </a:r>
            <a:endParaRPr lang="en-US" sz="1600" dirty="0">
              <a:solidFill>
                <a:schemeClr val="tx1">
                  <a:lumMod val="50000"/>
                </a:schemeClr>
              </a:solidFill>
              <a:latin typeface="+mj-lt"/>
            </a:endParaRPr>
          </a:p>
          <a:p>
            <a:r>
              <a:rPr lang="en-US" sz="1600" dirty="0">
                <a:solidFill>
                  <a:schemeClr val="tx1">
                    <a:lumMod val="50000"/>
                  </a:schemeClr>
                </a:solidFill>
                <a:latin typeface="+mj-lt"/>
              </a:rPr>
              <a:t>Bill Bennett</a:t>
            </a:r>
          </a:p>
          <a:p>
            <a:r>
              <a:rPr lang="en-US" sz="1600" dirty="0">
                <a:solidFill>
                  <a:schemeClr val="tx1">
                    <a:lumMod val="50000"/>
                  </a:schemeClr>
                </a:solidFill>
                <a:latin typeface="+mj-lt"/>
              </a:rPr>
              <a:t>Tracy Nolan</a:t>
            </a:r>
          </a:p>
          <a:p>
            <a:r>
              <a:rPr lang="en-US" sz="1600" dirty="0">
                <a:solidFill>
                  <a:schemeClr val="tx1">
                    <a:lumMod val="50000"/>
                  </a:schemeClr>
                </a:solidFill>
                <a:latin typeface="+mj-lt"/>
              </a:rPr>
              <a:t>Quasar Jarosz</a:t>
            </a:r>
          </a:p>
          <a:p>
            <a:r>
              <a:rPr lang="en-US" sz="1600" dirty="0">
                <a:solidFill>
                  <a:schemeClr val="tx1">
                    <a:lumMod val="50000"/>
                  </a:schemeClr>
                </a:solidFill>
                <a:latin typeface="+mj-lt"/>
              </a:rPr>
              <a:t>Brittney Camp</a:t>
            </a:r>
          </a:p>
          <a:p>
            <a:r>
              <a:rPr lang="en-US" sz="1600" dirty="0">
                <a:solidFill>
                  <a:schemeClr val="tx1">
                    <a:lumMod val="50000"/>
                  </a:schemeClr>
                </a:solidFill>
                <a:latin typeface="+mj-lt"/>
              </a:rPr>
              <a:t>Erica </a:t>
            </a:r>
            <a:r>
              <a:rPr lang="en-US" sz="1600" dirty="0" err="1">
                <a:solidFill>
                  <a:schemeClr val="tx1">
                    <a:lumMod val="50000"/>
                  </a:schemeClr>
                </a:solidFill>
                <a:latin typeface="+mj-lt"/>
              </a:rPr>
              <a:t>Bilello</a:t>
            </a:r>
            <a:endParaRPr lang="en-US" sz="1600" dirty="0">
              <a:solidFill>
                <a:schemeClr val="tx1">
                  <a:lumMod val="50000"/>
                </a:schemeClr>
              </a:solidFill>
              <a:latin typeface="+mj-lt"/>
            </a:endParaRPr>
          </a:p>
          <a:p>
            <a:r>
              <a:rPr lang="en-US" sz="1600" dirty="0" err="1">
                <a:solidFill>
                  <a:schemeClr val="tx1">
                    <a:lumMod val="50000"/>
                  </a:schemeClr>
                </a:solidFill>
                <a:latin typeface="+mj-lt"/>
              </a:rPr>
              <a:t>Claren</a:t>
            </a:r>
            <a:r>
              <a:rPr lang="en-US" sz="1600" dirty="0">
                <a:solidFill>
                  <a:schemeClr val="tx1">
                    <a:lumMod val="50000"/>
                  </a:schemeClr>
                </a:solidFill>
                <a:latin typeface="+mj-lt"/>
              </a:rPr>
              <a:t> Freeman</a:t>
            </a:r>
          </a:p>
          <a:p>
            <a:r>
              <a:rPr lang="en-US" sz="1600" dirty="0">
                <a:solidFill>
                  <a:schemeClr val="tx1">
                    <a:lumMod val="50000"/>
                  </a:schemeClr>
                </a:solidFill>
                <a:latin typeface="+mj-lt"/>
              </a:rPr>
              <a:t>Natasha Honomichl</a:t>
            </a:r>
          </a:p>
          <a:p>
            <a:r>
              <a:rPr lang="en-US" sz="1600" dirty="0">
                <a:solidFill>
                  <a:schemeClr val="tx1">
                    <a:lumMod val="50000"/>
                  </a:schemeClr>
                </a:solidFill>
                <a:latin typeface="+mj-lt"/>
              </a:rPr>
              <a:t>Geri Blake</a:t>
            </a:r>
          </a:p>
          <a:p>
            <a:r>
              <a:rPr lang="en-US" sz="1600" dirty="0">
                <a:solidFill>
                  <a:schemeClr val="tx1">
                    <a:lumMod val="50000"/>
                  </a:schemeClr>
                </a:solidFill>
                <a:latin typeface="+mj-lt"/>
              </a:rPr>
              <a:t>Diana Stockton</a:t>
            </a:r>
          </a:p>
          <a:p>
            <a:r>
              <a:rPr lang="en-US" sz="1600" dirty="0">
                <a:solidFill>
                  <a:schemeClr val="tx1">
                    <a:lumMod val="50000"/>
                  </a:schemeClr>
                </a:solidFill>
                <a:latin typeface="+mj-lt"/>
              </a:rPr>
              <a:t>Erica </a:t>
            </a:r>
            <a:r>
              <a:rPr lang="en-US" sz="1600" dirty="0" err="1">
                <a:solidFill>
                  <a:schemeClr val="tx1">
                    <a:lumMod val="50000"/>
                  </a:schemeClr>
                </a:solidFill>
                <a:latin typeface="+mj-lt"/>
              </a:rPr>
              <a:t>Bilello</a:t>
            </a:r>
            <a:endParaRPr lang="en-US" sz="1600" dirty="0">
              <a:solidFill>
                <a:schemeClr val="tx1">
                  <a:lumMod val="50000"/>
                </a:schemeClr>
              </a:solidFill>
              <a:latin typeface="+mj-lt"/>
            </a:endParaRPr>
          </a:p>
          <a:p>
            <a:r>
              <a:rPr lang="en-US" sz="1600" dirty="0">
                <a:solidFill>
                  <a:schemeClr val="tx1">
                    <a:lumMod val="50000"/>
                  </a:schemeClr>
                </a:solidFill>
                <a:latin typeface="+mj-lt"/>
              </a:rPr>
              <a:t>Robert Brown</a:t>
            </a:r>
          </a:p>
        </p:txBody>
      </p:sp>
      <p:sp>
        <p:nvSpPr>
          <p:cNvPr id="6" name="TextBox 5">
            <a:extLst>
              <a:ext uri="{FF2B5EF4-FFF2-40B4-BE49-F238E27FC236}">
                <a16:creationId xmlns:a16="http://schemas.microsoft.com/office/drawing/2014/main" id="{3C0B1905-B438-4E69-9F63-2CD8175A861F}"/>
              </a:ext>
            </a:extLst>
          </p:cNvPr>
          <p:cNvSpPr txBox="1"/>
          <p:nvPr/>
        </p:nvSpPr>
        <p:spPr>
          <a:xfrm>
            <a:off x="508000" y="1312625"/>
            <a:ext cx="3149600" cy="2062103"/>
          </a:xfrm>
          <a:prstGeom prst="rect">
            <a:avLst/>
          </a:prstGeom>
          <a:noFill/>
        </p:spPr>
        <p:txBody>
          <a:bodyPr wrap="square" rtlCol="0">
            <a:spAutoFit/>
          </a:bodyPr>
          <a:lstStyle/>
          <a:p>
            <a:r>
              <a:rPr lang="en-US" sz="1600" b="1" dirty="0">
                <a:solidFill>
                  <a:schemeClr val="tx1">
                    <a:lumMod val="50000"/>
                  </a:schemeClr>
                </a:solidFill>
                <a:latin typeface="+mj-lt"/>
              </a:rPr>
              <a:t>Fredrick National Laboratory for Cancer Research </a:t>
            </a:r>
          </a:p>
          <a:p>
            <a:r>
              <a:rPr lang="en-US" sz="1600" dirty="0">
                <a:solidFill>
                  <a:schemeClr val="tx1">
                    <a:lumMod val="50000"/>
                  </a:schemeClr>
                </a:solidFill>
                <a:latin typeface="+mj-lt"/>
              </a:rPr>
              <a:t>John Freymann</a:t>
            </a:r>
          </a:p>
          <a:p>
            <a:r>
              <a:rPr lang="en-US" sz="1600" dirty="0">
                <a:solidFill>
                  <a:schemeClr val="tx1">
                    <a:lumMod val="50000"/>
                  </a:schemeClr>
                </a:solidFill>
                <a:latin typeface="+mj-lt"/>
              </a:rPr>
              <a:t>Justin Kirby</a:t>
            </a:r>
          </a:p>
          <a:p>
            <a:r>
              <a:rPr lang="en-US" sz="1600" dirty="0">
                <a:solidFill>
                  <a:schemeClr val="tx1">
                    <a:lumMod val="50000"/>
                  </a:schemeClr>
                </a:solidFill>
                <a:latin typeface="+mj-lt"/>
              </a:rPr>
              <a:t>Brenda Fevrier-Sullivan</a:t>
            </a:r>
          </a:p>
          <a:p>
            <a:r>
              <a:rPr lang="en-US" sz="1600" dirty="0">
                <a:solidFill>
                  <a:schemeClr val="tx1">
                    <a:lumMod val="50000"/>
                  </a:schemeClr>
                </a:solidFill>
                <a:latin typeface="+mj-lt"/>
              </a:rPr>
              <a:t>Pam Angelus </a:t>
            </a:r>
          </a:p>
          <a:p>
            <a:r>
              <a:rPr lang="en-US" sz="1600" dirty="0">
                <a:solidFill>
                  <a:schemeClr val="tx1">
                    <a:lumMod val="50000"/>
                  </a:schemeClr>
                </a:solidFill>
                <a:latin typeface="+mj-lt"/>
              </a:rPr>
              <a:t>Luis Cordeiro</a:t>
            </a:r>
          </a:p>
          <a:p>
            <a:r>
              <a:rPr lang="en-US" sz="1600" dirty="0">
                <a:solidFill>
                  <a:schemeClr val="tx1">
                    <a:lumMod val="50000"/>
                  </a:schemeClr>
                </a:solidFill>
                <a:latin typeface="+mj-lt"/>
              </a:rPr>
              <a:t>Michelle Tacconelli </a:t>
            </a:r>
          </a:p>
        </p:txBody>
      </p:sp>
      <p:sp>
        <p:nvSpPr>
          <p:cNvPr id="7" name="TextBox 6">
            <a:extLst>
              <a:ext uri="{FF2B5EF4-FFF2-40B4-BE49-F238E27FC236}">
                <a16:creationId xmlns:a16="http://schemas.microsoft.com/office/drawing/2014/main" id="{B680E1FB-42AA-4536-A347-45CBADD519BE}"/>
              </a:ext>
            </a:extLst>
          </p:cNvPr>
          <p:cNvSpPr txBox="1"/>
          <p:nvPr/>
        </p:nvSpPr>
        <p:spPr>
          <a:xfrm>
            <a:off x="508000" y="3887708"/>
            <a:ext cx="3556000" cy="2585323"/>
          </a:xfrm>
          <a:prstGeom prst="rect">
            <a:avLst/>
          </a:prstGeom>
          <a:noFill/>
        </p:spPr>
        <p:txBody>
          <a:bodyPr wrap="square" rtlCol="0">
            <a:spAutoFit/>
          </a:bodyPr>
          <a:lstStyle/>
          <a:p>
            <a:r>
              <a:rPr lang="en-US" sz="1600" b="1" dirty="0">
                <a:solidFill>
                  <a:schemeClr val="tx1">
                    <a:lumMod val="50000"/>
                  </a:schemeClr>
                </a:solidFill>
                <a:latin typeface="+mj-lt"/>
              </a:rPr>
              <a:t>NBIA Team (NCI/FNLCR/</a:t>
            </a:r>
            <a:r>
              <a:rPr lang="en-US" sz="1600" b="1" dirty="0" err="1">
                <a:solidFill>
                  <a:schemeClr val="tx1">
                    <a:lumMod val="50000"/>
                  </a:schemeClr>
                </a:solidFill>
                <a:latin typeface="+mj-lt"/>
              </a:rPr>
              <a:t>Ellumen</a:t>
            </a:r>
            <a:r>
              <a:rPr lang="en-US" sz="1600" b="1" dirty="0">
                <a:solidFill>
                  <a:schemeClr val="tx1">
                    <a:lumMod val="50000"/>
                  </a:schemeClr>
                </a:solidFill>
                <a:latin typeface="+mj-lt"/>
              </a:rPr>
              <a:t>)</a:t>
            </a:r>
          </a:p>
          <a:p>
            <a:r>
              <a:rPr lang="en-US" sz="1600" dirty="0" err="1">
                <a:solidFill>
                  <a:schemeClr val="tx1">
                    <a:lumMod val="50000"/>
                  </a:schemeClr>
                </a:solidFill>
                <a:latin typeface="+mj-lt"/>
              </a:rPr>
              <a:t>Ulli</a:t>
            </a:r>
            <a:r>
              <a:rPr lang="en-US" sz="1600" dirty="0">
                <a:solidFill>
                  <a:schemeClr val="tx1">
                    <a:lumMod val="50000"/>
                  </a:schemeClr>
                </a:solidFill>
                <a:latin typeface="+mj-lt"/>
              </a:rPr>
              <a:t> Wagner</a:t>
            </a:r>
          </a:p>
          <a:p>
            <a:r>
              <a:rPr lang="en-US" sz="1600" dirty="0">
                <a:solidFill>
                  <a:schemeClr val="tx1">
                    <a:lumMod val="50000"/>
                  </a:schemeClr>
                </a:solidFill>
                <a:latin typeface="+mj-lt"/>
              </a:rPr>
              <a:t>Scott Gustafson</a:t>
            </a:r>
          </a:p>
          <a:p>
            <a:r>
              <a:rPr lang="en-US" sz="1600" dirty="0" err="1">
                <a:solidFill>
                  <a:schemeClr val="tx1">
                    <a:lumMod val="50000"/>
                  </a:schemeClr>
                </a:solidFill>
                <a:latin typeface="+mj-lt"/>
              </a:rPr>
              <a:t>Qinyan</a:t>
            </a:r>
            <a:r>
              <a:rPr lang="en-US" sz="1600" dirty="0">
                <a:solidFill>
                  <a:schemeClr val="tx1">
                    <a:lumMod val="50000"/>
                  </a:schemeClr>
                </a:solidFill>
                <a:latin typeface="+mj-lt"/>
              </a:rPr>
              <a:t> Pan</a:t>
            </a:r>
          </a:p>
          <a:p>
            <a:r>
              <a:rPr lang="en-US" sz="1600" dirty="0">
                <a:solidFill>
                  <a:schemeClr val="tx1">
                    <a:lumMod val="50000"/>
                  </a:schemeClr>
                </a:solidFill>
                <a:latin typeface="+mj-lt"/>
              </a:rPr>
              <a:t>Russ </a:t>
            </a:r>
            <a:r>
              <a:rPr lang="en-US" sz="1600" dirty="0" err="1">
                <a:solidFill>
                  <a:schemeClr val="tx1">
                    <a:lumMod val="50000"/>
                  </a:schemeClr>
                </a:solidFill>
                <a:latin typeface="+mj-lt"/>
              </a:rPr>
              <a:t>Rieling</a:t>
            </a:r>
            <a:endParaRPr lang="en-US" sz="1600" dirty="0">
              <a:solidFill>
                <a:schemeClr val="tx1">
                  <a:lumMod val="50000"/>
                </a:schemeClr>
              </a:solidFill>
              <a:latin typeface="+mj-lt"/>
            </a:endParaRPr>
          </a:p>
          <a:p>
            <a:r>
              <a:rPr lang="en-US" sz="1600" dirty="0">
                <a:solidFill>
                  <a:schemeClr val="tx1">
                    <a:lumMod val="50000"/>
                  </a:schemeClr>
                </a:solidFill>
                <a:latin typeface="+mj-lt"/>
              </a:rPr>
              <a:t>Carolyn Klinger</a:t>
            </a:r>
          </a:p>
          <a:p>
            <a:r>
              <a:rPr lang="en-US" sz="1600" dirty="0">
                <a:solidFill>
                  <a:schemeClr val="tx1">
                    <a:lumMod val="50000"/>
                  </a:schemeClr>
                </a:solidFill>
                <a:latin typeface="+mj-lt"/>
              </a:rPr>
              <a:t>Martin Lerner</a:t>
            </a:r>
          </a:p>
          <a:p>
            <a:r>
              <a:rPr lang="en-US" sz="1600" dirty="0">
                <a:solidFill>
                  <a:schemeClr val="tx1">
                    <a:lumMod val="50000"/>
                  </a:schemeClr>
                </a:solidFill>
                <a:latin typeface="+mj-lt"/>
              </a:rPr>
              <a:t>Tin Tran</a:t>
            </a:r>
          </a:p>
          <a:p>
            <a:r>
              <a:rPr lang="en-US" sz="1600" dirty="0" err="1">
                <a:solidFill>
                  <a:schemeClr val="tx1">
                    <a:lumMod val="50000"/>
                  </a:schemeClr>
                </a:solidFill>
                <a:latin typeface="+mj-lt"/>
              </a:rPr>
              <a:t>Keyvan</a:t>
            </a:r>
            <a:r>
              <a:rPr lang="en-US" sz="1600" dirty="0">
                <a:solidFill>
                  <a:schemeClr val="tx1">
                    <a:lumMod val="50000"/>
                  </a:schemeClr>
                </a:solidFill>
                <a:latin typeface="+mj-lt"/>
              </a:rPr>
              <a:t> Farahani</a:t>
            </a:r>
          </a:p>
          <a:p>
            <a:r>
              <a:rPr lang="en-US" sz="1600" dirty="0">
                <a:solidFill>
                  <a:schemeClr val="tx1">
                    <a:lumMod val="50000"/>
                  </a:schemeClr>
                </a:solidFill>
                <a:latin typeface="+mj-lt"/>
              </a:rPr>
              <a:t>Ed Helton</a:t>
            </a:r>
          </a:p>
        </p:txBody>
      </p:sp>
      <p:sp>
        <p:nvSpPr>
          <p:cNvPr id="3" name="Rectangle 2">
            <a:extLst>
              <a:ext uri="{FF2B5EF4-FFF2-40B4-BE49-F238E27FC236}">
                <a16:creationId xmlns:a16="http://schemas.microsoft.com/office/drawing/2014/main" id="{AFDEF098-E587-4C09-8CD9-3AEE55EE2D19}"/>
              </a:ext>
            </a:extLst>
          </p:cNvPr>
          <p:cNvSpPr/>
          <p:nvPr/>
        </p:nvSpPr>
        <p:spPr>
          <a:xfrm>
            <a:off x="8026400" y="2443612"/>
            <a:ext cx="2946400" cy="1107996"/>
          </a:xfrm>
          <a:prstGeom prst="rect">
            <a:avLst/>
          </a:prstGeom>
        </p:spPr>
        <p:txBody>
          <a:bodyPr wrap="square">
            <a:spAutoFit/>
          </a:bodyPr>
          <a:lstStyle/>
          <a:p>
            <a:pPr lvl="0"/>
            <a:r>
              <a:rPr lang="en-US" sz="1600" b="1" dirty="0">
                <a:solidFill>
                  <a:srgbClr val="606060">
                    <a:lumMod val="50000"/>
                  </a:srgbClr>
                </a:solidFill>
                <a:latin typeface="Calibri"/>
              </a:rPr>
              <a:t>Contractors</a:t>
            </a:r>
          </a:p>
          <a:p>
            <a:pPr lvl="0"/>
            <a:r>
              <a:rPr lang="en-US" sz="1600" dirty="0">
                <a:solidFill>
                  <a:srgbClr val="606060">
                    <a:lumMod val="50000"/>
                  </a:srgbClr>
                </a:solidFill>
                <a:latin typeface="Calibri"/>
              </a:rPr>
              <a:t>John Perry </a:t>
            </a:r>
          </a:p>
          <a:p>
            <a:pPr lvl="0"/>
            <a:r>
              <a:rPr lang="en-US" sz="1600" dirty="0">
                <a:solidFill>
                  <a:srgbClr val="606060">
                    <a:lumMod val="50000"/>
                  </a:srgbClr>
                </a:solidFill>
                <a:latin typeface="Calibri"/>
              </a:rPr>
              <a:t>Carl Jaffe</a:t>
            </a:r>
          </a:p>
          <a:p>
            <a:pPr lvl="0"/>
            <a:r>
              <a:rPr lang="en-US" sz="1600" dirty="0">
                <a:solidFill>
                  <a:srgbClr val="606060">
                    <a:lumMod val="50000"/>
                  </a:srgbClr>
                </a:solidFill>
                <a:latin typeface="Calibri"/>
              </a:rPr>
              <a:t>Betty Levine</a:t>
            </a:r>
            <a:endParaRPr lang="en-US" sz="1400" dirty="0"/>
          </a:p>
        </p:txBody>
      </p:sp>
      <p:sp>
        <p:nvSpPr>
          <p:cNvPr id="4" name="Rectangle 3">
            <a:extLst>
              <a:ext uri="{FF2B5EF4-FFF2-40B4-BE49-F238E27FC236}">
                <a16:creationId xmlns:a16="http://schemas.microsoft.com/office/drawing/2014/main" id="{D5E59F09-5630-4E30-B50D-735908089FF5}"/>
              </a:ext>
            </a:extLst>
          </p:cNvPr>
          <p:cNvSpPr/>
          <p:nvPr/>
        </p:nvSpPr>
        <p:spPr>
          <a:xfrm>
            <a:off x="8026400" y="1312624"/>
            <a:ext cx="2641600" cy="830997"/>
          </a:xfrm>
          <a:prstGeom prst="rect">
            <a:avLst/>
          </a:prstGeom>
        </p:spPr>
        <p:txBody>
          <a:bodyPr wrap="square">
            <a:spAutoFit/>
          </a:bodyPr>
          <a:lstStyle/>
          <a:p>
            <a:pPr lvl="0"/>
            <a:r>
              <a:rPr lang="en-US" sz="1600" b="1" dirty="0">
                <a:solidFill>
                  <a:srgbClr val="606060">
                    <a:lumMod val="50000"/>
                  </a:srgbClr>
                </a:solidFill>
                <a:latin typeface="Calibri"/>
              </a:rPr>
              <a:t>Emory University</a:t>
            </a:r>
          </a:p>
          <a:p>
            <a:pPr lvl="0"/>
            <a:r>
              <a:rPr lang="en-US" sz="1600" dirty="0">
                <a:solidFill>
                  <a:srgbClr val="606060">
                    <a:lumMod val="50000"/>
                  </a:srgbClr>
                </a:solidFill>
                <a:latin typeface="Calibri"/>
              </a:rPr>
              <a:t>Dr. Ashish Sharma</a:t>
            </a:r>
          </a:p>
          <a:p>
            <a:pPr lvl="0"/>
            <a:r>
              <a:rPr lang="en-US" sz="1600" dirty="0">
                <a:solidFill>
                  <a:srgbClr val="606060">
                    <a:lumMod val="50000"/>
                  </a:srgbClr>
                </a:solidFill>
                <a:latin typeface="Calibri"/>
              </a:rPr>
              <a:t>Ryan Birmingham</a:t>
            </a:r>
            <a:endParaRPr lang="en-US" sz="1200" dirty="0">
              <a:solidFill>
                <a:srgbClr val="606060">
                  <a:lumMod val="50000"/>
                </a:srgbClr>
              </a:solidFill>
              <a:latin typeface="Calibri"/>
            </a:endParaRPr>
          </a:p>
        </p:txBody>
      </p:sp>
      <p:sp>
        <p:nvSpPr>
          <p:cNvPr id="8" name="Rectangle 7">
            <a:extLst>
              <a:ext uri="{FF2B5EF4-FFF2-40B4-BE49-F238E27FC236}">
                <a16:creationId xmlns:a16="http://schemas.microsoft.com/office/drawing/2014/main" id="{E0D15AF3-9664-4735-9EEF-BC0F8EA798A5}"/>
              </a:ext>
            </a:extLst>
          </p:cNvPr>
          <p:cNvSpPr/>
          <p:nvPr/>
        </p:nvSpPr>
        <p:spPr>
          <a:xfrm>
            <a:off x="8026400" y="3861858"/>
            <a:ext cx="2641600" cy="1846659"/>
          </a:xfrm>
          <a:prstGeom prst="rect">
            <a:avLst/>
          </a:prstGeom>
        </p:spPr>
        <p:txBody>
          <a:bodyPr wrap="square">
            <a:spAutoFit/>
          </a:bodyPr>
          <a:lstStyle/>
          <a:p>
            <a:r>
              <a:rPr lang="en-US" sz="1600" b="1" dirty="0">
                <a:solidFill>
                  <a:schemeClr val="tx1">
                    <a:lumMod val="50000"/>
                  </a:schemeClr>
                </a:solidFill>
                <a:latin typeface="+mj-lt"/>
              </a:rPr>
              <a:t>Imaging and Radiation Oncology Core</a:t>
            </a:r>
          </a:p>
          <a:p>
            <a:pPr lvl="0"/>
            <a:r>
              <a:rPr lang="en-US" sz="1600" dirty="0">
                <a:solidFill>
                  <a:srgbClr val="606060">
                    <a:lumMod val="50000"/>
                  </a:srgbClr>
                </a:solidFill>
                <a:latin typeface="Calibri"/>
              </a:rPr>
              <a:t>Dr. Michael Knopp</a:t>
            </a:r>
          </a:p>
          <a:p>
            <a:pPr lvl="0"/>
            <a:r>
              <a:rPr lang="en-US" sz="1600" dirty="0">
                <a:solidFill>
                  <a:srgbClr val="606060">
                    <a:lumMod val="50000"/>
                  </a:srgbClr>
                </a:solidFill>
                <a:latin typeface="Calibri"/>
              </a:rPr>
              <a:t>Connor </a:t>
            </a:r>
            <a:r>
              <a:rPr lang="en-US" sz="1600" dirty="0" err="1">
                <a:solidFill>
                  <a:srgbClr val="606060">
                    <a:lumMod val="50000"/>
                  </a:srgbClr>
                </a:solidFill>
                <a:latin typeface="Calibri"/>
              </a:rPr>
              <a:t>Nealer</a:t>
            </a:r>
            <a:endParaRPr lang="en-US" sz="1600" dirty="0">
              <a:solidFill>
                <a:srgbClr val="606060">
                  <a:lumMod val="50000"/>
                </a:srgbClr>
              </a:solidFill>
              <a:latin typeface="Calibri"/>
            </a:endParaRPr>
          </a:p>
          <a:p>
            <a:pPr lvl="0"/>
            <a:r>
              <a:rPr lang="en-US" sz="1600" dirty="0">
                <a:solidFill>
                  <a:srgbClr val="606060">
                    <a:lumMod val="50000"/>
                  </a:srgbClr>
                </a:solidFill>
                <a:latin typeface="Calibri"/>
              </a:rPr>
              <a:t>Rich </a:t>
            </a:r>
            <a:r>
              <a:rPr lang="en-US" sz="1600" dirty="0" err="1">
                <a:solidFill>
                  <a:srgbClr val="606060">
                    <a:lumMod val="50000"/>
                  </a:srgbClr>
                </a:solidFill>
                <a:latin typeface="Calibri"/>
              </a:rPr>
              <a:t>Jacko</a:t>
            </a:r>
            <a:endParaRPr lang="en-US" sz="1600" dirty="0">
              <a:solidFill>
                <a:srgbClr val="606060">
                  <a:lumMod val="50000"/>
                </a:srgbClr>
              </a:solidFill>
              <a:latin typeface="Calibri"/>
            </a:endParaRPr>
          </a:p>
          <a:p>
            <a:pPr lvl="0"/>
            <a:r>
              <a:rPr lang="en-US" sz="1600" dirty="0">
                <a:solidFill>
                  <a:srgbClr val="606060">
                    <a:lumMod val="50000"/>
                  </a:srgbClr>
                </a:solidFill>
                <a:latin typeface="Calibri"/>
              </a:rPr>
              <a:t>Jun Zhang</a:t>
            </a:r>
          </a:p>
          <a:p>
            <a:pPr lvl="0"/>
            <a:endParaRPr lang="en-US" sz="1600" b="1" dirty="0">
              <a:solidFill>
                <a:schemeClr val="tx1">
                  <a:lumMod val="50000"/>
                </a:schemeClr>
              </a:solidFill>
              <a:latin typeface="+mj-lt"/>
            </a:endParaRPr>
          </a:p>
        </p:txBody>
      </p:sp>
    </p:spTree>
    <p:extLst>
      <p:ext uri="{BB962C8B-B14F-4D97-AF65-F5344CB8AC3E}">
        <p14:creationId xmlns:p14="http://schemas.microsoft.com/office/powerpoint/2010/main" val="2683411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9B1A2-8027-4A2C-A21D-B2C7F04BA992}"/>
              </a:ext>
            </a:extLst>
          </p:cNvPr>
          <p:cNvSpPr>
            <a:spLocks noGrp="1"/>
          </p:cNvSpPr>
          <p:nvPr>
            <p:ph type="title"/>
          </p:nvPr>
        </p:nvSpPr>
        <p:spPr>
          <a:xfrm>
            <a:off x="497417" y="0"/>
            <a:ext cx="10302539" cy="1143000"/>
          </a:xfrm>
        </p:spPr>
        <p:txBody>
          <a:bodyPr/>
          <a:lstStyle/>
          <a:p>
            <a:r>
              <a:rPr lang="en-US" dirty="0"/>
              <a:t>How can we ensure radiomic features are driven by biology?</a:t>
            </a:r>
          </a:p>
        </p:txBody>
      </p:sp>
      <p:sp>
        <p:nvSpPr>
          <p:cNvPr id="3" name="Content Placeholder 2">
            <a:extLst>
              <a:ext uri="{FF2B5EF4-FFF2-40B4-BE49-F238E27FC236}">
                <a16:creationId xmlns:a16="http://schemas.microsoft.com/office/drawing/2014/main" id="{65CFF97F-A9F5-42E1-A8A2-B2780E8D3D8B}"/>
              </a:ext>
            </a:extLst>
          </p:cNvPr>
          <p:cNvSpPr>
            <a:spLocks noGrp="1"/>
          </p:cNvSpPr>
          <p:nvPr>
            <p:ph idx="1"/>
          </p:nvPr>
        </p:nvSpPr>
        <p:spPr>
          <a:xfrm>
            <a:off x="497417" y="1481410"/>
            <a:ext cx="11030553" cy="4754335"/>
          </a:xfrm>
        </p:spPr>
        <p:txBody>
          <a:bodyPr/>
          <a:lstStyle/>
          <a:p>
            <a:r>
              <a:rPr lang="en-US" dirty="0"/>
              <a:t>Test your feature stability against data from other institutions </a:t>
            </a:r>
          </a:p>
          <a:p>
            <a:pPr lvl="1"/>
            <a:r>
              <a:rPr lang="en-US" dirty="0"/>
              <a:t>Different patient populations</a:t>
            </a:r>
          </a:p>
          <a:p>
            <a:pPr lvl="1"/>
            <a:r>
              <a:rPr lang="en-US" dirty="0"/>
              <a:t>Different scanners</a:t>
            </a:r>
          </a:p>
          <a:p>
            <a:pPr lvl="1"/>
            <a:r>
              <a:rPr lang="en-US" dirty="0"/>
              <a:t>Different acquisition protocols</a:t>
            </a:r>
          </a:p>
          <a:p>
            <a:r>
              <a:rPr lang="en-US" dirty="0"/>
              <a:t>This is significantly easier when people share data!</a:t>
            </a:r>
          </a:p>
          <a:p>
            <a:pPr marL="0" indent="0">
              <a:buNone/>
            </a:pPr>
            <a:endParaRPr lang="en-US" altLang="en-US" sz="1800" dirty="0"/>
          </a:p>
          <a:p>
            <a:endParaRPr lang="en-US" dirty="0"/>
          </a:p>
        </p:txBody>
      </p:sp>
    </p:spTree>
    <p:extLst>
      <p:ext uri="{BB962C8B-B14F-4D97-AF65-F5344CB8AC3E}">
        <p14:creationId xmlns:p14="http://schemas.microsoft.com/office/powerpoint/2010/main" val="1412774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082CC-4173-42B3-B4F2-31D0BCB6408F}"/>
              </a:ext>
            </a:extLst>
          </p:cNvPr>
          <p:cNvSpPr>
            <a:spLocks noGrp="1"/>
          </p:cNvSpPr>
          <p:nvPr>
            <p:ph type="title"/>
          </p:nvPr>
        </p:nvSpPr>
        <p:spPr/>
        <p:txBody>
          <a:bodyPr/>
          <a:lstStyle/>
          <a:p>
            <a:r>
              <a:rPr lang="en-US" dirty="0"/>
              <a:t>Other benefits: Data sharing enables better science</a:t>
            </a:r>
          </a:p>
        </p:txBody>
      </p:sp>
      <p:sp>
        <p:nvSpPr>
          <p:cNvPr id="3" name="Content Placeholder 2">
            <a:extLst>
              <a:ext uri="{FF2B5EF4-FFF2-40B4-BE49-F238E27FC236}">
                <a16:creationId xmlns:a16="http://schemas.microsoft.com/office/drawing/2014/main" id="{989E0F3B-5F4B-4B6B-A7A8-DFFDE18DA6BE}"/>
              </a:ext>
            </a:extLst>
          </p:cNvPr>
          <p:cNvSpPr>
            <a:spLocks noGrp="1"/>
          </p:cNvSpPr>
          <p:nvPr>
            <p:ph idx="1"/>
          </p:nvPr>
        </p:nvSpPr>
        <p:spPr/>
        <p:txBody>
          <a:bodyPr/>
          <a:lstStyle/>
          <a:p>
            <a:r>
              <a:rPr lang="en-US" dirty="0"/>
              <a:t>Increase transparency and catch potential mistakes</a:t>
            </a:r>
          </a:p>
          <a:p>
            <a:r>
              <a:rPr lang="en-US" dirty="0"/>
              <a:t>Significantly cheaper than acquiring new data</a:t>
            </a:r>
          </a:p>
          <a:p>
            <a:pPr lvl="1"/>
            <a:r>
              <a:rPr lang="en-US" altLang="en-US" dirty="0"/>
              <a:t>Re-use for secondary research aims (e.g. same images/ROIs, new features)</a:t>
            </a:r>
          </a:p>
          <a:p>
            <a:pPr lvl="1"/>
            <a:r>
              <a:rPr lang="en-US" dirty="0"/>
              <a:t>Combine multiple data sets to generate more statistically robust results</a:t>
            </a:r>
          </a:p>
          <a:p>
            <a:r>
              <a:rPr lang="en-US" dirty="0"/>
              <a:t>Create benchmark data sets to objectively compare analytic performance</a:t>
            </a:r>
          </a:p>
          <a:p>
            <a:pPr lvl="1"/>
            <a:r>
              <a:rPr lang="en-US" dirty="0"/>
              <a:t>Challenge competitions</a:t>
            </a:r>
          </a:p>
          <a:p>
            <a:pPr lvl="1"/>
            <a:r>
              <a:rPr lang="en-US" altLang="en-US" sz="1800" dirty="0"/>
              <a:t>Simplify FDA approval -- e.g. Medical Device Development Tools (MDDT) program</a:t>
            </a:r>
            <a:endParaRPr lang="en-US" dirty="0"/>
          </a:p>
        </p:txBody>
      </p:sp>
    </p:spTree>
    <p:extLst>
      <p:ext uri="{BB962C8B-B14F-4D97-AF65-F5344CB8AC3E}">
        <p14:creationId xmlns:p14="http://schemas.microsoft.com/office/powerpoint/2010/main" val="3905554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D7839-A260-4F20-A818-3F0DBD203C29}"/>
              </a:ext>
            </a:extLst>
          </p:cNvPr>
          <p:cNvSpPr>
            <a:spLocks noGrp="1"/>
          </p:cNvSpPr>
          <p:nvPr>
            <p:ph type="title"/>
          </p:nvPr>
        </p:nvSpPr>
        <p:spPr/>
        <p:txBody>
          <a:bodyPr/>
          <a:lstStyle/>
          <a:p>
            <a:r>
              <a:rPr lang="en-US" dirty="0"/>
              <a:t>Example of data sharing benefits: Catching mistakes</a:t>
            </a:r>
          </a:p>
        </p:txBody>
      </p:sp>
      <p:sp>
        <p:nvSpPr>
          <p:cNvPr id="6" name="Rectangle 5">
            <a:extLst>
              <a:ext uri="{FF2B5EF4-FFF2-40B4-BE49-F238E27FC236}">
                <a16:creationId xmlns:a16="http://schemas.microsoft.com/office/drawing/2014/main" id="{6FD9F081-A91E-42E5-BC95-6A21B9909D10}"/>
              </a:ext>
            </a:extLst>
          </p:cNvPr>
          <p:cNvSpPr/>
          <p:nvPr/>
        </p:nvSpPr>
        <p:spPr>
          <a:xfrm>
            <a:off x="6038385" y="1890131"/>
            <a:ext cx="5343292" cy="4247317"/>
          </a:xfrm>
          <a:prstGeom prst="rect">
            <a:avLst/>
          </a:prstGeom>
        </p:spPr>
        <p:txBody>
          <a:bodyPr wrap="square">
            <a:spAutoFit/>
          </a:bodyPr>
          <a:lstStyle/>
          <a:p>
            <a:pPr algn="ctr"/>
            <a:r>
              <a:rPr lang="en-US" dirty="0"/>
              <a:t>“…software flaws in the popular fMRI data analysis packages SPM, FSL and AFNI meant this technique routinely produced false positives, resulting in errors 50 per cent of the time or more.”</a:t>
            </a:r>
            <a:br>
              <a:rPr lang="en-US" dirty="0"/>
            </a:br>
            <a:r>
              <a:rPr lang="en-US" dirty="0"/>
              <a:t> </a:t>
            </a:r>
          </a:p>
          <a:p>
            <a:pPr algn="ctr"/>
            <a:r>
              <a:rPr lang="en-US" dirty="0">
                <a:hlinkClick r:id="rId3"/>
              </a:rPr>
              <a:t>“Anders Eklund</a:t>
            </a:r>
            <a:r>
              <a:rPr lang="en-US" dirty="0"/>
              <a:t> and </a:t>
            </a:r>
            <a:r>
              <a:rPr lang="en-US" dirty="0">
                <a:hlinkClick r:id="rId4"/>
              </a:rPr>
              <a:t>Hans </a:t>
            </a:r>
            <a:r>
              <a:rPr lang="en-US" dirty="0" err="1">
                <a:hlinkClick r:id="rId4"/>
              </a:rPr>
              <a:t>Knutsson</a:t>
            </a:r>
            <a:r>
              <a:rPr lang="en-US" dirty="0"/>
              <a:t> at Linköping University in Sweden and </a:t>
            </a:r>
            <a:r>
              <a:rPr lang="en-US" dirty="0">
                <a:hlinkClick r:id="rId5"/>
              </a:rPr>
              <a:t>Thomas Nichols</a:t>
            </a:r>
            <a:r>
              <a:rPr lang="en-US" dirty="0"/>
              <a:t>  at the University of Warwick, UK, calculated this by </a:t>
            </a:r>
            <a:r>
              <a:rPr lang="en-US" dirty="0" err="1"/>
              <a:t>analysing</a:t>
            </a:r>
            <a:r>
              <a:rPr lang="en-US" dirty="0"/>
              <a:t> brain data from a collaborative open fMRI project called </a:t>
            </a:r>
            <a:r>
              <a:rPr lang="en-US" dirty="0">
                <a:hlinkClick r:id="rId6"/>
              </a:rPr>
              <a:t>1000 Functional Connectomes</a:t>
            </a:r>
            <a:r>
              <a:rPr lang="en-US" dirty="0"/>
              <a:t>.”</a:t>
            </a:r>
            <a:br>
              <a:rPr lang="en-US" dirty="0"/>
            </a:br>
            <a:br>
              <a:rPr lang="en-US" dirty="0"/>
            </a:br>
            <a:r>
              <a:rPr lang="en-US" dirty="0"/>
              <a:t> </a:t>
            </a:r>
            <a:r>
              <a:rPr lang="en-US" dirty="0">
                <a:hlinkClick r:id="rId7"/>
              </a:rPr>
              <a:t>https://www.newscientist.com/article/2097734-thousands-of-fmri-brain-studies-in-doubt-due-to-software-flaws/#ixzz65qHm18sk</a:t>
            </a:r>
            <a:endParaRPr lang="en-US" dirty="0"/>
          </a:p>
        </p:txBody>
      </p:sp>
      <p:pic>
        <p:nvPicPr>
          <p:cNvPr id="3" name="Picture 2">
            <a:extLst>
              <a:ext uri="{FF2B5EF4-FFF2-40B4-BE49-F238E27FC236}">
                <a16:creationId xmlns:a16="http://schemas.microsoft.com/office/drawing/2014/main" id="{25CEF786-10FD-4E77-BAE1-295A95AE9CB8}"/>
              </a:ext>
            </a:extLst>
          </p:cNvPr>
          <p:cNvPicPr>
            <a:picLocks noChangeAspect="1"/>
          </p:cNvPicPr>
          <p:nvPr/>
        </p:nvPicPr>
        <p:blipFill>
          <a:blip r:embed="rId8"/>
          <a:stretch>
            <a:fillRect/>
          </a:stretch>
        </p:blipFill>
        <p:spPr>
          <a:xfrm>
            <a:off x="753050" y="1890131"/>
            <a:ext cx="4395671" cy="4666785"/>
          </a:xfrm>
          <a:prstGeom prst="rect">
            <a:avLst/>
          </a:prstGeom>
        </p:spPr>
      </p:pic>
    </p:spTree>
    <p:extLst>
      <p:ext uri="{BB962C8B-B14F-4D97-AF65-F5344CB8AC3E}">
        <p14:creationId xmlns:p14="http://schemas.microsoft.com/office/powerpoint/2010/main" val="177688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D7839-A260-4F20-A818-3F0DBD203C29}"/>
              </a:ext>
            </a:extLst>
          </p:cNvPr>
          <p:cNvSpPr>
            <a:spLocks noGrp="1"/>
          </p:cNvSpPr>
          <p:nvPr>
            <p:ph type="title"/>
          </p:nvPr>
        </p:nvSpPr>
        <p:spPr/>
        <p:txBody>
          <a:bodyPr/>
          <a:lstStyle/>
          <a:p>
            <a:r>
              <a:rPr lang="en-US" dirty="0"/>
              <a:t>Example of data sharing benefits: Catching mistakes</a:t>
            </a:r>
          </a:p>
        </p:txBody>
      </p:sp>
      <p:sp>
        <p:nvSpPr>
          <p:cNvPr id="6" name="Rectangle 5">
            <a:extLst>
              <a:ext uri="{FF2B5EF4-FFF2-40B4-BE49-F238E27FC236}">
                <a16:creationId xmlns:a16="http://schemas.microsoft.com/office/drawing/2014/main" id="{6FD9F081-A91E-42E5-BC95-6A21B9909D10}"/>
              </a:ext>
            </a:extLst>
          </p:cNvPr>
          <p:cNvSpPr/>
          <p:nvPr/>
        </p:nvSpPr>
        <p:spPr>
          <a:xfrm>
            <a:off x="497416" y="6065997"/>
            <a:ext cx="6201931" cy="369332"/>
          </a:xfrm>
          <a:prstGeom prst="rect">
            <a:avLst/>
          </a:prstGeom>
        </p:spPr>
        <p:txBody>
          <a:bodyPr wrap="square">
            <a:spAutoFit/>
          </a:bodyPr>
          <a:lstStyle/>
          <a:p>
            <a:pPr algn="ctr"/>
            <a:r>
              <a:rPr lang="en-US" dirty="0">
                <a:hlinkClick r:id="rId3"/>
              </a:rPr>
              <a:t>http://fcon_1000.projects.nitrc.org/</a:t>
            </a:r>
            <a:endParaRPr lang="en-US" dirty="0"/>
          </a:p>
        </p:txBody>
      </p:sp>
      <p:pic>
        <p:nvPicPr>
          <p:cNvPr id="4" name="Picture 3">
            <a:extLst>
              <a:ext uri="{FF2B5EF4-FFF2-40B4-BE49-F238E27FC236}">
                <a16:creationId xmlns:a16="http://schemas.microsoft.com/office/drawing/2014/main" id="{4E9EC3EA-86F1-48A8-A294-5C7E83271C93}"/>
              </a:ext>
            </a:extLst>
          </p:cNvPr>
          <p:cNvPicPr>
            <a:picLocks noChangeAspect="1"/>
          </p:cNvPicPr>
          <p:nvPr/>
        </p:nvPicPr>
        <p:blipFill>
          <a:blip r:embed="rId4"/>
          <a:stretch>
            <a:fillRect/>
          </a:stretch>
        </p:blipFill>
        <p:spPr>
          <a:xfrm>
            <a:off x="682084" y="1457763"/>
            <a:ext cx="6017263" cy="4477215"/>
          </a:xfrm>
          <a:prstGeom prst="rect">
            <a:avLst/>
          </a:prstGeom>
        </p:spPr>
      </p:pic>
      <p:sp>
        <p:nvSpPr>
          <p:cNvPr id="7" name="Rectangle 6">
            <a:extLst>
              <a:ext uri="{FF2B5EF4-FFF2-40B4-BE49-F238E27FC236}">
                <a16:creationId xmlns:a16="http://schemas.microsoft.com/office/drawing/2014/main" id="{AFA7E93F-4C5D-4880-8B73-D405A6AAD491}"/>
              </a:ext>
            </a:extLst>
          </p:cNvPr>
          <p:cNvSpPr/>
          <p:nvPr/>
        </p:nvSpPr>
        <p:spPr>
          <a:xfrm>
            <a:off x="6975088" y="2460702"/>
            <a:ext cx="4904678" cy="2800767"/>
          </a:xfrm>
          <a:prstGeom prst="rect">
            <a:avLst/>
          </a:prstGeom>
        </p:spPr>
        <p:txBody>
          <a:bodyPr wrap="square">
            <a:spAutoFit/>
          </a:bodyPr>
          <a:lstStyle/>
          <a:p>
            <a:pPr algn="ctr"/>
            <a:r>
              <a:rPr lang="en-US" sz="4400" dirty="0"/>
              <a:t>Made possible by data sharing</a:t>
            </a:r>
          </a:p>
          <a:p>
            <a:pPr algn="ctr"/>
            <a:br>
              <a:rPr lang="en-US" sz="4400" dirty="0"/>
            </a:br>
            <a:r>
              <a:rPr lang="en-US" sz="4400" dirty="0"/>
              <a:t>“Share that brain!”</a:t>
            </a:r>
          </a:p>
        </p:txBody>
      </p:sp>
    </p:spTree>
    <p:extLst>
      <p:ext uri="{BB962C8B-B14F-4D97-AF65-F5344CB8AC3E}">
        <p14:creationId xmlns:p14="http://schemas.microsoft.com/office/powerpoint/2010/main" val="3891545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AE59-F9FA-4B3B-8E2B-BBD058AE20E0}"/>
              </a:ext>
            </a:extLst>
          </p:cNvPr>
          <p:cNvSpPr>
            <a:spLocks noGrp="1"/>
          </p:cNvSpPr>
          <p:nvPr>
            <p:ph type="title"/>
          </p:nvPr>
        </p:nvSpPr>
        <p:spPr>
          <a:xfrm>
            <a:off x="497417" y="0"/>
            <a:ext cx="10336590" cy="1143000"/>
          </a:xfrm>
        </p:spPr>
        <p:txBody>
          <a:bodyPr/>
          <a:lstStyle/>
          <a:p>
            <a:r>
              <a:rPr lang="en-US" dirty="0"/>
              <a:t>Funding requirements to share data</a:t>
            </a:r>
          </a:p>
        </p:txBody>
      </p:sp>
      <p:sp>
        <p:nvSpPr>
          <p:cNvPr id="3" name="Content Placeholder 2">
            <a:extLst>
              <a:ext uri="{FF2B5EF4-FFF2-40B4-BE49-F238E27FC236}">
                <a16:creationId xmlns:a16="http://schemas.microsoft.com/office/drawing/2014/main" id="{18B0E69B-B5DC-453C-B7A9-FE7883D60B85}"/>
              </a:ext>
            </a:extLst>
          </p:cNvPr>
          <p:cNvSpPr>
            <a:spLocks noGrp="1"/>
          </p:cNvSpPr>
          <p:nvPr>
            <p:ph idx="1"/>
          </p:nvPr>
        </p:nvSpPr>
        <p:spPr>
          <a:xfrm>
            <a:off x="497418" y="1409700"/>
            <a:ext cx="10618258" cy="4724400"/>
          </a:xfrm>
        </p:spPr>
        <p:txBody>
          <a:bodyPr/>
          <a:lstStyle/>
          <a:p>
            <a:r>
              <a:rPr lang="en-US" dirty="0"/>
              <a:t>Funding organizations recognize the benefits of sharing data!</a:t>
            </a:r>
          </a:p>
          <a:p>
            <a:r>
              <a:rPr lang="en-US" dirty="0"/>
              <a:t>National Institutes of Health (NIH) data sharing plan required for grants higher than $500K/year in direct support</a:t>
            </a:r>
          </a:p>
          <a:p>
            <a:r>
              <a:rPr lang="en-US" dirty="0"/>
              <a:t>Numerous additional requirements from NIH programs which require depositing data in specific databases: </a:t>
            </a:r>
            <a:r>
              <a:rPr lang="en-US" sz="1800" dirty="0">
                <a:hlinkClick r:id="rId2"/>
              </a:rPr>
              <a:t>https://www.nlm.nih.gov/NIHbmic/nih_data_sharing_policies.html</a:t>
            </a:r>
            <a:r>
              <a:rPr lang="en-US" sz="1800" dirty="0"/>
              <a:t> </a:t>
            </a:r>
            <a:endParaRPr lang="en-US" dirty="0"/>
          </a:p>
          <a:p>
            <a:pPr marL="0" indent="0">
              <a:buNone/>
            </a:pPr>
            <a:endParaRPr lang="en-US" dirty="0"/>
          </a:p>
        </p:txBody>
      </p:sp>
      <p:pic>
        <p:nvPicPr>
          <p:cNvPr id="6" name="Picture 5">
            <a:extLst>
              <a:ext uri="{FF2B5EF4-FFF2-40B4-BE49-F238E27FC236}">
                <a16:creationId xmlns:a16="http://schemas.microsoft.com/office/drawing/2014/main" id="{33A0FEB3-65BD-4DC3-B509-EA16F11044C9}"/>
              </a:ext>
            </a:extLst>
          </p:cNvPr>
          <p:cNvPicPr>
            <a:picLocks noChangeAspect="1"/>
          </p:cNvPicPr>
          <p:nvPr/>
        </p:nvPicPr>
        <p:blipFill>
          <a:blip r:embed="rId3"/>
          <a:stretch>
            <a:fillRect/>
          </a:stretch>
        </p:blipFill>
        <p:spPr>
          <a:xfrm>
            <a:off x="2168165" y="3645964"/>
            <a:ext cx="7855669" cy="3055954"/>
          </a:xfrm>
          <a:prstGeom prst="rect">
            <a:avLst/>
          </a:prstGeom>
        </p:spPr>
      </p:pic>
      <p:sp>
        <p:nvSpPr>
          <p:cNvPr id="7" name="Rectangle 6">
            <a:extLst>
              <a:ext uri="{FF2B5EF4-FFF2-40B4-BE49-F238E27FC236}">
                <a16:creationId xmlns:a16="http://schemas.microsoft.com/office/drawing/2014/main" id="{48BA8FF6-2D6F-4803-9D7F-A9E33B8195C5}"/>
              </a:ext>
            </a:extLst>
          </p:cNvPr>
          <p:cNvSpPr/>
          <p:nvPr/>
        </p:nvSpPr>
        <p:spPr>
          <a:xfrm>
            <a:off x="10023834" y="6344239"/>
            <a:ext cx="1901073" cy="4336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3499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13C1-064A-4957-B012-7FE16214FF89}"/>
              </a:ext>
            </a:extLst>
          </p:cNvPr>
          <p:cNvSpPr>
            <a:spLocks noGrp="1"/>
          </p:cNvSpPr>
          <p:nvPr>
            <p:ph type="title"/>
          </p:nvPr>
        </p:nvSpPr>
        <p:spPr/>
        <p:txBody>
          <a:bodyPr/>
          <a:lstStyle/>
          <a:p>
            <a:r>
              <a:rPr lang="en-US" dirty="0"/>
              <a:t>Publisher requirements to share data</a:t>
            </a:r>
          </a:p>
        </p:txBody>
      </p:sp>
      <p:sp>
        <p:nvSpPr>
          <p:cNvPr id="3" name="Content Placeholder 2">
            <a:extLst>
              <a:ext uri="{FF2B5EF4-FFF2-40B4-BE49-F238E27FC236}">
                <a16:creationId xmlns:a16="http://schemas.microsoft.com/office/drawing/2014/main" id="{90B82C93-552E-4212-B729-40E2330A0962}"/>
              </a:ext>
            </a:extLst>
          </p:cNvPr>
          <p:cNvSpPr>
            <a:spLocks noGrp="1"/>
          </p:cNvSpPr>
          <p:nvPr>
            <p:ph idx="1"/>
          </p:nvPr>
        </p:nvSpPr>
        <p:spPr>
          <a:xfrm>
            <a:off x="2858009" y="5901533"/>
            <a:ext cx="7123097" cy="518764"/>
          </a:xfrm>
        </p:spPr>
        <p:txBody>
          <a:bodyPr/>
          <a:lstStyle/>
          <a:p>
            <a:pPr marL="0" indent="0">
              <a:buNone/>
            </a:pPr>
            <a:r>
              <a:rPr lang="en-US" dirty="0">
                <a:hlinkClick r:id="rId2"/>
              </a:rPr>
              <a:t>https://journals.plos.org/plosone/s/data-availability</a:t>
            </a:r>
            <a:endParaRPr lang="en-US" dirty="0"/>
          </a:p>
        </p:txBody>
      </p:sp>
      <p:pic>
        <p:nvPicPr>
          <p:cNvPr id="4" name="Picture 3">
            <a:extLst>
              <a:ext uri="{FF2B5EF4-FFF2-40B4-BE49-F238E27FC236}">
                <a16:creationId xmlns:a16="http://schemas.microsoft.com/office/drawing/2014/main" id="{13AE84FB-B6D2-446B-827B-504EF51672C8}"/>
              </a:ext>
            </a:extLst>
          </p:cNvPr>
          <p:cNvPicPr>
            <a:picLocks noChangeAspect="1"/>
          </p:cNvPicPr>
          <p:nvPr/>
        </p:nvPicPr>
        <p:blipFill>
          <a:blip r:embed="rId3"/>
          <a:stretch>
            <a:fillRect/>
          </a:stretch>
        </p:blipFill>
        <p:spPr>
          <a:xfrm>
            <a:off x="1449524" y="1548615"/>
            <a:ext cx="8985948" cy="4206685"/>
          </a:xfrm>
          <a:prstGeom prst="rect">
            <a:avLst/>
          </a:prstGeom>
        </p:spPr>
      </p:pic>
    </p:spTree>
    <p:extLst>
      <p:ext uri="{BB962C8B-B14F-4D97-AF65-F5344CB8AC3E}">
        <p14:creationId xmlns:p14="http://schemas.microsoft.com/office/powerpoint/2010/main" val="8717114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PROFILE" val="C:\WINNT\System32\spool\DRIVERS\COLOR\RCVD65.ICM"/>
  <p:tag name="DESTINATIONPROFILE" val="C:\WINNT\System32\spool\DRIVERS\COLOR\BdRm Proj_4-17-03_1.icc"/>
  <p:tag name="RI" val="0"/>
  <p:tag name="VIEW" val="MONITOR"/>
</p:tagLst>
</file>

<file path=ppt/theme/theme1.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11884</TotalTime>
  <Words>1470</Words>
  <Application>Microsoft Office PowerPoint</Application>
  <PresentationFormat>Widescreen</PresentationFormat>
  <Paragraphs>256</Paragraphs>
  <Slides>38</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Cambria</vt:lpstr>
      <vt:lpstr>Lora</vt:lpstr>
      <vt:lpstr>Open Sans</vt:lpstr>
      <vt:lpstr>Verdana</vt:lpstr>
      <vt:lpstr>Wingdings</vt:lpstr>
      <vt:lpstr>3_Default Design</vt:lpstr>
      <vt:lpstr>Public Databases for Radiomics Research: Current Status and Future Directions</vt:lpstr>
      <vt:lpstr>What is radiomics?</vt:lpstr>
      <vt:lpstr>Why is data sharing important for radiomics research?</vt:lpstr>
      <vt:lpstr>How can we ensure radiomic features are driven by biology?</vt:lpstr>
      <vt:lpstr>Other benefits: Data sharing enables better science</vt:lpstr>
      <vt:lpstr>Example of data sharing benefits: Catching mistakes</vt:lpstr>
      <vt:lpstr>Example of data sharing benefits: Catching mistakes</vt:lpstr>
      <vt:lpstr>Funding requirements to share data</vt:lpstr>
      <vt:lpstr>Publisher requirements to share data</vt:lpstr>
      <vt:lpstr>“Data Descriptor” manuscripts</vt:lpstr>
      <vt:lpstr>Medical Physics Dataset Articles (MPDA) Special Issue</vt:lpstr>
      <vt:lpstr>Best practices for crediting data generators</vt:lpstr>
      <vt:lpstr>Best practices for crediting data generators</vt:lpstr>
      <vt:lpstr>ORCiD – “Works” can include dataset &amp; publication citations</vt:lpstr>
      <vt:lpstr>Example database implementation: The Cancer Imaging Archive</vt:lpstr>
      <vt:lpstr>TCIA Mission</vt:lpstr>
      <vt:lpstr>Tackling the de-identification challenge</vt:lpstr>
      <vt:lpstr>Tackling the de-identification challenge</vt:lpstr>
      <vt:lpstr>De-id and curation is a major effort</vt:lpstr>
      <vt:lpstr>New TCIA Datasets</vt:lpstr>
      <vt:lpstr>Citations and data usage policy</vt:lpstr>
      <vt:lpstr>TCIA Metrics</vt:lpstr>
      <vt:lpstr>Browsing &amp; bulk downloading TCIA datasets</vt:lpstr>
      <vt:lpstr>Building queries across multiple datasets</vt:lpstr>
      <vt:lpstr>Application Programming Interface (API)</vt:lpstr>
      <vt:lpstr>TCIA API integration examples</vt:lpstr>
      <vt:lpstr>TCIA community code sharing</vt:lpstr>
      <vt:lpstr>3rd Party Analysis of Existing Data - Example</vt:lpstr>
      <vt:lpstr>  Social Media to push new data notifications</vt:lpstr>
      <vt:lpstr>Other Data Sources for Radiomics Research</vt:lpstr>
      <vt:lpstr>NCI/NIH data catalogs</vt:lpstr>
      <vt:lpstr>BioCADDIE Datamed – “Pubmed for data”</vt:lpstr>
      <vt:lpstr>Google Dataset Search</vt:lpstr>
      <vt:lpstr>Challenge competitions</vt:lpstr>
      <vt:lpstr>Challenge competitions: Kaggle</vt:lpstr>
      <vt:lpstr>Future Directions: Imaging Data Commons</vt:lpstr>
      <vt:lpstr>Future Directions: ImageNet for Radiology???</vt:lpstr>
      <vt:lpstr>TCIA Acknowledgements</vt:lpstr>
    </vt:vector>
  </TitlesOfParts>
  <Manager/>
  <Company>NCI at Frederick</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FNLCR ATRF PPT OSS Template</dc:title>
  <dc:subject>FNLCR ATRF PPT OSS Template</dc:subject>
  <dc:creator>NCI at Frederick</dc:creator>
  <cp:keywords>FNLCR ATRF PPT OSS Template</cp:keywords>
  <dc:description/>
  <cp:lastModifiedBy>Justin Kirby</cp:lastModifiedBy>
  <cp:revision>240</cp:revision>
  <cp:lastPrinted>2007-01-18T15:54:55Z</cp:lastPrinted>
  <dcterms:created xsi:type="dcterms:W3CDTF">2007-01-16T17:20:08Z</dcterms:created>
  <dcterms:modified xsi:type="dcterms:W3CDTF">2019-12-05T14:25:36Z</dcterms:modified>
  <cp:category>FNLCR ATRF PPT OSS Template</cp:category>
</cp:coreProperties>
</file>