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28"/>
  </p:notesMasterIdLst>
  <p:handoutMasterIdLst>
    <p:handoutMasterId r:id="rId29"/>
  </p:handoutMasterIdLst>
  <p:sldIdLst>
    <p:sldId id="504" r:id="rId2"/>
    <p:sldId id="859" r:id="rId3"/>
    <p:sldId id="518" r:id="rId4"/>
    <p:sldId id="681" r:id="rId5"/>
    <p:sldId id="875" r:id="rId6"/>
    <p:sldId id="905" r:id="rId7"/>
    <p:sldId id="677" r:id="rId8"/>
    <p:sldId id="876" r:id="rId9"/>
    <p:sldId id="846" r:id="rId10"/>
    <p:sldId id="896" r:id="rId11"/>
    <p:sldId id="589" r:id="rId12"/>
    <p:sldId id="897" r:id="rId13"/>
    <p:sldId id="895" r:id="rId14"/>
    <p:sldId id="900" r:id="rId15"/>
    <p:sldId id="898" r:id="rId16"/>
    <p:sldId id="899" r:id="rId17"/>
    <p:sldId id="881" r:id="rId18"/>
    <p:sldId id="885" r:id="rId19"/>
    <p:sldId id="906" r:id="rId20"/>
    <p:sldId id="904" r:id="rId21"/>
    <p:sldId id="258" r:id="rId22"/>
    <p:sldId id="257" r:id="rId23"/>
    <p:sldId id="902" r:id="rId24"/>
    <p:sldId id="903" r:id="rId25"/>
    <p:sldId id="884" r:id="rId26"/>
    <p:sldId id="784" r:id="rId2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Freymann" initials="" lastIdx="2" clrIdx="0"/>
  <p:cmAuthor id="1" name="freymanj" initials="f" lastIdx="1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856"/>
    <a:srgbClr val="114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5571" autoAdjust="0"/>
  </p:normalViewPr>
  <p:slideViewPr>
    <p:cSldViewPr>
      <p:cViewPr varScale="1">
        <p:scale>
          <a:sx n="97" d="100"/>
          <a:sy n="97" d="100"/>
        </p:scale>
        <p:origin x="979" y="72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64EAB1-631D-4C34-9265-CD754F16E876}" type="doc">
      <dgm:prSet loTypeId="urn:microsoft.com/office/officeart/2011/layout/Circle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24E6027-4B7A-4AFD-B2E0-EBFBA1DA7F34}">
      <dgm:prSet phldrT="[Text]" custT="1"/>
      <dgm:spPr/>
      <dgm:t>
        <a:bodyPr/>
        <a:lstStyle/>
        <a:p>
          <a:r>
            <a:rPr lang="en-US" sz="1600" b="1" dirty="0"/>
            <a:t>De-identification</a:t>
          </a:r>
          <a:r>
            <a:rPr lang="en-US" sz="1600" dirty="0"/>
            <a:t> and Quality Assurance Process.</a:t>
          </a:r>
        </a:p>
      </dgm:t>
    </dgm:pt>
    <dgm:pt modelId="{2B79E0C9-C5AB-4549-B3F0-788A2F77BC6C}" type="parTrans" cxnId="{67C51D1C-0AB3-4672-82A8-37A1A3C7878D}">
      <dgm:prSet/>
      <dgm:spPr/>
      <dgm:t>
        <a:bodyPr/>
        <a:lstStyle/>
        <a:p>
          <a:endParaRPr lang="en-US" sz="2400"/>
        </a:p>
      </dgm:t>
    </dgm:pt>
    <dgm:pt modelId="{BBD90770-69C2-490E-8F17-2D76159A1CC8}" type="sibTrans" cxnId="{67C51D1C-0AB3-4672-82A8-37A1A3C7878D}">
      <dgm:prSet/>
      <dgm:spPr/>
      <dgm:t>
        <a:bodyPr/>
        <a:lstStyle/>
        <a:p>
          <a:endParaRPr lang="en-US" sz="2400"/>
        </a:p>
      </dgm:t>
    </dgm:pt>
    <dgm:pt modelId="{128099E8-4205-4E10-8780-A88998703728}">
      <dgm:prSet phldrT="[Text]" custT="1"/>
      <dgm:spPr/>
      <dgm:t>
        <a:bodyPr/>
        <a:lstStyle/>
        <a:p>
          <a:r>
            <a:rPr lang="en-US" sz="1600" dirty="0"/>
            <a:t>Live </a:t>
          </a:r>
          <a:r>
            <a:rPr lang="en-US" sz="1600" b="1" dirty="0"/>
            <a:t>Submission Support </a:t>
          </a:r>
          <a:r>
            <a:rPr lang="en-US" sz="1600" dirty="0"/>
            <a:t>from beginning to end.</a:t>
          </a:r>
        </a:p>
      </dgm:t>
    </dgm:pt>
    <dgm:pt modelId="{E658AE2F-5B2A-43B8-AE1E-B61258CDE43A}" type="parTrans" cxnId="{B4C713A6-5B4A-40B0-84C2-BD741C621AAC}">
      <dgm:prSet/>
      <dgm:spPr/>
      <dgm:t>
        <a:bodyPr/>
        <a:lstStyle/>
        <a:p>
          <a:endParaRPr lang="en-US" sz="2400"/>
        </a:p>
      </dgm:t>
    </dgm:pt>
    <dgm:pt modelId="{16689245-A6E8-42F8-8369-E3C6CBADA57B}" type="sibTrans" cxnId="{B4C713A6-5B4A-40B0-84C2-BD741C621AAC}">
      <dgm:prSet/>
      <dgm:spPr/>
      <dgm:t>
        <a:bodyPr/>
        <a:lstStyle/>
        <a:p>
          <a:endParaRPr lang="en-US" sz="2400"/>
        </a:p>
      </dgm:t>
    </dgm:pt>
    <dgm:pt modelId="{A62A28C1-ED1F-4B88-8AC3-CBD21DFF2466}">
      <dgm:prSet phldrT="[Text]" custT="1"/>
      <dgm:spPr/>
      <dgm:t>
        <a:bodyPr/>
        <a:lstStyle/>
        <a:p>
          <a:r>
            <a:rPr lang="en-US" sz="1600" dirty="0"/>
            <a:t>Reliable, Persistent </a:t>
          </a:r>
          <a:r>
            <a:rPr lang="en-US" sz="1600" b="1" dirty="0"/>
            <a:t>Hosting</a:t>
          </a:r>
          <a:r>
            <a:rPr lang="en-US" sz="1600" dirty="0"/>
            <a:t> on TCIA</a:t>
          </a:r>
        </a:p>
      </dgm:t>
    </dgm:pt>
    <dgm:pt modelId="{4510C855-F1D0-45D2-A251-F348B2FE4466}" type="parTrans" cxnId="{8895CF0D-AE58-48F0-AB99-4C9CA1B729F8}">
      <dgm:prSet/>
      <dgm:spPr/>
      <dgm:t>
        <a:bodyPr/>
        <a:lstStyle/>
        <a:p>
          <a:endParaRPr lang="en-US" sz="2400"/>
        </a:p>
      </dgm:t>
    </dgm:pt>
    <dgm:pt modelId="{AE4BD618-FD16-44D4-812E-E3312DA4B782}" type="sibTrans" cxnId="{8895CF0D-AE58-48F0-AB99-4C9CA1B729F8}">
      <dgm:prSet/>
      <dgm:spPr/>
      <dgm:t>
        <a:bodyPr/>
        <a:lstStyle/>
        <a:p>
          <a:endParaRPr lang="en-US" sz="2400"/>
        </a:p>
      </dgm:t>
    </dgm:pt>
    <dgm:pt modelId="{29583975-5170-477C-BAC8-39D81A5F2F38}">
      <dgm:prSet phldrT="[Text]" custT="1"/>
      <dgm:spPr/>
      <dgm:t>
        <a:bodyPr/>
        <a:lstStyle/>
        <a:p>
          <a:r>
            <a:rPr lang="en-US" sz="1600" b="1" dirty="0"/>
            <a:t>Data citations</a:t>
          </a:r>
          <a:r>
            <a:rPr lang="en-US" sz="1600" dirty="0"/>
            <a:t> for academic credit</a:t>
          </a:r>
        </a:p>
      </dgm:t>
    </dgm:pt>
    <dgm:pt modelId="{BC216548-1540-4005-B185-CFC5FF6CEE6F}" type="parTrans" cxnId="{C3C2B193-B0BE-48F7-BC6C-BBC58D1C381D}">
      <dgm:prSet/>
      <dgm:spPr/>
      <dgm:t>
        <a:bodyPr/>
        <a:lstStyle/>
        <a:p>
          <a:endParaRPr lang="en-US"/>
        </a:p>
      </dgm:t>
    </dgm:pt>
    <dgm:pt modelId="{84789F55-A664-4ED1-9659-4AC4D7A24631}" type="sibTrans" cxnId="{C3C2B193-B0BE-48F7-BC6C-BBC58D1C381D}">
      <dgm:prSet/>
      <dgm:spPr/>
      <dgm:t>
        <a:bodyPr/>
        <a:lstStyle/>
        <a:p>
          <a:endParaRPr lang="en-US"/>
        </a:p>
      </dgm:t>
    </dgm:pt>
    <dgm:pt modelId="{3C15AC45-D7ED-402D-AFFF-1E57A2A87C45}" type="pres">
      <dgm:prSet presAssocID="{D064EAB1-631D-4C34-9265-CD754F16E876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5008D581-1A50-4388-9EC8-9849FB898A9F}" type="pres">
      <dgm:prSet presAssocID="{29583975-5170-477C-BAC8-39D81A5F2F38}" presName="Accent4" presStyleCnt="0"/>
      <dgm:spPr/>
    </dgm:pt>
    <dgm:pt modelId="{026ED1FD-C675-4B94-BC8A-9C87F913E2BA}" type="pres">
      <dgm:prSet presAssocID="{29583975-5170-477C-BAC8-39D81A5F2F38}" presName="Accent" presStyleLbl="node1" presStyleIdx="0" presStyleCnt="4"/>
      <dgm:spPr/>
    </dgm:pt>
    <dgm:pt modelId="{0110AD58-0290-4BA4-AD77-6844DBDC8349}" type="pres">
      <dgm:prSet presAssocID="{29583975-5170-477C-BAC8-39D81A5F2F38}" presName="ParentBackground4" presStyleCnt="0"/>
      <dgm:spPr/>
    </dgm:pt>
    <dgm:pt modelId="{EC4F4E74-13A2-4405-B7E4-2A972263F44D}" type="pres">
      <dgm:prSet presAssocID="{29583975-5170-477C-BAC8-39D81A5F2F38}" presName="ParentBackground" presStyleLbl="fgAcc1" presStyleIdx="0" presStyleCnt="4"/>
      <dgm:spPr/>
    </dgm:pt>
    <dgm:pt modelId="{8A81C362-B69F-4EBF-A8CF-E55BB6465C1E}" type="pres">
      <dgm:prSet presAssocID="{29583975-5170-477C-BAC8-39D81A5F2F3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BB5F426-8DF8-4305-824B-F2D75CDD9AE3}" type="pres">
      <dgm:prSet presAssocID="{A62A28C1-ED1F-4B88-8AC3-CBD21DFF2466}" presName="Accent3" presStyleCnt="0"/>
      <dgm:spPr/>
    </dgm:pt>
    <dgm:pt modelId="{4576E6D3-EA45-4FC9-AD50-19F7537A4AD7}" type="pres">
      <dgm:prSet presAssocID="{A62A28C1-ED1F-4B88-8AC3-CBD21DFF2466}" presName="Accent" presStyleLbl="node1" presStyleIdx="1" presStyleCnt="4"/>
      <dgm:spPr/>
    </dgm:pt>
    <dgm:pt modelId="{DFFE8BEC-EBB5-48A9-ABCC-EA2925209A99}" type="pres">
      <dgm:prSet presAssocID="{A62A28C1-ED1F-4B88-8AC3-CBD21DFF2466}" presName="ParentBackground3" presStyleCnt="0"/>
      <dgm:spPr/>
    </dgm:pt>
    <dgm:pt modelId="{EA30BAB8-83FF-4EF3-8877-E4FF00DAFBD0}" type="pres">
      <dgm:prSet presAssocID="{A62A28C1-ED1F-4B88-8AC3-CBD21DFF2466}" presName="ParentBackground" presStyleLbl="fgAcc1" presStyleIdx="1" presStyleCnt="4"/>
      <dgm:spPr/>
    </dgm:pt>
    <dgm:pt modelId="{0448E9B0-39FD-4B22-B72C-A30DF48EF43E}" type="pres">
      <dgm:prSet presAssocID="{A62A28C1-ED1F-4B88-8AC3-CBD21DFF246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91CB985-F307-43A6-95A1-E3AD4FAF9D7D}" type="pres">
      <dgm:prSet presAssocID="{128099E8-4205-4E10-8780-A88998703728}" presName="Accent2" presStyleCnt="0"/>
      <dgm:spPr/>
    </dgm:pt>
    <dgm:pt modelId="{C7A68079-8B6C-43DC-881D-3248967F58FE}" type="pres">
      <dgm:prSet presAssocID="{128099E8-4205-4E10-8780-A88998703728}" presName="Accent" presStyleLbl="node1" presStyleIdx="2" presStyleCnt="4"/>
      <dgm:spPr/>
    </dgm:pt>
    <dgm:pt modelId="{3C9C6260-5DA1-4271-A68E-64C44DE619FA}" type="pres">
      <dgm:prSet presAssocID="{128099E8-4205-4E10-8780-A88998703728}" presName="ParentBackground2" presStyleCnt="0"/>
      <dgm:spPr/>
    </dgm:pt>
    <dgm:pt modelId="{928AC006-553A-437B-A54C-54030CBEDB47}" type="pres">
      <dgm:prSet presAssocID="{128099E8-4205-4E10-8780-A88998703728}" presName="ParentBackground" presStyleLbl="fgAcc1" presStyleIdx="2" presStyleCnt="4"/>
      <dgm:spPr/>
    </dgm:pt>
    <dgm:pt modelId="{AD86DA3A-AFD2-4D10-A47A-927E372B55DD}" type="pres">
      <dgm:prSet presAssocID="{128099E8-4205-4E10-8780-A8899870372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9CEBD2D-FE9E-418F-9998-5AE81446EBC3}" type="pres">
      <dgm:prSet presAssocID="{824E6027-4B7A-4AFD-B2E0-EBFBA1DA7F34}" presName="Accent1" presStyleCnt="0"/>
      <dgm:spPr/>
    </dgm:pt>
    <dgm:pt modelId="{4096BBE8-B37A-4C8D-8234-AB54F539D26A}" type="pres">
      <dgm:prSet presAssocID="{824E6027-4B7A-4AFD-B2E0-EBFBA1DA7F34}" presName="Accent" presStyleLbl="node1" presStyleIdx="3" presStyleCnt="4"/>
      <dgm:spPr/>
    </dgm:pt>
    <dgm:pt modelId="{454E029D-0A71-4218-8934-7E9073094AAE}" type="pres">
      <dgm:prSet presAssocID="{824E6027-4B7A-4AFD-B2E0-EBFBA1DA7F34}" presName="ParentBackground1" presStyleCnt="0"/>
      <dgm:spPr/>
    </dgm:pt>
    <dgm:pt modelId="{A6F469A0-84F0-4AD1-BFCD-C6AA2D031065}" type="pres">
      <dgm:prSet presAssocID="{824E6027-4B7A-4AFD-B2E0-EBFBA1DA7F34}" presName="ParentBackground" presStyleLbl="fgAcc1" presStyleIdx="3" presStyleCnt="4"/>
      <dgm:spPr/>
    </dgm:pt>
    <dgm:pt modelId="{7B24F159-310C-4DC5-B396-059B82F2B344}" type="pres">
      <dgm:prSet presAssocID="{824E6027-4B7A-4AFD-B2E0-EBFBA1DA7F34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8895CF0D-AE58-48F0-AB99-4C9CA1B729F8}" srcId="{D064EAB1-631D-4C34-9265-CD754F16E876}" destId="{A62A28C1-ED1F-4B88-8AC3-CBD21DFF2466}" srcOrd="2" destOrd="0" parTransId="{4510C855-F1D0-45D2-A251-F348B2FE4466}" sibTransId="{AE4BD618-FD16-44D4-812E-E3312DA4B782}"/>
    <dgm:cxn modelId="{06C0E90D-B726-4095-8798-6B0E430E0330}" type="presOf" srcId="{A62A28C1-ED1F-4B88-8AC3-CBD21DFF2466}" destId="{0448E9B0-39FD-4B22-B72C-A30DF48EF43E}" srcOrd="1" destOrd="0" presId="urn:microsoft.com/office/officeart/2011/layout/CircleProcess"/>
    <dgm:cxn modelId="{D099760E-9984-4486-B5A0-B72B9B2353E4}" type="presOf" srcId="{824E6027-4B7A-4AFD-B2E0-EBFBA1DA7F34}" destId="{A6F469A0-84F0-4AD1-BFCD-C6AA2D031065}" srcOrd="0" destOrd="0" presId="urn:microsoft.com/office/officeart/2011/layout/CircleProcess"/>
    <dgm:cxn modelId="{67C51D1C-0AB3-4672-82A8-37A1A3C7878D}" srcId="{D064EAB1-631D-4C34-9265-CD754F16E876}" destId="{824E6027-4B7A-4AFD-B2E0-EBFBA1DA7F34}" srcOrd="0" destOrd="0" parTransId="{2B79E0C9-C5AB-4549-B3F0-788A2F77BC6C}" sibTransId="{BBD90770-69C2-490E-8F17-2D76159A1CC8}"/>
    <dgm:cxn modelId="{15147224-BCEB-4ACD-9A25-16AE72725DCC}" type="presOf" srcId="{128099E8-4205-4E10-8780-A88998703728}" destId="{928AC006-553A-437B-A54C-54030CBEDB47}" srcOrd="0" destOrd="0" presId="urn:microsoft.com/office/officeart/2011/layout/CircleProcess"/>
    <dgm:cxn modelId="{6C9BAB82-487D-4A7E-8A93-5EFB71C25476}" type="presOf" srcId="{29583975-5170-477C-BAC8-39D81A5F2F38}" destId="{8A81C362-B69F-4EBF-A8CF-E55BB6465C1E}" srcOrd="1" destOrd="0" presId="urn:microsoft.com/office/officeart/2011/layout/CircleProcess"/>
    <dgm:cxn modelId="{C3C2B193-B0BE-48F7-BC6C-BBC58D1C381D}" srcId="{D064EAB1-631D-4C34-9265-CD754F16E876}" destId="{29583975-5170-477C-BAC8-39D81A5F2F38}" srcOrd="3" destOrd="0" parTransId="{BC216548-1540-4005-B185-CFC5FF6CEE6F}" sibTransId="{84789F55-A664-4ED1-9659-4AC4D7A24631}"/>
    <dgm:cxn modelId="{B4C713A6-5B4A-40B0-84C2-BD741C621AAC}" srcId="{D064EAB1-631D-4C34-9265-CD754F16E876}" destId="{128099E8-4205-4E10-8780-A88998703728}" srcOrd="1" destOrd="0" parTransId="{E658AE2F-5B2A-43B8-AE1E-B61258CDE43A}" sibTransId="{16689245-A6E8-42F8-8369-E3C6CBADA57B}"/>
    <dgm:cxn modelId="{BC8280BB-7DF4-447F-80E4-D01558C383DC}" type="presOf" srcId="{128099E8-4205-4E10-8780-A88998703728}" destId="{AD86DA3A-AFD2-4D10-A47A-927E372B55DD}" srcOrd="1" destOrd="0" presId="urn:microsoft.com/office/officeart/2011/layout/CircleProcess"/>
    <dgm:cxn modelId="{8029F9BD-D98D-417D-A4ED-465BF1273B5D}" type="presOf" srcId="{A62A28C1-ED1F-4B88-8AC3-CBD21DFF2466}" destId="{EA30BAB8-83FF-4EF3-8877-E4FF00DAFBD0}" srcOrd="0" destOrd="0" presId="urn:microsoft.com/office/officeart/2011/layout/CircleProcess"/>
    <dgm:cxn modelId="{7F569ECD-EE6A-43B8-92A1-8AE51C596053}" type="presOf" srcId="{29583975-5170-477C-BAC8-39D81A5F2F38}" destId="{EC4F4E74-13A2-4405-B7E4-2A972263F44D}" srcOrd="0" destOrd="0" presId="urn:microsoft.com/office/officeart/2011/layout/CircleProcess"/>
    <dgm:cxn modelId="{78C9F6D9-C23F-414F-A78F-BE2FAC4DB781}" type="presOf" srcId="{824E6027-4B7A-4AFD-B2E0-EBFBA1DA7F34}" destId="{7B24F159-310C-4DC5-B396-059B82F2B344}" srcOrd="1" destOrd="0" presId="urn:microsoft.com/office/officeart/2011/layout/CircleProcess"/>
    <dgm:cxn modelId="{6F396AE2-6852-4C8D-95F2-2C8F7DF0F4E3}" type="presOf" srcId="{D064EAB1-631D-4C34-9265-CD754F16E876}" destId="{3C15AC45-D7ED-402D-AFFF-1E57A2A87C45}" srcOrd="0" destOrd="0" presId="urn:microsoft.com/office/officeart/2011/layout/CircleProcess"/>
    <dgm:cxn modelId="{EE17B8E8-D51E-40B8-A469-AD02DB3002C1}" type="presParOf" srcId="{3C15AC45-D7ED-402D-AFFF-1E57A2A87C45}" destId="{5008D581-1A50-4388-9EC8-9849FB898A9F}" srcOrd="0" destOrd="0" presId="urn:microsoft.com/office/officeart/2011/layout/CircleProcess"/>
    <dgm:cxn modelId="{654C9F18-8112-47AF-85FA-4AE55A31C449}" type="presParOf" srcId="{5008D581-1A50-4388-9EC8-9849FB898A9F}" destId="{026ED1FD-C675-4B94-BC8A-9C87F913E2BA}" srcOrd="0" destOrd="0" presId="urn:microsoft.com/office/officeart/2011/layout/CircleProcess"/>
    <dgm:cxn modelId="{2ECAC03B-0531-45C7-9DE0-276909C610A7}" type="presParOf" srcId="{3C15AC45-D7ED-402D-AFFF-1E57A2A87C45}" destId="{0110AD58-0290-4BA4-AD77-6844DBDC8349}" srcOrd="1" destOrd="0" presId="urn:microsoft.com/office/officeart/2011/layout/CircleProcess"/>
    <dgm:cxn modelId="{2D974900-4685-4F6C-B392-BD7BA93ADA74}" type="presParOf" srcId="{0110AD58-0290-4BA4-AD77-6844DBDC8349}" destId="{EC4F4E74-13A2-4405-B7E4-2A972263F44D}" srcOrd="0" destOrd="0" presId="urn:microsoft.com/office/officeart/2011/layout/CircleProcess"/>
    <dgm:cxn modelId="{FED34069-D1AB-4DAD-AE93-976D3F4ED0BE}" type="presParOf" srcId="{3C15AC45-D7ED-402D-AFFF-1E57A2A87C45}" destId="{8A81C362-B69F-4EBF-A8CF-E55BB6465C1E}" srcOrd="2" destOrd="0" presId="urn:microsoft.com/office/officeart/2011/layout/CircleProcess"/>
    <dgm:cxn modelId="{1159B14A-0472-4E3D-8714-73C4F1B67412}" type="presParOf" srcId="{3C15AC45-D7ED-402D-AFFF-1E57A2A87C45}" destId="{FBB5F426-8DF8-4305-824B-F2D75CDD9AE3}" srcOrd="3" destOrd="0" presId="urn:microsoft.com/office/officeart/2011/layout/CircleProcess"/>
    <dgm:cxn modelId="{F8C4FA6B-9398-4107-98C4-DA739D0ED22B}" type="presParOf" srcId="{FBB5F426-8DF8-4305-824B-F2D75CDD9AE3}" destId="{4576E6D3-EA45-4FC9-AD50-19F7537A4AD7}" srcOrd="0" destOrd="0" presId="urn:microsoft.com/office/officeart/2011/layout/CircleProcess"/>
    <dgm:cxn modelId="{8958A578-E3F1-4D51-8A17-1C372F477B1F}" type="presParOf" srcId="{3C15AC45-D7ED-402D-AFFF-1E57A2A87C45}" destId="{DFFE8BEC-EBB5-48A9-ABCC-EA2925209A99}" srcOrd="4" destOrd="0" presId="urn:microsoft.com/office/officeart/2011/layout/CircleProcess"/>
    <dgm:cxn modelId="{0B4EE41C-C985-4BA4-AC7F-C4B40F7A1207}" type="presParOf" srcId="{DFFE8BEC-EBB5-48A9-ABCC-EA2925209A99}" destId="{EA30BAB8-83FF-4EF3-8877-E4FF00DAFBD0}" srcOrd="0" destOrd="0" presId="urn:microsoft.com/office/officeart/2011/layout/CircleProcess"/>
    <dgm:cxn modelId="{D48E8456-A8E4-442A-9103-7DAE46CAFA41}" type="presParOf" srcId="{3C15AC45-D7ED-402D-AFFF-1E57A2A87C45}" destId="{0448E9B0-39FD-4B22-B72C-A30DF48EF43E}" srcOrd="5" destOrd="0" presId="urn:microsoft.com/office/officeart/2011/layout/CircleProcess"/>
    <dgm:cxn modelId="{46C1F349-5F23-4ED6-89BF-D730F23BDB39}" type="presParOf" srcId="{3C15AC45-D7ED-402D-AFFF-1E57A2A87C45}" destId="{191CB985-F307-43A6-95A1-E3AD4FAF9D7D}" srcOrd="6" destOrd="0" presId="urn:microsoft.com/office/officeart/2011/layout/CircleProcess"/>
    <dgm:cxn modelId="{A64DBA9A-CC2F-4976-84B0-D7F541EE89EC}" type="presParOf" srcId="{191CB985-F307-43A6-95A1-E3AD4FAF9D7D}" destId="{C7A68079-8B6C-43DC-881D-3248967F58FE}" srcOrd="0" destOrd="0" presId="urn:microsoft.com/office/officeart/2011/layout/CircleProcess"/>
    <dgm:cxn modelId="{EF5CE60B-E071-486E-8207-0EBC6102A514}" type="presParOf" srcId="{3C15AC45-D7ED-402D-AFFF-1E57A2A87C45}" destId="{3C9C6260-5DA1-4271-A68E-64C44DE619FA}" srcOrd="7" destOrd="0" presId="urn:microsoft.com/office/officeart/2011/layout/CircleProcess"/>
    <dgm:cxn modelId="{3D914316-2E12-43AE-A9DD-C2FA872B7D69}" type="presParOf" srcId="{3C9C6260-5DA1-4271-A68E-64C44DE619FA}" destId="{928AC006-553A-437B-A54C-54030CBEDB47}" srcOrd="0" destOrd="0" presId="urn:microsoft.com/office/officeart/2011/layout/CircleProcess"/>
    <dgm:cxn modelId="{79899F54-BC08-491A-B287-5E1E5D96B40C}" type="presParOf" srcId="{3C15AC45-D7ED-402D-AFFF-1E57A2A87C45}" destId="{AD86DA3A-AFD2-4D10-A47A-927E372B55DD}" srcOrd="8" destOrd="0" presId="urn:microsoft.com/office/officeart/2011/layout/CircleProcess"/>
    <dgm:cxn modelId="{FDE20208-FA6E-4380-B7B5-ECE5092B0D91}" type="presParOf" srcId="{3C15AC45-D7ED-402D-AFFF-1E57A2A87C45}" destId="{C9CEBD2D-FE9E-418F-9998-5AE81446EBC3}" srcOrd="9" destOrd="0" presId="urn:microsoft.com/office/officeart/2011/layout/CircleProcess"/>
    <dgm:cxn modelId="{2CFF3063-BDC7-4E37-B849-A3B083812203}" type="presParOf" srcId="{C9CEBD2D-FE9E-418F-9998-5AE81446EBC3}" destId="{4096BBE8-B37A-4C8D-8234-AB54F539D26A}" srcOrd="0" destOrd="0" presId="urn:microsoft.com/office/officeart/2011/layout/CircleProcess"/>
    <dgm:cxn modelId="{B3335193-D111-4ADF-AE43-7BF36FAA28DF}" type="presParOf" srcId="{3C15AC45-D7ED-402D-AFFF-1E57A2A87C45}" destId="{454E029D-0A71-4218-8934-7E9073094AAE}" srcOrd="10" destOrd="0" presId="urn:microsoft.com/office/officeart/2011/layout/CircleProcess"/>
    <dgm:cxn modelId="{411F2D1B-708A-4B57-83FD-9E47BA424DEC}" type="presParOf" srcId="{454E029D-0A71-4218-8934-7E9073094AAE}" destId="{A6F469A0-84F0-4AD1-BFCD-C6AA2D031065}" srcOrd="0" destOrd="0" presId="urn:microsoft.com/office/officeart/2011/layout/CircleProcess"/>
    <dgm:cxn modelId="{38C2D8C2-797C-49B5-9DFE-DB369B7D4189}" type="presParOf" srcId="{3C15AC45-D7ED-402D-AFFF-1E57A2A87C45}" destId="{7B24F159-310C-4DC5-B396-059B82F2B344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37C28B-0294-4589-98BB-8F4B6A7CA8ED}" type="doc">
      <dgm:prSet loTypeId="urn:microsoft.com/office/officeart/2009/3/layout/SubStepProcess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AE5825-A734-438F-AB5E-CE92879D76EF}">
      <dgm:prSet phldrT="[Text]"/>
      <dgm:spPr/>
      <dgm:t>
        <a:bodyPr/>
        <a:lstStyle/>
        <a:p>
          <a:r>
            <a:rPr lang="en-US" dirty="0"/>
            <a:t>The Cancer Imaging Archive</a:t>
          </a:r>
        </a:p>
      </dgm:t>
    </dgm:pt>
    <dgm:pt modelId="{1F4B7CEB-8AF2-4899-831E-E3BA23C2DAA0}" type="parTrans" cxnId="{10F605CF-6917-4525-B42B-3D0E94D4D1F0}">
      <dgm:prSet/>
      <dgm:spPr/>
      <dgm:t>
        <a:bodyPr/>
        <a:lstStyle/>
        <a:p>
          <a:endParaRPr lang="en-US"/>
        </a:p>
      </dgm:t>
    </dgm:pt>
    <dgm:pt modelId="{95B34CBF-DFA7-414B-A822-B6D47E865D12}" type="sibTrans" cxnId="{10F605CF-6917-4525-B42B-3D0E94D4D1F0}">
      <dgm:prSet/>
      <dgm:spPr/>
      <dgm:t>
        <a:bodyPr/>
        <a:lstStyle/>
        <a:p>
          <a:endParaRPr lang="en-US"/>
        </a:p>
      </dgm:t>
    </dgm:pt>
    <dgm:pt modelId="{802C77BC-505A-42D7-B05D-264F4E334393}">
      <dgm:prSet phldrT="[Text]" custT="1"/>
      <dgm:spPr/>
      <dgm:t>
        <a:bodyPr/>
        <a:lstStyle/>
        <a:p>
          <a:r>
            <a:rPr lang="en-US" sz="1800" b="1" dirty="0"/>
            <a:t>Data Collection Centers</a:t>
          </a:r>
        </a:p>
      </dgm:t>
    </dgm:pt>
    <dgm:pt modelId="{805AF410-CEDC-4E62-9645-9CDF4B1DC47D}" type="parTrans" cxnId="{2636CB05-C321-440B-920E-4D59255697A9}">
      <dgm:prSet/>
      <dgm:spPr/>
      <dgm:t>
        <a:bodyPr/>
        <a:lstStyle/>
        <a:p>
          <a:endParaRPr lang="en-US"/>
        </a:p>
      </dgm:t>
    </dgm:pt>
    <dgm:pt modelId="{0B6BE811-9784-45C8-ABAE-65DC70B52F08}" type="sibTrans" cxnId="{2636CB05-C321-440B-920E-4D59255697A9}">
      <dgm:prSet/>
      <dgm:spPr/>
      <dgm:t>
        <a:bodyPr/>
        <a:lstStyle/>
        <a:p>
          <a:endParaRPr lang="en-US"/>
        </a:p>
      </dgm:t>
    </dgm:pt>
    <dgm:pt modelId="{A26D438A-0804-4BE3-97C5-7DDDE077FEDE}">
      <dgm:prSet phldrT="[Text]" custT="1"/>
      <dgm:spPr/>
      <dgm:t>
        <a:bodyPr/>
        <a:lstStyle/>
        <a:p>
          <a:r>
            <a:rPr lang="en-US" sz="1800" b="1" dirty="0"/>
            <a:t>Data Access Tools</a:t>
          </a:r>
        </a:p>
      </dgm:t>
    </dgm:pt>
    <dgm:pt modelId="{13459CA7-DE1E-42C7-BFCD-32472A83F7C5}" type="parTrans" cxnId="{FB5DBEBB-5A76-41B8-9EF3-E4586B216D0F}">
      <dgm:prSet/>
      <dgm:spPr/>
      <dgm:t>
        <a:bodyPr/>
        <a:lstStyle/>
        <a:p>
          <a:endParaRPr lang="en-US"/>
        </a:p>
      </dgm:t>
    </dgm:pt>
    <dgm:pt modelId="{EA67F82E-10A7-4A9C-8535-B48CEBA5E459}" type="sibTrans" cxnId="{FB5DBEBB-5A76-41B8-9EF3-E4586B216D0F}">
      <dgm:prSet/>
      <dgm:spPr/>
      <dgm:t>
        <a:bodyPr/>
        <a:lstStyle/>
        <a:p>
          <a:endParaRPr lang="en-US"/>
        </a:p>
      </dgm:t>
    </dgm:pt>
    <dgm:pt modelId="{2EE488A9-2431-4318-AB7D-D2D96DA5EF0A}">
      <dgm:prSet phldrT="[Text]" custT="1"/>
      <dgm:spPr/>
      <dgm:t>
        <a:bodyPr/>
        <a:lstStyle/>
        <a:p>
          <a:br>
            <a:rPr lang="en-US" sz="1800" dirty="0"/>
          </a:br>
          <a:r>
            <a:rPr lang="en-US" sz="1800" b="1" dirty="0"/>
            <a:t>Data Analysis Centers</a:t>
          </a:r>
        </a:p>
      </dgm:t>
    </dgm:pt>
    <dgm:pt modelId="{433AFAFD-BFAE-44DA-BAC5-A88DA20465A3}" type="parTrans" cxnId="{4CF197F2-EBBA-4E54-83CB-28406CEFD6D0}">
      <dgm:prSet/>
      <dgm:spPr/>
      <dgm:t>
        <a:bodyPr/>
        <a:lstStyle/>
        <a:p>
          <a:endParaRPr lang="en-US"/>
        </a:p>
      </dgm:t>
    </dgm:pt>
    <dgm:pt modelId="{8D89244B-00A8-4DF7-B48A-2094E2AEDD02}" type="sibTrans" cxnId="{4CF197F2-EBBA-4E54-83CB-28406CEFD6D0}">
      <dgm:prSet/>
      <dgm:spPr/>
      <dgm:t>
        <a:bodyPr/>
        <a:lstStyle/>
        <a:p>
          <a:endParaRPr lang="en-US"/>
        </a:p>
      </dgm:t>
    </dgm:pt>
    <dgm:pt modelId="{55DC5BF2-8BE0-F94C-A8E2-5F9671EC297E}">
      <dgm:prSet phldrT="[Text]" custT="1"/>
      <dgm:spPr/>
      <dgm:t>
        <a:bodyPr/>
        <a:lstStyle/>
        <a:p>
          <a:r>
            <a:rPr lang="en-US" sz="1400" dirty="0"/>
            <a:t>3</a:t>
          </a:r>
          <a:r>
            <a:rPr lang="en-US" sz="1400" baseline="30000" dirty="0"/>
            <a:t>rd</a:t>
          </a:r>
          <a:r>
            <a:rPr lang="en-US" sz="1400" dirty="0"/>
            <a:t> party web sites or tools which connect to TCIA’s API or mirror its data</a:t>
          </a:r>
        </a:p>
      </dgm:t>
    </dgm:pt>
    <dgm:pt modelId="{5E6A67F4-9D39-7948-889A-827BCB4830A9}" type="parTrans" cxnId="{C2DEAFB3-9062-D54A-BA36-05C444CE03F5}">
      <dgm:prSet/>
      <dgm:spPr/>
      <dgm:t>
        <a:bodyPr/>
        <a:lstStyle/>
        <a:p>
          <a:endParaRPr lang="en-US"/>
        </a:p>
      </dgm:t>
    </dgm:pt>
    <dgm:pt modelId="{9B84B14B-5478-A647-A6E0-E9EA90D75490}" type="sibTrans" cxnId="{C2DEAFB3-9062-D54A-BA36-05C444CE03F5}">
      <dgm:prSet/>
      <dgm:spPr/>
      <dgm:t>
        <a:bodyPr/>
        <a:lstStyle/>
        <a:p>
          <a:endParaRPr lang="en-US"/>
        </a:p>
      </dgm:t>
    </dgm:pt>
    <dgm:pt modelId="{E6A8BB2A-761E-4A1A-B63A-60C9861DCD74}">
      <dgm:prSet phldrT="[Text]" custT="1"/>
      <dgm:spPr/>
      <dgm:t>
        <a:bodyPr/>
        <a:lstStyle/>
        <a:p>
          <a:r>
            <a:rPr lang="en-US" sz="1400" dirty="0"/>
            <a:t>Tools and staffing to support data collection, curation, and de-identification</a:t>
          </a:r>
        </a:p>
      </dgm:t>
    </dgm:pt>
    <dgm:pt modelId="{3BE59C29-C2B2-4303-8DEE-17D4F7D903AB}" type="parTrans" cxnId="{169B5BA4-B0DE-406B-8CAF-35E068069AAB}">
      <dgm:prSet/>
      <dgm:spPr/>
      <dgm:t>
        <a:bodyPr/>
        <a:lstStyle/>
        <a:p>
          <a:endParaRPr lang="en-US"/>
        </a:p>
      </dgm:t>
    </dgm:pt>
    <dgm:pt modelId="{ED26CCA4-EA51-4B4D-B0FF-A8EF18E07400}" type="sibTrans" cxnId="{169B5BA4-B0DE-406B-8CAF-35E068069AAB}">
      <dgm:prSet/>
      <dgm:spPr/>
      <dgm:t>
        <a:bodyPr/>
        <a:lstStyle/>
        <a:p>
          <a:endParaRPr lang="en-US"/>
        </a:p>
      </dgm:t>
    </dgm:pt>
    <dgm:pt modelId="{7926053C-4223-4310-8D21-9FC56C43C9A9}">
      <dgm:prSet phldrT="[Text]" custT="1"/>
      <dgm:spPr/>
      <dgm:t>
        <a:bodyPr/>
        <a:lstStyle/>
        <a:p>
          <a:r>
            <a:rPr lang="en-US" sz="1400" dirty="0"/>
            <a:t>Browse </a:t>
          </a:r>
        </a:p>
      </dgm:t>
    </dgm:pt>
    <dgm:pt modelId="{0565E977-8B80-416B-9CE5-E8C1A6C1D26D}" type="parTrans" cxnId="{2397AF18-6F5E-4FF6-91B3-71078274DF01}">
      <dgm:prSet/>
      <dgm:spPr/>
      <dgm:t>
        <a:bodyPr/>
        <a:lstStyle/>
        <a:p>
          <a:endParaRPr lang="en-US"/>
        </a:p>
      </dgm:t>
    </dgm:pt>
    <dgm:pt modelId="{2DCD1542-3AE0-48BC-85E4-EF557C943226}" type="sibTrans" cxnId="{2397AF18-6F5E-4FF6-91B3-71078274DF01}">
      <dgm:prSet/>
      <dgm:spPr/>
      <dgm:t>
        <a:bodyPr/>
        <a:lstStyle/>
        <a:p>
          <a:endParaRPr lang="en-US"/>
        </a:p>
      </dgm:t>
    </dgm:pt>
    <dgm:pt modelId="{18673203-9A1A-42A5-B129-1EB047781BAB}">
      <dgm:prSet phldrT="[Text]" custT="1"/>
      <dgm:spPr/>
      <dgm:t>
        <a:bodyPr/>
        <a:lstStyle/>
        <a:p>
          <a:r>
            <a:rPr lang="en-US" sz="1400" dirty="0"/>
            <a:t>Filter/Search</a:t>
          </a:r>
        </a:p>
      </dgm:t>
    </dgm:pt>
    <dgm:pt modelId="{A703CBDF-90E3-4EE2-9703-705EE5D6E239}" type="parTrans" cxnId="{831E76E1-015A-4355-AA76-1D8647814DFB}">
      <dgm:prSet/>
      <dgm:spPr/>
      <dgm:t>
        <a:bodyPr/>
        <a:lstStyle/>
        <a:p>
          <a:endParaRPr lang="en-US"/>
        </a:p>
      </dgm:t>
    </dgm:pt>
    <dgm:pt modelId="{BF0D9355-0244-4185-8243-2585306C0F6D}" type="sibTrans" cxnId="{831E76E1-015A-4355-AA76-1D8647814DFB}">
      <dgm:prSet/>
      <dgm:spPr/>
      <dgm:t>
        <a:bodyPr/>
        <a:lstStyle/>
        <a:p>
          <a:endParaRPr lang="en-US"/>
        </a:p>
      </dgm:t>
    </dgm:pt>
    <dgm:pt modelId="{A0F805E6-DDA5-4DF2-AF9B-4BD184872A7B}">
      <dgm:prSet phldrT="[Text]" custT="1"/>
      <dgm:spPr/>
      <dgm:t>
        <a:bodyPr/>
        <a:lstStyle/>
        <a:p>
          <a:r>
            <a:rPr lang="en-US" sz="1400" dirty="0"/>
            <a:t>REST API</a:t>
          </a:r>
        </a:p>
      </dgm:t>
    </dgm:pt>
    <dgm:pt modelId="{F277235B-0428-4AD7-9AC7-E10BF03E71D2}" type="parTrans" cxnId="{09B553F3-7375-4139-80D3-A6B7F93D1AB7}">
      <dgm:prSet/>
      <dgm:spPr/>
      <dgm:t>
        <a:bodyPr/>
        <a:lstStyle/>
        <a:p>
          <a:endParaRPr lang="en-US"/>
        </a:p>
      </dgm:t>
    </dgm:pt>
    <dgm:pt modelId="{B71D0F06-1230-4896-9A71-AC0330916D52}" type="sibTrans" cxnId="{09B553F3-7375-4139-80D3-A6B7F93D1AB7}">
      <dgm:prSet/>
      <dgm:spPr/>
      <dgm:t>
        <a:bodyPr/>
        <a:lstStyle/>
        <a:p>
          <a:endParaRPr lang="en-US"/>
        </a:p>
      </dgm:t>
    </dgm:pt>
    <dgm:pt modelId="{8124BB49-A0BD-4F41-B971-B4CDA5C8D11E}" type="pres">
      <dgm:prSet presAssocID="{1F37C28B-0294-4589-98BB-8F4B6A7CA8ED}" presName="Name0" presStyleCnt="0">
        <dgm:presLayoutVars>
          <dgm:chMax val="7"/>
          <dgm:dir/>
          <dgm:animOne val="branch"/>
        </dgm:presLayoutVars>
      </dgm:prSet>
      <dgm:spPr/>
    </dgm:pt>
    <dgm:pt modelId="{893DC5F6-FF2F-BE4F-A065-CBA9582ACB7D}" type="pres">
      <dgm:prSet presAssocID="{F1AE5825-A734-438F-AB5E-CE92879D76EF}" presName="parTx1" presStyleLbl="node1" presStyleIdx="0" presStyleCnt="1"/>
      <dgm:spPr/>
    </dgm:pt>
    <dgm:pt modelId="{6B879684-642D-0045-88BB-DA2506DD1656}" type="pres">
      <dgm:prSet presAssocID="{F1AE5825-A734-438F-AB5E-CE92879D76EF}" presName="spPre1" presStyleCnt="0"/>
      <dgm:spPr/>
    </dgm:pt>
    <dgm:pt modelId="{FA5288B3-A843-7445-B9EE-457477E32FBD}" type="pres">
      <dgm:prSet presAssocID="{F1AE5825-A734-438F-AB5E-CE92879D76EF}" presName="chLin1" presStyleCnt="0"/>
      <dgm:spPr/>
    </dgm:pt>
    <dgm:pt modelId="{B2100E84-4945-214B-B5C2-7B269F5C040E}" type="pres">
      <dgm:prSet presAssocID="{805AF410-CEDC-4E62-9645-9CDF4B1DC47D}" presName="Name11" presStyleLbl="parChTrans1D1" presStyleIdx="0" presStyleCnt="6"/>
      <dgm:spPr/>
    </dgm:pt>
    <dgm:pt modelId="{9F718DDA-C957-5245-8C80-2E1FC28E895D}" type="pres">
      <dgm:prSet presAssocID="{802C77BC-505A-42D7-B05D-264F4E334393}" presName="txAndLines1" presStyleCnt="0"/>
      <dgm:spPr/>
    </dgm:pt>
    <dgm:pt modelId="{D478D5C2-2AB6-CF4C-BF34-23CB65B3599E}" type="pres">
      <dgm:prSet presAssocID="{802C77BC-505A-42D7-B05D-264F4E334393}" presName="anchor1" presStyleCnt="0"/>
      <dgm:spPr/>
    </dgm:pt>
    <dgm:pt modelId="{FD7DE359-5BB8-0E4E-AAC9-C693DC1F4BF4}" type="pres">
      <dgm:prSet presAssocID="{802C77BC-505A-42D7-B05D-264F4E334393}" presName="backup1" presStyleCnt="0"/>
      <dgm:spPr/>
    </dgm:pt>
    <dgm:pt modelId="{A9023EE6-93D4-E142-A860-803A3C8F0CA9}" type="pres">
      <dgm:prSet presAssocID="{802C77BC-505A-42D7-B05D-264F4E334393}" presName="preLine1" presStyleLbl="parChTrans1D1" presStyleIdx="1" presStyleCnt="6"/>
      <dgm:spPr/>
    </dgm:pt>
    <dgm:pt modelId="{684888E4-7222-9147-A2DB-57F669430D77}" type="pres">
      <dgm:prSet presAssocID="{802C77BC-505A-42D7-B05D-264F4E334393}" presName="desTx1" presStyleLbl="revTx" presStyleIdx="0" presStyleCnt="0">
        <dgm:presLayoutVars>
          <dgm:bulletEnabled val="1"/>
        </dgm:presLayoutVars>
      </dgm:prSet>
      <dgm:spPr/>
    </dgm:pt>
    <dgm:pt modelId="{FEEA599E-E6F0-3747-BF57-183A91E03EF4}" type="pres">
      <dgm:prSet presAssocID="{13459CA7-DE1E-42C7-BFCD-32472A83F7C5}" presName="Name11" presStyleLbl="parChTrans1D1" presStyleIdx="2" presStyleCnt="6"/>
      <dgm:spPr/>
    </dgm:pt>
    <dgm:pt modelId="{761ED2F8-5CDD-914A-BF52-521AB08A8B02}" type="pres">
      <dgm:prSet presAssocID="{A26D438A-0804-4BE3-97C5-7DDDE077FEDE}" presName="txAndLines1" presStyleCnt="0"/>
      <dgm:spPr/>
    </dgm:pt>
    <dgm:pt modelId="{330A50FE-26B8-7D4A-9DC2-76D59B490403}" type="pres">
      <dgm:prSet presAssocID="{A26D438A-0804-4BE3-97C5-7DDDE077FEDE}" presName="anchor1" presStyleCnt="0"/>
      <dgm:spPr/>
    </dgm:pt>
    <dgm:pt modelId="{D8B48570-78E6-6440-824F-0EF5F436884E}" type="pres">
      <dgm:prSet presAssocID="{A26D438A-0804-4BE3-97C5-7DDDE077FEDE}" presName="backup1" presStyleCnt="0"/>
      <dgm:spPr/>
    </dgm:pt>
    <dgm:pt modelId="{473F325F-B0FC-9346-8FE9-9987CDC3B7C4}" type="pres">
      <dgm:prSet presAssocID="{A26D438A-0804-4BE3-97C5-7DDDE077FEDE}" presName="preLine1" presStyleLbl="parChTrans1D1" presStyleIdx="3" presStyleCnt="6"/>
      <dgm:spPr/>
    </dgm:pt>
    <dgm:pt modelId="{375AA525-04B8-4A4B-A893-D84ECC5C6FC5}" type="pres">
      <dgm:prSet presAssocID="{A26D438A-0804-4BE3-97C5-7DDDE077FEDE}" presName="desTx1" presStyleLbl="revTx" presStyleIdx="0" presStyleCnt="0">
        <dgm:presLayoutVars>
          <dgm:bulletEnabled val="1"/>
        </dgm:presLayoutVars>
      </dgm:prSet>
      <dgm:spPr/>
    </dgm:pt>
    <dgm:pt modelId="{CC14D926-AFC4-B94D-9838-957106C44667}" type="pres">
      <dgm:prSet presAssocID="{433AFAFD-BFAE-44DA-BAC5-A88DA20465A3}" presName="Name11" presStyleLbl="parChTrans1D1" presStyleIdx="4" presStyleCnt="6"/>
      <dgm:spPr/>
    </dgm:pt>
    <dgm:pt modelId="{9136DD4D-0EBB-4243-9F70-25CF0661A728}" type="pres">
      <dgm:prSet presAssocID="{2EE488A9-2431-4318-AB7D-D2D96DA5EF0A}" presName="txAndLines1" presStyleCnt="0"/>
      <dgm:spPr/>
    </dgm:pt>
    <dgm:pt modelId="{43838F41-A005-B84C-9D43-01492A31362B}" type="pres">
      <dgm:prSet presAssocID="{2EE488A9-2431-4318-AB7D-D2D96DA5EF0A}" presName="anchor1" presStyleCnt="0"/>
      <dgm:spPr/>
    </dgm:pt>
    <dgm:pt modelId="{CECBB6F6-28C5-1642-A3E4-4A8A613FE173}" type="pres">
      <dgm:prSet presAssocID="{2EE488A9-2431-4318-AB7D-D2D96DA5EF0A}" presName="backup1" presStyleCnt="0"/>
      <dgm:spPr/>
    </dgm:pt>
    <dgm:pt modelId="{372A853E-3C06-4E44-9583-2B7269A3F819}" type="pres">
      <dgm:prSet presAssocID="{2EE488A9-2431-4318-AB7D-D2D96DA5EF0A}" presName="preLine1" presStyleLbl="parChTrans1D1" presStyleIdx="5" presStyleCnt="6"/>
      <dgm:spPr/>
    </dgm:pt>
    <dgm:pt modelId="{33132E30-02F9-8D42-8074-654D15380F95}" type="pres">
      <dgm:prSet presAssocID="{2EE488A9-2431-4318-AB7D-D2D96DA5EF0A}" presName="desTx1" presStyleLbl="revTx" presStyleIdx="0" presStyleCnt="0" custLinFactNeighborY="6608">
        <dgm:presLayoutVars>
          <dgm:bulletEnabled val="1"/>
        </dgm:presLayoutVars>
      </dgm:prSet>
      <dgm:spPr/>
    </dgm:pt>
  </dgm:ptLst>
  <dgm:cxnLst>
    <dgm:cxn modelId="{2636CB05-C321-440B-920E-4D59255697A9}" srcId="{F1AE5825-A734-438F-AB5E-CE92879D76EF}" destId="{802C77BC-505A-42D7-B05D-264F4E334393}" srcOrd="0" destOrd="0" parTransId="{805AF410-CEDC-4E62-9645-9CDF4B1DC47D}" sibTransId="{0B6BE811-9784-45C8-ABAE-65DC70B52F08}"/>
    <dgm:cxn modelId="{2397AF18-6F5E-4FF6-91B3-71078274DF01}" srcId="{A26D438A-0804-4BE3-97C5-7DDDE077FEDE}" destId="{7926053C-4223-4310-8D21-9FC56C43C9A9}" srcOrd="0" destOrd="0" parTransId="{0565E977-8B80-416B-9CE5-E8C1A6C1D26D}" sibTransId="{2DCD1542-3AE0-48BC-85E4-EF557C943226}"/>
    <dgm:cxn modelId="{3E29FB1B-BC3C-B346-9094-6569E855386F}" type="presOf" srcId="{802C77BC-505A-42D7-B05D-264F4E334393}" destId="{684888E4-7222-9147-A2DB-57F669430D77}" srcOrd="0" destOrd="0" presId="urn:microsoft.com/office/officeart/2009/3/layout/SubStepProcess"/>
    <dgm:cxn modelId="{8281E22B-62C7-BD43-AFC7-07C17BDA020C}" type="presOf" srcId="{A26D438A-0804-4BE3-97C5-7DDDE077FEDE}" destId="{375AA525-04B8-4A4B-A893-D84ECC5C6FC5}" srcOrd="0" destOrd="0" presId="urn:microsoft.com/office/officeart/2009/3/layout/SubStepProcess"/>
    <dgm:cxn modelId="{C6109032-A247-8241-B147-90DDED05AD56}" type="presOf" srcId="{7926053C-4223-4310-8D21-9FC56C43C9A9}" destId="{375AA525-04B8-4A4B-A893-D84ECC5C6FC5}" srcOrd="0" destOrd="1" presId="urn:microsoft.com/office/officeart/2009/3/layout/SubStepProcess"/>
    <dgm:cxn modelId="{2B741B35-B825-CF4B-ADC8-F4193C5C8430}" type="presOf" srcId="{55DC5BF2-8BE0-F94C-A8E2-5F9671EC297E}" destId="{33132E30-02F9-8D42-8074-654D15380F95}" srcOrd="0" destOrd="1" presId="urn:microsoft.com/office/officeart/2009/3/layout/SubStepProcess"/>
    <dgm:cxn modelId="{0703993D-473C-AE45-A248-F295C3FC6C43}" type="presOf" srcId="{E6A8BB2A-761E-4A1A-B63A-60C9861DCD74}" destId="{684888E4-7222-9147-A2DB-57F669430D77}" srcOrd="0" destOrd="1" presId="urn:microsoft.com/office/officeart/2009/3/layout/SubStepProcess"/>
    <dgm:cxn modelId="{6BAB5C52-AD6A-4F27-ABEC-0F44F1B0A590}" type="presOf" srcId="{A0F805E6-DDA5-4DF2-AF9B-4BD184872A7B}" destId="{375AA525-04B8-4A4B-A893-D84ECC5C6FC5}" srcOrd="0" destOrd="3" presId="urn:microsoft.com/office/officeart/2009/3/layout/SubStepProcess"/>
    <dgm:cxn modelId="{169B5BA4-B0DE-406B-8CAF-35E068069AAB}" srcId="{802C77BC-505A-42D7-B05D-264F4E334393}" destId="{E6A8BB2A-761E-4A1A-B63A-60C9861DCD74}" srcOrd="0" destOrd="0" parTransId="{3BE59C29-C2B2-4303-8DEE-17D4F7D903AB}" sibTransId="{ED26CCA4-EA51-4B4D-B0FF-A8EF18E07400}"/>
    <dgm:cxn modelId="{C2DEAFB3-9062-D54A-BA36-05C444CE03F5}" srcId="{2EE488A9-2431-4318-AB7D-D2D96DA5EF0A}" destId="{55DC5BF2-8BE0-F94C-A8E2-5F9671EC297E}" srcOrd="0" destOrd="0" parTransId="{5E6A67F4-9D39-7948-889A-827BCB4830A9}" sibTransId="{9B84B14B-5478-A647-A6E0-E9EA90D75490}"/>
    <dgm:cxn modelId="{FD6670B6-DDAA-3B46-82DC-01D0B7AE71AA}" type="presOf" srcId="{2EE488A9-2431-4318-AB7D-D2D96DA5EF0A}" destId="{33132E30-02F9-8D42-8074-654D15380F95}" srcOrd="0" destOrd="0" presId="urn:microsoft.com/office/officeart/2009/3/layout/SubStepProcess"/>
    <dgm:cxn modelId="{FB5DBEBB-5A76-41B8-9EF3-E4586B216D0F}" srcId="{F1AE5825-A734-438F-AB5E-CE92879D76EF}" destId="{A26D438A-0804-4BE3-97C5-7DDDE077FEDE}" srcOrd="1" destOrd="0" parTransId="{13459CA7-DE1E-42C7-BFCD-32472A83F7C5}" sibTransId="{EA67F82E-10A7-4A9C-8535-B48CEBA5E459}"/>
    <dgm:cxn modelId="{876E7FCE-E1FF-7542-8D31-6C439067D70E}" type="presOf" srcId="{F1AE5825-A734-438F-AB5E-CE92879D76EF}" destId="{893DC5F6-FF2F-BE4F-A065-CBA9582ACB7D}" srcOrd="0" destOrd="0" presId="urn:microsoft.com/office/officeart/2009/3/layout/SubStepProcess"/>
    <dgm:cxn modelId="{10F605CF-6917-4525-B42B-3D0E94D4D1F0}" srcId="{1F37C28B-0294-4589-98BB-8F4B6A7CA8ED}" destId="{F1AE5825-A734-438F-AB5E-CE92879D76EF}" srcOrd="0" destOrd="0" parTransId="{1F4B7CEB-8AF2-4899-831E-E3BA23C2DAA0}" sibTransId="{95B34CBF-DFA7-414B-A822-B6D47E865D12}"/>
    <dgm:cxn modelId="{ADC053E1-F91B-4FD8-9FDA-464751DA7952}" type="presOf" srcId="{18673203-9A1A-42A5-B129-1EB047781BAB}" destId="{375AA525-04B8-4A4B-A893-D84ECC5C6FC5}" srcOrd="0" destOrd="2" presId="urn:microsoft.com/office/officeart/2009/3/layout/SubStepProcess"/>
    <dgm:cxn modelId="{831E76E1-015A-4355-AA76-1D8647814DFB}" srcId="{A26D438A-0804-4BE3-97C5-7DDDE077FEDE}" destId="{18673203-9A1A-42A5-B129-1EB047781BAB}" srcOrd="1" destOrd="0" parTransId="{A703CBDF-90E3-4EE2-9703-705EE5D6E239}" sibTransId="{BF0D9355-0244-4185-8243-2585306C0F6D}"/>
    <dgm:cxn modelId="{086421E5-0628-1A4B-9782-EF5C97A8D9D8}" type="presOf" srcId="{1F37C28B-0294-4589-98BB-8F4B6A7CA8ED}" destId="{8124BB49-A0BD-4F41-B971-B4CDA5C8D11E}" srcOrd="0" destOrd="0" presId="urn:microsoft.com/office/officeart/2009/3/layout/SubStepProcess"/>
    <dgm:cxn modelId="{4CF197F2-EBBA-4E54-83CB-28406CEFD6D0}" srcId="{F1AE5825-A734-438F-AB5E-CE92879D76EF}" destId="{2EE488A9-2431-4318-AB7D-D2D96DA5EF0A}" srcOrd="2" destOrd="0" parTransId="{433AFAFD-BFAE-44DA-BAC5-A88DA20465A3}" sibTransId="{8D89244B-00A8-4DF7-B48A-2094E2AEDD02}"/>
    <dgm:cxn modelId="{09B553F3-7375-4139-80D3-A6B7F93D1AB7}" srcId="{A26D438A-0804-4BE3-97C5-7DDDE077FEDE}" destId="{A0F805E6-DDA5-4DF2-AF9B-4BD184872A7B}" srcOrd="2" destOrd="0" parTransId="{F277235B-0428-4AD7-9AC7-E10BF03E71D2}" sibTransId="{B71D0F06-1230-4896-9A71-AC0330916D52}"/>
    <dgm:cxn modelId="{2CD95631-5BAE-584C-8299-92A8013E9C24}" type="presParOf" srcId="{8124BB49-A0BD-4F41-B971-B4CDA5C8D11E}" destId="{893DC5F6-FF2F-BE4F-A065-CBA9582ACB7D}" srcOrd="0" destOrd="0" presId="urn:microsoft.com/office/officeart/2009/3/layout/SubStepProcess"/>
    <dgm:cxn modelId="{9CA10B72-F62D-F84F-B21E-34A514F80908}" type="presParOf" srcId="{8124BB49-A0BD-4F41-B971-B4CDA5C8D11E}" destId="{6B879684-642D-0045-88BB-DA2506DD1656}" srcOrd="1" destOrd="0" presId="urn:microsoft.com/office/officeart/2009/3/layout/SubStepProcess"/>
    <dgm:cxn modelId="{555E8592-DF4F-4246-9F8A-1BB86444C8FE}" type="presParOf" srcId="{8124BB49-A0BD-4F41-B971-B4CDA5C8D11E}" destId="{FA5288B3-A843-7445-B9EE-457477E32FBD}" srcOrd="2" destOrd="0" presId="urn:microsoft.com/office/officeart/2009/3/layout/SubStepProcess"/>
    <dgm:cxn modelId="{F7D4F3AF-FA06-C04B-9DE1-36E40EC71727}" type="presParOf" srcId="{FA5288B3-A843-7445-B9EE-457477E32FBD}" destId="{B2100E84-4945-214B-B5C2-7B269F5C040E}" srcOrd="0" destOrd="0" presId="urn:microsoft.com/office/officeart/2009/3/layout/SubStepProcess"/>
    <dgm:cxn modelId="{8773AED2-A007-9546-8E6C-6F21C0957F55}" type="presParOf" srcId="{FA5288B3-A843-7445-B9EE-457477E32FBD}" destId="{9F718DDA-C957-5245-8C80-2E1FC28E895D}" srcOrd="1" destOrd="0" presId="urn:microsoft.com/office/officeart/2009/3/layout/SubStepProcess"/>
    <dgm:cxn modelId="{F414C484-A262-1C42-82B8-68807E0C2EA5}" type="presParOf" srcId="{9F718DDA-C957-5245-8C80-2E1FC28E895D}" destId="{D478D5C2-2AB6-CF4C-BF34-23CB65B3599E}" srcOrd="0" destOrd="0" presId="urn:microsoft.com/office/officeart/2009/3/layout/SubStepProcess"/>
    <dgm:cxn modelId="{4ADFD30A-A87C-C346-A64B-41E1FCEF1B76}" type="presParOf" srcId="{9F718DDA-C957-5245-8C80-2E1FC28E895D}" destId="{FD7DE359-5BB8-0E4E-AAC9-C693DC1F4BF4}" srcOrd="1" destOrd="0" presId="urn:microsoft.com/office/officeart/2009/3/layout/SubStepProcess"/>
    <dgm:cxn modelId="{F916D694-B6A5-CA43-9593-33C4C6E534D8}" type="presParOf" srcId="{9F718DDA-C957-5245-8C80-2E1FC28E895D}" destId="{A9023EE6-93D4-E142-A860-803A3C8F0CA9}" srcOrd="2" destOrd="0" presId="urn:microsoft.com/office/officeart/2009/3/layout/SubStepProcess"/>
    <dgm:cxn modelId="{78CA8D42-E996-4440-BBAE-FF25DB5D1B6A}" type="presParOf" srcId="{9F718DDA-C957-5245-8C80-2E1FC28E895D}" destId="{684888E4-7222-9147-A2DB-57F669430D77}" srcOrd="3" destOrd="0" presId="urn:microsoft.com/office/officeart/2009/3/layout/SubStepProcess"/>
    <dgm:cxn modelId="{B2940DC7-8688-6241-B74E-BB077C87CF66}" type="presParOf" srcId="{FA5288B3-A843-7445-B9EE-457477E32FBD}" destId="{FEEA599E-E6F0-3747-BF57-183A91E03EF4}" srcOrd="2" destOrd="0" presId="urn:microsoft.com/office/officeart/2009/3/layout/SubStepProcess"/>
    <dgm:cxn modelId="{0DEBFDA0-758F-6C40-97B5-205DAFAFFDBE}" type="presParOf" srcId="{FA5288B3-A843-7445-B9EE-457477E32FBD}" destId="{761ED2F8-5CDD-914A-BF52-521AB08A8B02}" srcOrd="3" destOrd="0" presId="urn:microsoft.com/office/officeart/2009/3/layout/SubStepProcess"/>
    <dgm:cxn modelId="{73C7D85E-AB9E-8044-A9C7-DDBE08AA9A49}" type="presParOf" srcId="{761ED2F8-5CDD-914A-BF52-521AB08A8B02}" destId="{330A50FE-26B8-7D4A-9DC2-76D59B490403}" srcOrd="0" destOrd="0" presId="urn:microsoft.com/office/officeart/2009/3/layout/SubStepProcess"/>
    <dgm:cxn modelId="{ADC4B745-6118-9140-A622-AA4B09925FA2}" type="presParOf" srcId="{761ED2F8-5CDD-914A-BF52-521AB08A8B02}" destId="{D8B48570-78E6-6440-824F-0EF5F436884E}" srcOrd="1" destOrd="0" presId="urn:microsoft.com/office/officeart/2009/3/layout/SubStepProcess"/>
    <dgm:cxn modelId="{CCABD7F5-19C0-3243-8C10-40FA7C8D124C}" type="presParOf" srcId="{761ED2F8-5CDD-914A-BF52-521AB08A8B02}" destId="{473F325F-B0FC-9346-8FE9-9987CDC3B7C4}" srcOrd="2" destOrd="0" presId="urn:microsoft.com/office/officeart/2009/3/layout/SubStepProcess"/>
    <dgm:cxn modelId="{4A683F2E-227D-264C-9940-5ECC71132F4F}" type="presParOf" srcId="{761ED2F8-5CDD-914A-BF52-521AB08A8B02}" destId="{375AA525-04B8-4A4B-A893-D84ECC5C6FC5}" srcOrd="3" destOrd="0" presId="urn:microsoft.com/office/officeart/2009/3/layout/SubStepProcess"/>
    <dgm:cxn modelId="{ACD3CA76-0F52-824A-8376-E4C5102C80BB}" type="presParOf" srcId="{FA5288B3-A843-7445-B9EE-457477E32FBD}" destId="{CC14D926-AFC4-B94D-9838-957106C44667}" srcOrd="4" destOrd="0" presId="urn:microsoft.com/office/officeart/2009/3/layout/SubStepProcess"/>
    <dgm:cxn modelId="{A91AFC7B-61C7-764D-94BF-366102558DC1}" type="presParOf" srcId="{FA5288B3-A843-7445-B9EE-457477E32FBD}" destId="{9136DD4D-0EBB-4243-9F70-25CF0661A728}" srcOrd="5" destOrd="0" presId="urn:microsoft.com/office/officeart/2009/3/layout/SubStepProcess"/>
    <dgm:cxn modelId="{877B640A-C26E-034F-AA42-808AF35A341B}" type="presParOf" srcId="{9136DD4D-0EBB-4243-9F70-25CF0661A728}" destId="{43838F41-A005-B84C-9D43-01492A31362B}" srcOrd="0" destOrd="0" presId="urn:microsoft.com/office/officeart/2009/3/layout/SubStepProcess"/>
    <dgm:cxn modelId="{CA79F8C0-386D-F24D-AB96-439ABA12C7E5}" type="presParOf" srcId="{9136DD4D-0EBB-4243-9F70-25CF0661A728}" destId="{CECBB6F6-28C5-1642-A3E4-4A8A613FE173}" srcOrd="1" destOrd="0" presId="urn:microsoft.com/office/officeart/2009/3/layout/SubStepProcess"/>
    <dgm:cxn modelId="{FC18C1A2-63B6-EB40-8AA7-4233005A4DF5}" type="presParOf" srcId="{9136DD4D-0EBB-4243-9F70-25CF0661A728}" destId="{372A853E-3C06-4E44-9583-2B7269A3F819}" srcOrd="2" destOrd="0" presId="urn:microsoft.com/office/officeart/2009/3/layout/SubStepProcess"/>
    <dgm:cxn modelId="{88F67AE6-50B0-8D43-9874-070E8B742A33}" type="presParOf" srcId="{9136DD4D-0EBB-4243-9F70-25CF0661A728}" destId="{33132E30-02F9-8D42-8074-654D15380F95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ED1FD-C675-4B94-BC8A-9C87F913E2BA}">
      <dsp:nvSpPr>
        <dsp:cNvPr id="0" name=""/>
        <dsp:cNvSpPr/>
      </dsp:nvSpPr>
      <dsp:spPr>
        <a:xfrm>
          <a:off x="6613092" y="1060058"/>
          <a:ext cx="1979152" cy="197925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4F4E74-13A2-4405-B7E4-2A972263F44D}">
      <dsp:nvSpPr>
        <dsp:cNvPr id="0" name=""/>
        <dsp:cNvSpPr/>
      </dsp:nvSpPr>
      <dsp:spPr>
        <a:xfrm>
          <a:off x="6679290" y="1126044"/>
          <a:ext cx="1847605" cy="184728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Data citations</a:t>
          </a:r>
          <a:r>
            <a:rPr lang="en-US" sz="1600" kern="1200" dirty="0"/>
            <a:t> for academic credit</a:t>
          </a:r>
        </a:p>
      </dsp:txBody>
      <dsp:txXfrm>
        <a:off x="6943234" y="1389991"/>
        <a:ext cx="1319717" cy="1319386"/>
      </dsp:txXfrm>
    </dsp:sp>
    <dsp:sp modelId="{4576E6D3-EA45-4FC9-AD50-19F7537A4AD7}">
      <dsp:nvSpPr>
        <dsp:cNvPr id="0" name=""/>
        <dsp:cNvSpPr/>
      </dsp:nvSpPr>
      <dsp:spPr>
        <a:xfrm rot="2700000">
          <a:off x="4559238" y="1059919"/>
          <a:ext cx="1979184" cy="197918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30BAB8-83FF-4EF3-8877-E4FF00DAFBD0}">
      <dsp:nvSpPr>
        <dsp:cNvPr id="0" name=""/>
        <dsp:cNvSpPr/>
      </dsp:nvSpPr>
      <dsp:spPr>
        <a:xfrm>
          <a:off x="4633940" y="1126044"/>
          <a:ext cx="1847605" cy="184728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Reliable, Persistent </a:t>
          </a:r>
          <a:r>
            <a:rPr lang="en-US" sz="1600" b="1" kern="1200" dirty="0"/>
            <a:t>Hosting</a:t>
          </a:r>
          <a:r>
            <a:rPr lang="en-US" sz="1600" kern="1200" dirty="0"/>
            <a:t> on TCIA</a:t>
          </a:r>
        </a:p>
      </dsp:txBody>
      <dsp:txXfrm>
        <a:off x="4897883" y="1389991"/>
        <a:ext cx="1319717" cy="1319386"/>
      </dsp:txXfrm>
    </dsp:sp>
    <dsp:sp modelId="{C7A68079-8B6C-43DC-881D-3248967F58FE}">
      <dsp:nvSpPr>
        <dsp:cNvPr id="0" name=""/>
        <dsp:cNvSpPr/>
      </dsp:nvSpPr>
      <dsp:spPr>
        <a:xfrm rot="2700000">
          <a:off x="2522375" y="1059919"/>
          <a:ext cx="1979184" cy="197918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28AC006-553A-437B-A54C-54030CBEDB47}">
      <dsp:nvSpPr>
        <dsp:cNvPr id="0" name=""/>
        <dsp:cNvSpPr/>
      </dsp:nvSpPr>
      <dsp:spPr>
        <a:xfrm>
          <a:off x="2588589" y="1126044"/>
          <a:ext cx="1847605" cy="184728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Live </a:t>
          </a:r>
          <a:r>
            <a:rPr lang="en-US" sz="1600" b="1" kern="1200" dirty="0"/>
            <a:t>Submission Support </a:t>
          </a:r>
          <a:r>
            <a:rPr lang="en-US" sz="1600" kern="1200" dirty="0"/>
            <a:t>from beginning to end.</a:t>
          </a:r>
        </a:p>
      </dsp:txBody>
      <dsp:txXfrm>
        <a:off x="2852532" y="1389991"/>
        <a:ext cx="1319717" cy="1319386"/>
      </dsp:txXfrm>
    </dsp:sp>
    <dsp:sp modelId="{4096BBE8-B37A-4C8D-8234-AB54F539D26A}">
      <dsp:nvSpPr>
        <dsp:cNvPr id="0" name=""/>
        <dsp:cNvSpPr/>
      </dsp:nvSpPr>
      <dsp:spPr>
        <a:xfrm rot="2700000">
          <a:off x="477024" y="1059919"/>
          <a:ext cx="1979184" cy="197918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6F469A0-84F0-4AD1-BFCD-C6AA2D031065}">
      <dsp:nvSpPr>
        <dsp:cNvPr id="0" name=""/>
        <dsp:cNvSpPr/>
      </dsp:nvSpPr>
      <dsp:spPr>
        <a:xfrm>
          <a:off x="543238" y="1126044"/>
          <a:ext cx="1847605" cy="184728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De-identification</a:t>
          </a:r>
          <a:r>
            <a:rPr lang="en-US" sz="1600" kern="1200" dirty="0"/>
            <a:t> and Quality Assurance Process.</a:t>
          </a:r>
        </a:p>
      </dsp:txBody>
      <dsp:txXfrm>
        <a:off x="807182" y="1389991"/>
        <a:ext cx="1319717" cy="1319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DC5F6-FF2F-BE4F-A065-CBA9582ACB7D}">
      <dsp:nvSpPr>
        <dsp:cNvPr id="0" name=""/>
        <dsp:cNvSpPr/>
      </dsp:nvSpPr>
      <dsp:spPr>
        <a:xfrm>
          <a:off x="1240" y="29914"/>
          <a:ext cx="3369171" cy="33691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The Cancer Imaging Archive</a:t>
          </a:r>
        </a:p>
      </dsp:txBody>
      <dsp:txXfrm>
        <a:off x="494644" y="523318"/>
        <a:ext cx="2382363" cy="2382363"/>
      </dsp:txXfrm>
    </dsp:sp>
    <dsp:sp modelId="{B2100E84-4945-214B-B5C2-7B269F5C040E}">
      <dsp:nvSpPr>
        <dsp:cNvPr id="0" name=""/>
        <dsp:cNvSpPr/>
      </dsp:nvSpPr>
      <dsp:spPr>
        <a:xfrm rot="18511829">
          <a:off x="3225440" y="1080483"/>
          <a:ext cx="12996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996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23EE6-93D4-E142-A860-803A3C8F0CA9}">
      <dsp:nvSpPr>
        <dsp:cNvPr id="0" name=""/>
        <dsp:cNvSpPr/>
      </dsp:nvSpPr>
      <dsp:spPr>
        <a:xfrm>
          <a:off x="4280087" y="572128"/>
          <a:ext cx="39380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888E4-7222-9147-A2DB-57F669430D77}">
      <dsp:nvSpPr>
        <dsp:cNvPr id="0" name=""/>
        <dsp:cNvSpPr/>
      </dsp:nvSpPr>
      <dsp:spPr>
        <a:xfrm>
          <a:off x="4673896" y="942"/>
          <a:ext cx="2792463" cy="114237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Data Collection Centers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Tools and staffing to support data collection, curation, and de-identification</a:t>
          </a:r>
        </a:p>
      </dsp:txBody>
      <dsp:txXfrm>
        <a:off x="4673896" y="942"/>
        <a:ext cx="2792463" cy="1142371"/>
      </dsp:txXfrm>
    </dsp:sp>
    <dsp:sp modelId="{FEEA599E-E6F0-3747-BF57-183A91E03EF4}">
      <dsp:nvSpPr>
        <dsp:cNvPr id="0" name=""/>
        <dsp:cNvSpPr/>
      </dsp:nvSpPr>
      <dsp:spPr>
        <a:xfrm>
          <a:off x="3470475" y="1714500"/>
          <a:ext cx="80961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961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3F325F-B0FC-9346-8FE9-9987CDC3B7C4}">
      <dsp:nvSpPr>
        <dsp:cNvPr id="0" name=""/>
        <dsp:cNvSpPr/>
      </dsp:nvSpPr>
      <dsp:spPr>
        <a:xfrm>
          <a:off x="4280087" y="1714500"/>
          <a:ext cx="39380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AA525-04B8-4A4B-A893-D84ECC5C6FC5}">
      <dsp:nvSpPr>
        <dsp:cNvPr id="0" name=""/>
        <dsp:cNvSpPr/>
      </dsp:nvSpPr>
      <dsp:spPr>
        <a:xfrm>
          <a:off x="4673896" y="1143314"/>
          <a:ext cx="2792463" cy="114237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Data Access Tools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Browse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Filter/Search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REST API</a:t>
          </a:r>
        </a:p>
      </dsp:txBody>
      <dsp:txXfrm>
        <a:off x="4673896" y="1143314"/>
        <a:ext cx="2792463" cy="1142371"/>
      </dsp:txXfrm>
    </dsp:sp>
    <dsp:sp modelId="{CC14D926-AFC4-B94D-9838-957106C44667}">
      <dsp:nvSpPr>
        <dsp:cNvPr id="0" name=""/>
        <dsp:cNvSpPr/>
      </dsp:nvSpPr>
      <dsp:spPr>
        <a:xfrm rot="3089553">
          <a:off x="3225112" y="2349039"/>
          <a:ext cx="13003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0033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A853E-3C06-4E44-9583-2B7269A3F819}">
      <dsp:nvSpPr>
        <dsp:cNvPr id="0" name=""/>
        <dsp:cNvSpPr/>
      </dsp:nvSpPr>
      <dsp:spPr>
        <a:xfrm>
          <a:off x="4280087" y="2857814"/>
          <a:ext cx="39380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132E30-02F9-8D42-8074-654D15380F95}">
      <dsp:nvSpPr>
        <dsp:cNvPr id="0" name=""/>
        <dsp:cNvSpPr/>
      </dsp:nvSpPr>
      <dsp:spPr>
        <a:xfrm>
          <a:off x="4673896" y="2286628"/>
          <a:ext cx="2792463" cy="114237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800" kern="1200" dirty="0"/>
          </a:br>
          <a:r>
            <a:rPr lang="en-US" sz="1800" b="1" kern="1200" dirty="0"/>
            <a:t>Data Analysis Centers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3</a:t>
          </a:r>
          <a:r>
            <a:rPr lang="en-US" sz="1400" kern="1200" baseline="30000" dirty="0"/>
            <a:t>rd</a:t>
          </a:r>
          <a:r>
            <a:rPr lang="en-US" sz="1400" kern="1200" dirty="0"/>
            <a:t> party web sites or tools which connect to TCIA’s API or mirror its data</a:t>
          </a:r>
        </a:p>
      </dsp:txBody>
      <dsp:txXfrm>
        <a:off x="4673896" y="2286628"/>
        <a:ext cx="2792463" cy="1142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BA61A0-E886-4DC1-9B66-17776BA16097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C26595-8481-4A8A-BF89-DD673DB8A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51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AE3585-C624-4442-A57E-D612B5FE692F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BBB22C-FCF6-47CA-BCE6-0C4B056BB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53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BBB22C-FCF6-47CA-BCE6-0C4B056BBC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1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BBB22C-FCF6-47CA-BCE6-0C4B056BBC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35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BBB22C-FCF6-47CA-BCE6-0C4B056BBC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568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BBB22C-FCF6-47CA-BCE6-0C4B056BBC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669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BBB22C-FCF6-47CA-BCE6-0C4B056BBC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50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BB22C-FCF6-47CA-BCE6-0C4B056BBC5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56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The Cancer Imaging Archive (TCIA)Increase public availability of high quality cancer imaging data sets for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researchSupport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NIH data sharing requirements for the cancer imaging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communityEnable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cancer imaging researchers to adhere to Findability, Accessibility, Interoperability, and Reusability (FAIR) Principles Create a culture of open data sharing and collaboration among cancer imaging researchers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Enable the development of new technologies and methodologies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forclinical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imaging data de-identification and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curationintegrative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multi-disciplinary data analysis (e.g.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radiogenomics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)deep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learningradiomics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leadership and subject matter expertise to NIH data collection activities such as</a:t>
            </a:r>
          </a:p>
          <a:p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BB22C-FCF6-47CA-BCE6-0C4B056BBC5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5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 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>
            <a:spLocks noChangeAspect="1"/>
          </p:cNvSpPr>
          <p:nvPr/>
        </p:nvSpPr>
        <p:spPr>
          <a:xfrm>
            <a:off x="1166486" y="0"/>
            <a:ext cx="2872114" cy="5148072"/>
          </a:xfrm>
          <a:prstGeom prst="homePlate">
            <a:avLst>
              <a:gd name="adj" fmla="val 36290"/>
            </a:avLst>
          </a:prstGeom>
          <a:solidFill>
            <a:srgbClr val="B1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>
            <a:spLocks noChangeAspect="1"/>
          </p:cNvSpPr>
          <p:nvPr/>
        </p:nvSpPr>
        <p:spPr>
          <a:xfrm>
            <a:off x="0" y="0"/>
            <a:ext cx="2872114" cy="5148072"/>
          </a:xfrm>
          <a:prstGeom prst="homePlate">
            <a:avLst>
              <a:gd name="adj" fmla="val 36290"/>
            </a:avLst>
          </a:prstGeom>
          <a:solidFill>
            <a:srgbClr val="A7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V="1">
            <a:off x="0" y="3776472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85799" y="1234441"/>
            <a:ext cx="7772400" cy="1370882"/>
          </a:xfrm>
        </p:spPr>
        <p:txBody>
          <a:bodyPr lIns="0" tIns="0" rIns="0" bIns="0" anchor="b">
            <a:noAutofit/>
          </a:bodyPr>
          <a:lstStyle>
            <a:lvl1pPr algn="r">
              <a:defRPr sz="3200" b="0" i="0">
                <a:solidFill>
                  <a:srgbClr val="FFFFFF"/>
                </a:solidFill>
                <a:latin typeface="Cambria" panose="02040503050406030204" pitchFamily="18" charset="0"/>
                <a:cs typeface="Arial"/>
              </a:defRPr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685800" y="2674620"/>
            <a:ext cx="7772400" cy="514782"/>
          </a:xfrm>
        </p:spPr>
        <p:txBody>
          <a:bodyPr lIns="0" tIns="0" rIns="0" bIns="0" anchor="t">
            <a:noAutofit/>
          </a:bodyPr>
          <a:lstStyle>
            <a:lvl1pPr marL="0" indent="0" algn="r">
              <a:buNone/>
              <a:defRPr sz="1400" b="0" i="1" spc="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Picture 1" descr="NCI-Logo-Color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3" y="4282743"/>
            <a:ext cx="3993515" cy="3810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4295773"/>
            <a:ext cx="2286000" cy="3566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val="000000"/>
                </a:solidFill>
                <a:latin typeface="+mn-lt"/>
                <a:ea typeface="+mn-ea"/>
                <a:cs typeface="SapientSansRegular"/>
              </a:defRPr>
            </a:lvl1pPr>
          </a:lstStyle>
          <a:p>
            <a:pPr>
              <a:defRPr/>
            </a:pPr>
            <a:fld id="{AD269898-E97E-4D46-B13D-477FEA73A4DF}" type="datetimeFigureOut">
              <a:rPr lang="en-US" smtClean="0"/>
              <a:pPr>
                <a:defRPr/>
              </a:pPr>
              <a:t>12/1/2019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1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Left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5" name="Picture 14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93778" y="1069975"/>
            <a:ext cx="4108387" cy="3600450"/>
          </a:xfrm>
        </p:spPr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701507" y="1062648"/>
            <a:ext cx="4108387" cy="3600450"/>
          </a:xfrm>
        </p:spPr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9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 Left —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+mj-lt"/>
                <a:cs typeface="SapientSansBold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762057" y="1069975"/>
            <a:ext cx="3897313" cy="360045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93778" y="1069975"/>
            <a:ext cx="4108387" cy="3600450"/>
          </a:xfrm>
        </p:spPr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465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 Right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5" name="Picture 14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550983" y="1069975"/>
            <a:ext cx="4108387" cy="3600450"/>
          </a:xfrm>
        </p:spPr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93778" y="1069975"/>
            <a:ext cx="3897313" cy="360045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202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 Right —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1"/>
          </p:nvPr>
        </p:nvSpPr>
        <p:spPr>
          <a:xfrm>
            <a:off x="4550983" y="1069975"/>
            <a:ext cx="4108387" cy="3600450"/>
          </a:xfrm>
        </p:spPr>
        <p:txBody>
          <a:bodyPr num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493778" y="1069975"/>
            <a:ext cx="3897313" cy="360045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747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Column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61927"/>
            <a:ext cx="8165592" cy="666748"/>
          </a:xfrm>
        </p:spPr>
        <p:txBody>
          <a:bodyPr lIns="0" tIns="0" rIns="0" bIns="0" anchor="ctr">
            <a:noAutofit/>
          </a:bodyPr>
          <a:lstStyle>
            <a:lvl1pPr>
              <a:lnSpc>
                <a:spcPct val="100000"/>
              </a:lnSpc>
              <a:defRPr sz="28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5" name="Picture 14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477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ne Column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61927"/>
            <a:ext cx="8165592" cy="467128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8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395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Graphic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+mj-lt"/>
                <a:cs typeface="SapientSansBold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1" name="Picture 10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14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Graphic —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311659"/>
            <a:ext cx="8165592" cy="317395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400" baseline="0">
                <a:solidFill>
                  <a:srgbClr val="123E57"/>
                </a:solidFill>
                <a:latin typeface="+mj-lt"/>
                <a:cs typeface="SapientSansBold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</p:spTree>
    <p:extLst>
      <p:ext uri="{BB962C8B-B14F-4D97-AF65-F5344CB8AC3E}">
        <p14:creationId xmlns:p14="http://schemas.microsoft.com/office/powerpoint/2010/main" val="1117762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2" name="Picture 11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57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—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0721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with Sub-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>
            <a:spLocks noChangeAspect="1"/>
          </p:cNvSpPr>
          <p:nvPr/>
        </p:nvSpPr>
        <p:spPr>
          <a:xfrm>
            <a:off x="1177110" y="0"/>
            <a:ext cx="2872114" cy="5148072"/>
          </a:xfrm>
          <a:prstGeom prst="homePlate">
            <a:avLst>
              <a:gd name="adj" fmla="val 36290"/>
            </a:avLst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>
            <a:spLocks noChangeAspect="1"/>
          </p:cNvSpPr>
          <p:nvPr/>
        </p:nvSpPr>
        <p:spPr>
          <a:xfrm>
            <a:off x="10624" y="0"/>
            <a:ext cx="2872114" cy="5148072"/>
          </a:xfrm>
          <a:prstGeom prst="homePlate">
            <a:avLst>
              <a:gd name="adj" fmla="val 36290"/>
            </a:avLst>
          </a:prstGeom>
          <a:solidFill>
            <a:srgbClr val="E8E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371600"/>
            <a:ext cx="3017520" cy="1371600"/>
          </a:xfrm>
        </p:spPr>
        <p:txBody>
          <a:bodyPr lIns="0" tIns="0" rIns="0" bIns="0" anchor="b">
            <a:noAutofit/>
          </a:bodyPr>
          <a:lstStyle>
            <a:lvl1pPr algn="r">
              <a:lnSpc>
                <a:spcPct val="90000"/>
              </a:lnSpc>
              <a:defRPr sz="240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9" name="Picture 8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  <p:sp>
        <p:nvSpPr>
          <p:cNvPr id="11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334256" y="0"/>
            <a:ext cx="4297680" cy="5148072"/>
          </a:xfrm>
        </p:spPr>
        <p:txBody>
          <a:bodyPr anchor="ctr">
            <a:no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 i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 lang="en-US" sz="1900" i="1" kern="1200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2pPr>
          </a:lstStyle>
          <a:p>
            <a:r>
              <a:rPr lang="en-US" dirty="0"/>
              <a:t>Agenda Item 1</a:t>
            </a:r>
          </a:p>
          <a:p>
            <a:pPr lvl="1"/>
            <a:r>
              <a:rPr lang="en-US" dirty="0"/>
              <a:t>Agenda Item 1a</a:t>
            </a:r>
          </a:p>
          <a:p>
            <a:pPr lvl="1"/>
            <a:r>
              <a:rPr lang="en-US" dirty="0"/>
              <a:t>Agenda Item 1b</a:t>
            </a:r>
          </a:p>
          <a:p>
            <a:r>
              <a:rPr lang="en-US" dirty="0"/>
              <a:t>Agenda Item 2</a:t>
            </a:r>
          </a:p>
          <a:p>
            <a:pPr lvl="1"/>
            <a:r>
              <a:rPr lang="en-US" dirty="0"/>
              <a:t>Agenda Item 2a</a:t>
            </a:r>
          </a:p>
          <a:p>
            <a:pPr lvl="1"/>
            <a:r>
              <a:rPr lang="en-US" dirty="0"/>
              <a:t>Agenda Item 2b</a:t>
            </a:r>
          </a:p>
          <a:p>
            <a:r>
              <a:rPr lang="en-US" dirty="0"/>
              <a:t>Agenda Item 3</a:t>
            </a:r>
          </a:p>
          <a:p>
            <a:pPr marL="685800" marR="0" lvl="1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/>
              <a:t>Agenda Item 3a</a:t>
            </a:r>
          </a:p>
          <a:p>
            <a:pPr marL="685800" marR="0" lvl="1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/>
              <a:t>Agenda Item 3b</a:t>
            </a:r>
          </a:p>
        </p:txBody>
      </p:sp>
    </p:spTree>
    <p:extLst>
      <p:ext uri="{BB962C8B-B14F-4D97-AF65-F5344CB8AC3E}">
        <p14:creationId xmlns:p14="http://schemas.microsoft.com/office/powerpoint/2010/main" val="985284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 Cover R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0" y="0"/>
            <a:ext cx="8458198" cy="5143500"/>
          </a:xfrm>
          <a:prstGeom prst="homePlate">
            <a:avLst>
              <a:gd name="adj" fmla="val 20935"/>
            </a:avLst>
          </a:prstGeom>
          <a:solidFill>
            <a:srgbClr val="B1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0" y="0"/>
            <a:ext cx="7289798" cy="5143500"/>
          </a:xfrm>
          <a:prstGeom prst="homePlate">
            <a:avLst>
              <a:gd name="adj" fmla="val 20935"/>
            </a:avLst>
          </a:prstGeom>
          <a:solidFill>
            <a:srgbClr val="A7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989771" y="4356100"/>
            <a:ext cx="52009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600" b="1" dirty="0" err="1">
                <a:solidFill>
                  <a:schemeClr val="bg1"/>
                </a:solidFill>
                <a:latin typeface="Arial" charset="0"/>
              </a:rPr>
              <a:t>www.cancer.gov</a:t>
            </a:r>
            <a:r>
              <a:rPr lang="en-US" sz="1600" b="1" dirty="0">
                <a:solidFill>
                  <a:schemeClr val="bg1"/>
                </a:solidFill>
                <a:latin typeface="Arial" charset="0"/>
              </a:rPr>
              <a:t>                 </a:t>
            </a:r>
            <a:r>
              <a:rPr lang="en-US" sz="1600" b="1" dirty="0" err="1">
                <a:solidFill>
                  <a:schemeClr val="bg1"/>
                </a:solidFill>
                <a:latin typeface="Arial" charset="0"/>
              </a:rPr>
              <a:t>www.cancer.gov</a:t>
            </a:r>
            <a:r>
              <a:rPr lang="en-US" sz="1600" b="1" dirty="0">
                <a:solidFill>
                  <a:schemeClr val="bg1"/>
                </a:solidFill>
                <a:latin typeface="Arial" charset="0"/>
              </a:rPr>
              <a:t>/</a:t>
            </a:r>
            <a:r>
              <a:rPr lang="en-US" sz="1600" b="1" dirty="0" err="1">
                <a:solidFill>
                  <a:schemeClr val="bg1"/>
                </a:solidFill>
                <a:latin typeface="Arial" charset="0"/>
              </a:rPr>
              <a:t>espanol</a:t>
            </a:r>
            <a:endParaRPr lang="en-US" sz="1600" b="1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994026" y="2148841"/>
            <a:ext cx="3163776" cy="813435"/>
            <a:chOff x="2333626" y="1990725"/>
            <a:chExt cx="4519680" cy="1162050"/>
          </a:xfrm>
        </p:grpSpPr>
        <p:pic>
          <p:nvPicPr>
            <p:cNvPr id="10" name="Picture 9" descr="NCI-Logo-Stack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805" y="2133600"/>
              <a:ext cx="3119501" cy="852170"/>
            </a:xfrm>
            <a:prstGeom prst="rect">
              <a:avLst/>
            </a:prstGeom>
          </p:spPr>
        </p:pic>
        <p:pic>
          <p:nvPicPr>
            <p:cNvPr id="11" name="Picture 10" descr="4_hhs_logo_white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626" y="1990725"/>
              <a:ext cx="1162050" cy="1162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84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506794"/>
            <a:ext cx="7123080" cy="6933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357312"/>
            <a:ext cx="3471277" cy="3038476"/>
          </a:xfrm>
        </p:spPr>
        <p:txBody>
          <a:bodyPr>
            <a:normAutofit/>
          </a:bodyPr>
          <a:lstStyle>
            <a:lvl5pPr>
              <a:defRPr/>
            </a:lvl5pPr>
            <a:lvl6pPr marL="1885950" indent="-171450">
              <a:buClr>
                <a:schemeClr val="tx2"/>
              </a:buClr>
              <a:buSzPct val="101000"/>
              <a:buFont typeface="Courier New" pitchFamily="49" charset="0"/>
              <a:buChar char="o"/>
              <a:defRPr sz="900"/>
            </a:lvl6pPr>
            <a:lvl7pPr marL="22288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7pPr>
            <a:lvl8pPr marL="25717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8pPr>
            <a:lvl9pPr marL="29146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357312"/>
            <a:ext cx="3469242" cy="3038477"/>
          </a:xfrm>
        </p:spPr>
        <p:txBody>
          <a:bodyPr>
            <a:normAutofit/>
          </a:bodyPr>
          <a:lstStyle>
            <a:lvl5pPr>
              <a:defRPr/>
            </a:lvl5pPr>
            <a:lvl6pPr marL="1885950" indent="-171450">
              <a:buClr>
                <a:schemeClr val="tx2"/>
              </a:buClr>
              <a:buSzPct val="101000"/>
              <a:buFont typeface="Courier New" pitchFamily="49" charset="0"/>
              <a:buChar char="o"/>
              <a:defRPr sz="900"/>
            </a:lvl6pPr>
            <a:lvl7pPr marL="22288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7pPr>
            <a:lvl8pPr marL="25717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8pPr>
            <a:lvl9pPr marL="2914650" indent="-171450">
              <a:buClr>
                <a:schemeClr val="tx2"/>
              </a:buClr>
              <a:buFont typeface="Courier New" pitchFamily="49" charset="0"/>
              <a:buChar char="o"/>
              <a:defRPr sz="9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1ED62-CFA0-4377-A853-E801D85F985D}" type="datetimeFigureOut">
              <a:rPr lang="en-US"/>
              <a:pPr>
                <a:defRPr/>
              </a:pPr>
              <a:t>12/1/2019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7F813-DAAC-4A8E-B0CC-18B26554A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46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FB6C-4374-45F4-B5FF-28F63DBBA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39A4B-CE4D-456E-9498-61B9A4D47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006D4-B806-4170-832D-55AAC11C4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4FB0-E875-444A-82CD-BA1B96205791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27495-7173-496E-908E-957C0F3B4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8093F-DAFA-470D-B86B-40F1A6ADD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83D9-6037-4F5B-8E56-4014FCE3B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8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with Sub-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" y="0"/>
            <a:ext cx="4395470" cy="5148072"/>
            <a:chOff x="1" y="0"/>
            <a:chExt cx="4395470" cy="5148072"/>
          </a:xfrm>
        </p:grpSpPr>
        <p:sp>
          <p:nvSpPr>
            <p:cNvPr id="16" name="Pentagon 15"/>
            <p:cNvSpPr>
              <a:spLocks noChangeAspect="1"/>
            </p:cNvSpPr>
            <p:nvPr/>
          </p:nvSpPr>
          <p:spPr>
            <a:xfrm>
              <a:off x="1523357" y="0"/>
              <a:ext cx="2872114" cy="5148072"/>
            </a:xfrm>
            <a:prstGeom prst="homePlate">
              <a:avLst>
                <a:gd name="adj" fmla="val 36290"/>
              </a:avLst>
            </a:prstGeom>
            <a:solidFill>
              <a:srgbClr val="B10E3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bg1"/>
                </a:solidFill>
              </a:endParaRPr>
            </a:p>
          </p:txBody>
        </p:sp>
        <p:sp>
          <p:nvSpPr>
            <p:cNvPr id="17" name="Pentagon 16"/>
            <p:cNvSpPr>
              <a:spLocks noChangeAspect="1"/>
            </p:cNvSpPr>
            <p:nvPr/>
          </p:nvSpPr>
          <p:spPr>
            <a:xfrm>
              <a:off x="1" y="0"/>
              <a:ext cx="3228985" cy="5148072"/>
            </a:xfrm>
            <a:prstGeom prst="homePlate">
              <a:avLst>
                <a:gd name="adj" fmla="val 32357"/>
              </a:avLst>
            </a:prstGeom>
            <a:solidFill>
              <a:srgbClr val="A70E3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1888236"/>
            <a:ext cx="3017520" cy="1371600"/>
          </a:xfrm>
        </p:spPr>
        <p:txBody>
          <a:bodyPr lIns="0" tIns="0" rIns="0" bIns="0" anchor="ctr">
            <a:noAutofit/>
          </a:bodyPr>
          <a:lstStyle>
            <a:lvl1pPr algn="r">
              <a:lnSpc>
                <a:spcPct val="90000"/>
              </a:lnSpc>
              <a:defRPr sz="3600">
                <a:solidFill>
                  <a:schemeClr val="bg1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8647117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chemeClr val="tx1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chemeClr val="tx1"/>
              </a:solidFill>
              <a:latin typeface="+mn-lt"/>
              <a:cs typeface="SapientSansRegular"/>
            </a:endParaRP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334256" y="0"/>
            <a:ext cx="4297680" cy="5148072"/>
          </a:xfrm>
        </p:spPr>
        <p:txBody>
          <a:bodyPr anchor="ctr">
            <a:no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+mj-lt"/>
              <a:buAutoNum type="arabicPeriod"/>
              <a:tabLst/>
              <a:defRPr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 lang="en-US" sz="1900" i="1" kern="1200" baseline="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2pPr>
          </a:lstStyle>
          <a:p>
            <a:r>
              <a:rPr lang="en-US" dirty="0"/>
              <a:t>Agenda Item 1</a:t>
            </a:r>
          </a:p>
          <a:p>
            <a:pPr lvl="1"/>
            <a:r>
              <a:rPr lang="en-US" dirty="0"/>
              <a:t>Agenda Item 1a</a:t>
            </a:r>
          </a:p>
          <a:p>
            <a:pPr lvl="1"/>
            <a:r>
              <a:rPr lang="en-US" dirty="0"/>
              <a:t>Agenda Item 1b</a:t>
            </a:r>
          </a:p>
          <a:p>
            <a:r>
              <a:rPr lang="en-US" dirty="0"/>
              <a:t>Agenda Item 2</a:t>
            </a:r>
          </a:p>
          <a:p>
            <a:pPr lvl="1"/>
            <a:r>
              <a:rPr lang="en-US" dirty="0"/>
              <a:t>Agenda Item 2a</a:t>
            </a:r>
          </a:p>
          <a:p>
            <a:pPr lvl="1"/>
            <a:r>
              <a:rPr lang="en-US" dirty="0"/>
              <a:t>Agenda Item 2b</a:t>
            </a:r>
          </a:p>
          <a:p>
            <a:r>
              <a:rPr lang="en-US" dirty="0"/>
              <a:t>Agenda Item 3</a:t>
            </a:r>
          </a:p>
          <a:p>
            <a:pPr marL="685800" marR="0" lvl="1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/>
              <a:t>Agenda Item 3a</a:t>
            </a:r>
          </a:p>
          <a:p>
            <a:pPr marL="685800" marR="0" lvl="1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/>
              <a:t>Agenda Item 3b</a:t>
            </a:r>
          </a:p>
        </p:txBody>
      </p:sp>
      <p:pic>
        <p:nvPicPr>
          <p:cNvPr id="18" name="Picture 17" descr="NCI-Logo-White-Kno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4864608"/>
            <a:ext cx="1916887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17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 Section Brea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entagon 19"/>
          <p:cNvSpPr/>
          <p:nvPr/>
        </p:nvSpPr>
        <p:spPr>
          <a:xfrm>
            <a:off x="1" y="0"/>
            <a:ext cx="8458198" cy="5143500"/>
          </a:xfrm>
          <a:prstGeom prst="homePlate">
            <a:avLst>
              <a:gd name="adj" fmla="val 20935"/>
            </a:avLst>
          </a:prstGeom>
          <a:solidFill>
            <a:srgbClr val="B1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1" y="0"/>
            <a:ext cx="7289798" cy="5143500"/>
          </a:xfrm>
          <a:prstGeom prst="homePlate">
            <a:avLst>
              <a:gd name="adj" fmla="val 20935"/>
            </a:avLst>
          </a:prstGeom>
          <a:solidFill>
            <a:srgbClr val="A7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29002" y="1817370"/>
            <a:ext cx="5029199" cy="1371600"/>
          </a:xfrm>
        </p:spPr>
        <p:txBody>
          <a:bodyPr lIns="0" tIns="0" rIns="0" bIns="0" anchor="b">
            <a:noAutofit/>
          </a:bodyPr>
          <a:lstStyle>
            <a:lvl1pPr algn="r">
              <a:defRPr sz="2800" spc="-80">
                <a:solidFill>
                  <a:schemeClr val="bg1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28999" y="3257550"/>
            <a:ext cx="5022892" cy="514350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 b="0" i="1" spc="100">
                <a:solidFill>
                  <a:srgbClr val="FFFFFF"/>
                </a:solidFill>
                <a:latin typeface="+mn-lt"/>
                <a:cs typeface="SapientCentroSlab-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FFFFF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FFFFF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FFFFFF"/>
              </a:solidFill>
              <a:latin typeface="+mn-lt"/>
              <a:cs typeface="SapientSansRegular"/>
            </a:endParaRPr>
          </a:p>
        </p:txBody>
      </p:sp>
      <p:pic>
        <p:nvPicPr>
          <p:cNvPr id="11" name="Picture 10" descr="NCI-Logo-White-Kno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" y="4864608"/>
            <a:ext cx="1916887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0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 Section Break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>
            <a:spLocks noChangeAspect="1"/>
          </p:cNvSpPr>
          <p:nvPr/>
        </p:nvSpPr>
        <p:spPr>
          <a:xfrm>
            <a:off x="1523357" y="0"/>
            <a:ext cx="2872114" cy="5148072"/>
          </a:xfrm>
          <a:prstGeom prst="homePlate">
            <a:avLst>
              <a:gd name="adj" fmla="val 36290"/>
            </a:avLst>
          </a:prstGeom>
          <a:solidFill>
            <a:srgbClr val="B1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>
            <a:spLocks noChangeAspect="1"/>
          </p:cNvSpPr>
          <p:nvPr/>
        </p:nvSpPr>
        <p:spPr>
          <a:xfrm>
            <a:off x="1" y="0"/>
            <a:ext cx="3228985" cy="5148072"/>
          </a:xfrm>
          <a:prstGeom prst="homePlate">
            <a:avLst>
              <a:gd name="adj" fmla="val 32357"/>
            </a:avLst>
          </a:prstGeom>
          <a:solidFill>
            <a:srgbClr val="A7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95471" y="1817370"/>
            <a:ext cx="4062728" cy="1371600"/>
          </a:xfrm>
        </p:spPr>
        <p:txBody>
          <a:bodyPr lIns="0" tIns="0" rIns="0" bIns="0" anchor="ctr">
            <a:noAutofit/>
          </a:bodyPr>
          <a:lstStyle>
            <a:lvl1pPr algn="r">
              <a:defRPr sz="3600" spc="-80">
                <a:solidFill>
                  <a:srgbClr val="BB0E3D"/>
                </a:solidFill>
                <a:latin typeface="+mj-lt"/>
                <a:cs typeface="SapientSansBold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5471" y="3257549"/>
            <a:ext cx="4056420" cy="942975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2000" b="0" i="1" spc="100">
                <a:solidFill>
                  <a:schemeClr val="accent3"/>
                </a:solidFill>
                <a:latin typeface="+mn-lt"/>
                <a:cs typeface="SapientCentroSlab-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pic>
        <p:nvPicPr>
          <p:cNvPr id="11" name="Picture 10" descr="NCI-Logo-White-Kno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" y="4864608"/>
            <a:ext cx="1916887" cy="182880"/>
          </a:xfrm>
          <a:prstGeom prst="rect">
            <a:avLst/>
          </a:prstGeom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0416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R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0" y="0"/>
            <a:ext cx="8458198" cy="5143500"/>
          </a:xfrm>
          <a:prstGeom prst="homePlate">
            <a:avLst>
              <a:gd name="adj" fmla="val 20935"/>
            </a:avLst>
          </a:prstGeom>
          <a:solidFill>
            <a:srgbClr val="B1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>
            <a:off x="0" y="0"/>
            <a:ext cx="7289798" cy="5143500"/>
          </a:xfrm>
          <a:prstGeom prst="homePlate">
            <a:avLst>
              <a:gd name="adj" fmla="val 20935"/>
            </a:avLst>
          </a:prstGeom>
          <a:solidFill>
            <a:srgbClr val="A70E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1371600"/>
            <a:ext cx="7772400" cy="2400300"/>
          </a:xfrm>
        </p:spPr>
        <p:txBody>
          <a:bodyPr anchor="ctr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 i="1" baseline="0">
                <a:solidFill>
                  <a:srgbClr val="FFFFFF"/>
                </a:solidFill>
                <a:latin typeface="+mn-lt"/>
                <a:cs typeface="SapientCentroSlab-Light"/>
              </a:defRPr>
            </a:lvl1pPr>
          </a:lstStyle>
          <a:p>
            <a:pPr lvl="0"/>
            <a:r>
              <a:rPr lang="en-US" dirty="0"/>
              <a:t>Vision Quote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fugit </a:t>
            </a:r>
            <a:r>
              <a:rPr lang="en-US" dirty="0" err="1"/>
              <a:t>liberavisse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nec</a:t>
            </a:r>
            <a:r>
              <a:rPr lang="en-US" dirty="0"/>
              <a:t> at. </a:t>
            </a:r>
            <a:r>
              <a:rPr lang="en-US" dirty="0" err="1"/>
              <a:t>Essent</a:t>
            </a:r>
            <a:r>
              <a:rPr lang="en-US" dirty="0"/>
              <a:t> </a:t>
            </a:r>
            <a:r>
              <a:rPr lang="en-US" dirty="0" err="1"/>
              <a:t>elaboraret</a:t>
            </a:r>
            <a:r>
              <a:rPr lang="en-US" dirty="0"/>
              <a:t> </a:t>
            </a:r>
            <a:r>
              <a:rPr lang="en-US" dirty="0" err="1"/>
              <a:t>conclusionemque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eam</a:t>
            </a:r>
            <a:r>
              <a:rPr lang="en-US" dirty="0"/>
              <a:t> id. Quo ex </a:t>
            </a:r>
            <a:r>
              <a:rPr lang="en-US" dirty="0" err="1"/>
              <a:t>laboramus</a:t>
            </a:r>
            <a:r>
              <a:rPr lang="en-US" dirty="0"/>
              <a:t> </a:t>
            </a:r>
            <a:r>
              <a:rPr lang="en-US" dirty="0" err="1"/>
              <a:t>accommodare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his </a:t>
            </a:r>
            <a:r>
              <a:rPr lang="en-US" dirty="0" err="1"/>
              <a:t>falli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. </a:t>
            </a:r>
            <a:r>
              <a:rPr lang="en-US" dirty="0" err="1"/>
              <a:t>Illud</a:t>
            </a:r>
            <a:r>
              <a:rPr lang="en-US" dirty="0"/>
              <a:t> postulant </a:t>
            </a:r>
            <a:br>
              <a:rPr lang="en-US" dirty="0"/>
            </a:br>
            <a:r>
              <a:rPr lang="en-US" dirty="0" err="1"/>
              <a:t>adversarium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his.”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FFFFF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FFFFF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FFFFFF"/>
              </a:solidFill>
              <a:latin typeface="+mn-lt"/>
              <a:cs typeface="SapientSansRegular"/>
            </a:endParaRPr>
          </a:p>
        </p:txBody>
      </p:sp>
      <p:pic>
        <p:nvPicPr>
          <p:cNvPr id="8" name="Picture 7" descr="NCI-Logo-White-Knoc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2" y="4864608"/>
            <a:ext cx="1916887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61927"/>
            <a:ext cx="8165592" cy="467128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100000"/>
              </a:lnSpc>
              <a:defRPr sz="28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pic>
        <p:nvPicPr>
          <p:cNvPr id="15" name="Picture 14" descr="NCI-Logo-Gray-Knoc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64608"/>
            <a:ext cx="1916888" cy="1828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93776" y="1069975"/>
            <a:ext cx="8165592" cy="3600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06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ne Column —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61927"/>
            <a:ext cx="8165592" cy="467128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100000"/>
              </a:lnSpc>
              <a:defRPr sz="28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93776" y="1069975"/>
            <a:ext cx="8165592" cy="3600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14300" y="904653"/>
            <a:ext cx="8858250" cy="0"/>
          </a:xfrm>
          <a:prstGeom prst="line">
            <a:avLst/>
          </a:prstGeom>
          <a:ln w="31750" cmpd="thickThin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828675"/>
            <a:ext cx="8229600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96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—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93776" y="152401"/>
            <a:ext cx="8165592" cy="476653"/>
          </a:xfrm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defRPr sz="2800" baseline="0">
                <a:solidFill>
                  <a:srgbClr val="123E57"/>
                </a:solidFill>
                <a:latin typeface="Cambria" panose="02040503050406030204" pitchFamily="18" charset="0"/>
                <a:cs typeface="Cambria" panose="02040503050406030204" pitchFamily="18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647115" y="4864608"/>
            <a:ext cx="30797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>
            <a:lvl1pPr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eaLnBrk="0" hangingPunct="0"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1025188" algn="r"/>
              </a:tabLst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r" fontAlgn="auto">
              <a:lnSpc>
                <a:spcPct val="101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7F7F7F"/>
                </a:solidFill>
                <a:latin typeface="+mn-lt"/>
                <a:cs typeface="SapientSansRegular"/>
              </a:rPr>
              <a:t> </a:t>
            </a:r>
            <a:fld id="{4225D95B-3580-C74C-AC82-B8FCF626B418}" type="slidenum">
              <a:rPr lang="en-US" sz="1000" b="1" smtClean="0">
                <a:solidFill>
                  <a:srgbClr val="7F7F7F"/>
                </a:solidFill>
                <a:latin typeface="+mn-lt"/>
                <a:cs typeface="SapientSansRegular"/>
              </a:rPr>
              <a:pPr algn="r" fontAlgn="auto">
                <a:lnSpc>
                  <a:spcPct val="101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dirty="0">
              <a:solidFill>
                <a:srgbClr val="7F7F7F"/>
              </a:solidFill>
              <a:latin typeface="+mn-lt"/>
              <a:cs typeface="SapientSansRegular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1"/>
          </p:nvPr>
        </p:nvSpPr>
        <p:spPr>
          <a:xfrm>
            <a:off x="493776" y="1069975"/>
            <a:ext cx="8165592" cy="3600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448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2655"/>
            <a:ext cx="8229600" cy="47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379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6C6C6C"/>
                </a:solidFill>
                <a:latin typeface="+mn-lt"/>
                <a:ea typeface="+mn-ea"/>
                <a:cs typeface="SapientSansRegular"/>
              </a:defRPr>
            </a:lvl1pPr>
          </a:lstStyle>
          <a:p>
            <a:pPr>
              <a:defRPr/>
            </a:pPr>
            <a:fld id="{AD269898-E97E-4D46-B13D-477FEA73A4DF}" type="datetimeFigureOut">
              <a:rPr lang="en-US" smtClean="0"/>
              <a:pPr>
                <a:defRPr/>
              </a:pPr>
              <a:t>12/1/2019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rgbClr val="6C6C6C"/>
                </a:solidFill>
                <a:latin typeface="+mn-lt"/>
                <a:ea typeface="+mn-ea"/>
                <a:cs typeface="SapientSansRegular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6C6C6C"/>
                </a:solidFill>
                <a:latin typeface="+mn-lt"/>
                <a:ea typeface="+mn-ea"/>
                <a:cs typeface="Sapient Centro Slab"/>
              </a:defRPr>
            </a:lvl1pPr>
          </a:lstStyle>
          <a:p>
            <a:pPr>
              <a:defRPr/>
            </a:pPr>
            <a:fld id="{6D3BB6A5-9901-45EE-AA39-A83743F284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9" r:id="rId14"/>
    <p:sldLayoutId id="2147483850" r:id="rId15"/>
    <p:sldLayoutId id="2147483841" r:id="rId16"/>
    <p:sldLayoutId id="2147483842" r:id="rId17"/>
    <p:sldLayoutId id="2147483843" r:id="rId18"/>
    <p:sldLayoutId id="2147483844" r:id="rId19"/>
    <p:sldLayoutId id="2147483845" r:id="rId20"/>
    <p:sldLayoutId id="2147483852" r:id="rId21"/>
    <p:sldLayoutId id="2147483854" r:id="rId2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123E57"/>
          </a:solidFill>
          <a:latin typeface="Cambria" panose="02040503050406030204" pitchFamily="18" charset="0"/>
          <a:ea typeface="ＭＳ Ｐゴシック" charset="0"/>
          <a:cs typeface="Cambria" panose="02040503050406030204" pitchFamily="18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SapientCentroSlab-Light" charset="0"/>
          <a:ea typeface="ＭＳ Ｐゴシック" charset="0"/>
        </a:defRPr>
      </a:lvl9pPr>
    </p:titleStyle>
    <p:bodyStyle>
      <a:lvl1pPr marL="228600" indent="-228600" algn="l" defTabSz="4572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Ø"/>
        <a:defRPr sz="2800" kern="120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marL="457200" indent="-228600" algn="l" defTabSz="4572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2pPr>
      <a:lvl3pPr marL="685800" indent="-228600" algn="l" defTabSz="4572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Wingdings" charset="0"/>
        <a:buChar char="§"/>
        <a:defRPr sz="2400" kern="120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3pPr>
      <a:lvl4pPr marL="914400" indent="-228600" algn="l" defTabSz="4572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Wingdings" charset="0"/>
        <a:buChar char="§"/>
        <a:defRPr sz="2000" kern="120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4pPr>
      <a:lvl5pPr marL="1143000" indent="-228600" algn="l" defTabSz="4572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Wingdings" charset="0"/>
        <a:buChar char="§"/>
        <a:defRPr sz="2000" kern="1200">
          <a:solidFill>
            <a:srgbClr val="000000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aapm.onlinelibrary.wiley.com/hub/journal/24734209/mpda-call-for-paper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7937/tcia.2019.zr1pjf4i" TargetMode="External"/><Relationship Id="rId2" Type="http://schemas.openxmlformats.org/officeDocument/2006/relationships/hyperlink" Target="http://doi.org/10.7937/K9/TCIA.2018.vohlekok" TargetMode="Externa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://doi.org/10.7937/K9/TCIA.2017.ol20zmxg" TargetMode="External"/><Relationship Id="rId4" Type="http://schemas.openxmlformats.org/officeDocument/2006/relationships/hyperlink" Target="https://doi.org/10.7937/tcia.2019.30ilqfc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oi.org/10.7937/K9/TCIA.2016.NDO1MDFQ" TargetMode="External"/><Relationship Id="rId2" Type="http://schemas.openxmlformats.org/officeDocument/2006/relationships/hyperlink" Target="https://cancergenome.nih.gov/" TargetMode="Externa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://doi.org/10.7937/TCIA.2019.9stoinf1" TargetMode="External"/><Relationship Id="rId4" Type="http://schemas.openxmlformats.org/officeDocument/2006/relationships/hyperlink" Target="http://doi.org/10.7937/K9/TCIA.2016.PSJOXM47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7937/TCIA.2019.yk0gm1eb" TargetMode="External"/><Relationship Id="rId2" Type="http://schemas.openxmlformats.org/officeDocument/2006/relationships/hyperlink" Target="https://doi.org/10.7937/K9/TCIA.2018.OW73VLO2" TargetMode="Externa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urldefense.proofpoint.com/v2/url?u=https-3A__doi.org_10.7937_K9_TCIA.2018.SMT36LPN&amp;d=DwQGaQ&amp;c=27AKQ-AFTMvLXtgZ7shZqsfSXu-Fwzpqk4BoASshREk&amp;r=Z05CAwtaYhpMKFULUktuqEXFlY_EJkLdBZ4JFfOBikI&amp;m=NXiGce_86UzvHe90HRLh85fAcibiHfYMjpZt7BONtKk&amp;s=9Ptus-bPg3njgvhvVNtyYviscfcbnh6F5_Y9KP7s2vg&amp;e=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cerimagingarchive.net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190512" y="2135836"/>
            <a:ext cx="4504956" cy="270688"/>
          </a:xfrm>
        </p:spPr>
        <p:txBody>
          <a:bodyPr/>
          <a:lstStyle/>
          <a:p>
            <a:pPr algn="ctr"/>
            <a:r>
              <a:rPr lang="en-US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http://cancerimagingarchive.net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dirty="0"/>
          </a:p>
        </p:txBody>
      </p:sp>
      <p:sp>
        <p:nvSpPr>
          <p:cNvPr id="4" name="Subtitle 4"/>
          <p:cNvSpPr txBox="1">
            <a:spLocks/>
          </p:cNvSpPr>
          <p:nvPr/>
        </p:nvSpPr>
        <p:spPr bwMode="auto">
          <a:xfrm>
            <a:off x="4114800" y="2977278"/>
            <a:ext cx="4887768" cy="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r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 sz="1400" b="0" i="1" kern="1200" spc="100">
                <a:solidFill>
                  <a:schemeClr val="bg1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1pPr>
            <a:lvl2pPr marL="457200" indent="0" algn="ctr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SzPct val="125000"/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2pPr>
            <a:lvl3pPr marL="914400" indent="0" algn="ctr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3pPr>
            <a:lvl4pPr marL="1371600" indent="0" algn="ctr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4pPr>
            <a:lvl5pPr marL="1828800" indent="0" algn="ctr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600" b="1" i="0" dirty="0"/>
              <a:t>Justin Kirby (justin.kirby@nih.gov)</a:t>
            </a:r>
          </a:p>
          <a:p>
            <a:pPr algn="ctr">
              <a:spcAft>
                <a:spcPts val="0"/>
              </a:spcAft>
            </a:pPr>
            <a:r>
              <a:rPr lang="en-US" i="0" dirty="0"/>
              <a:t>Technical Director, Cancer Imaging Informatics Lab</a:t>
            </a:r>
          </a:p>
          <a:p>
            <a:pPr algn="ctr"/>
            <a:r>
              <a:rPr lang="en-US" sz="1100" dirty="0"/>
              <a:t>Frederick National Laboratory for Cancer Research</a:t>
            </a: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95350"/>
            <a:ext cx="4808781" cy="10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D09B5C38-7105-442A-B6CA-5846337732C7}"/>
              </a:ext>
            </a:extLst>
          </p:cNvPr>
          <p:cNvSpPr txBox="1">
            <a:spLocks/>
          </p:cNvSpPr>
          <p:nvPr/>
        </p:nvSpPr>
        <p:spPr bwMode="auto">
          <a:xfrm>
            <a:off x="3910047" y="129754"/>
            <a:ext cx="5105400" cy="48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b="0" i="0" kern="1200">
                <a:solidFill>
                  <a:srgbClr val="FFFFFF"/>
                </a:solidFill>
                <a:latin typeface="Cambria" panose="02040503050406030204" pitchFamily="18" charset="0"/>
                <a:ea typeface="ＭＳ Ｐゴシック" charset="0"/>
                <a:cs typeface="Arial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2"/>
                </a:solidFill>
                <a:latin typeface="SapientCentroSlab-Light" charset="0"/>
                <a:ea typeface="ＭＳ Ｐゴシック" charset="0"/>
              </a:defRPr>
            </a:lvl9pPr>
          </a:lstStyle>
          <a:p>
            <a:pPr algn="ctr"/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Novel Discoveries Using NCI’s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107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E5499-D90D-4D57-8848-2F2EF08B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Citations and data usage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B9A7A-0D72-4A21-A64B-E88A0B6D07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28601" y="1123950"/>
            <a:ext cx="3810000" cy="3600450"/>
          </a:xfrm>
        </p:spPr>
        <p:txBody>
          <a:bodyPr/>
          <a:lstStyle/>
          <a:p>
            <a:r>
              <a:rPr lang="en-US" sz="2400" dirty="0"/>
              <a:t>Citations </a:t>
            </a:r>
            <a:r>
              <a:rPr lang="en-US" sz="1800" dirty="0"/>
              <a:t>(credit for data sharing!)</a:t>
            </a:r>
            <a:endParaRPr lang="en-US" sz="2400" dirty="0"/>
          </a:p>
          <a:p>
            <a:pPr lvl="1"/>
            <a:r>
              <a:rPr lang="en-US" sz="2000" dirty="0"/>
              <a:t>Dataset</a:t>
            </a:r>
          </a:p>
          <a:p>
            <a:pPr lvl="1"/>
            <a:r>
              <a:rPr lang="en-US" sz="2000" dirty="0"/>
              <a:t>Scientific manuscript</a:t>
            </a:r>
          </a:p>
          <a:p>
            <a:pPr lvl="1"/>
            <a:r>
              <a:rPr lang="en-US" sz="2000" dirty="0"/>
              <a:t>TCIA manuscript</a:t>
            </a:r>
          </a:p>
          <a:p>
            <a:r>
              <a:rPr lang="en-US" sz="2400" dirty="0"/>
              <a:t>Data Usage Policy</a:t>
            </a:r>
          </a:p>
          <a:p>
            <a:pPr lvl="1"/>
            <a:r>
              <a:rPr lang="en-US" sz="2000" dirty="0"/>
              <a:t>Generally 100% open (no login)</a:t>
            </a:r>
          </a:p>
          <a:p>
            <a:pPr lvl="1"/>
            <a:r>
              <a:rPr lang="en-US" sz="2000" dirty="0"/>
              <a:t>11 datasets require special access requests</a:t>
            </a:r>
          </a:p>
          <a:p>
            <a:pPr lvl="1"/>
            <a:r>
              <a:rPr lang="en-US" sz="2000" dirty="0"/>
              <a:t>Creative Commons Attribution license</a:t>
            </a:r>
          </a:p>
          <a:p>
            <a:pPr lvl="1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E66EE-6D15-468A-BAB0-BBC00F10B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369" y="1138238"/>
            <a:ext cx="4765431" cy="387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02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 Metrics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8498" y="1456928"/>
            <a:ext cx="4339702" cy="368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28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1pPr>
            <a:lvl2pPr marL="4572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2pPr>
            <a:lvl3pPr marL="6858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4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3pPr>
            <a:lvl4pPr marL="9144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4pPr>
            <a:lvl5pPr marL="11430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marR="0" lvl="0" indent="-228594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BB0E3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Over 15,000 active users per month</a:t>
            </a:r>
          </a:p>
          <a:p>
            <a:pPr marL="228594" marR="0" lvl="0" indent="-228594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BB0E3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Downloads of ~100TB per month</a:t>
            </a:r>
          </a:p>
          <a:p>
            <a:pPr marL="228594" marR="0" lvl="0" indent="-228594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BB0E3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30 incoming data sets to be curated</a:t>
            </a:r>
          </a:p>
          <a:p>
            <a:pPr marL="228594" marR="0" lvl="0" indent="-228594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BB0E3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200" dirty="0"/>
              <a:t>790 peer reviewed publications based on TCIA</a:t>
            </a:r>
          </a:p>
          <a:p>
            <a:pPr marL="228594" marR="0" lvl="0" indent="-228594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BB0E3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2200" dirty="0"/>
              <a:t>Widely used by industry due to permissive Creative Commons licensing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100BEB-BE81-4CC5-80E8-F4B83D187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032" y="1456928"/>
            <a:ext cx="4206951" cy="311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65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DFA5F-5E4D-407B-A9BF-A96FC559C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Browsing &amp; bulk downloading TCIA datasets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1B359D-CE03-4950-84D1-A39AA2163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035373"/>
            <a:ext cx="5924080" cy="37907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71DF2B-BD43-4D46-B65B-177079C0D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343150"/>
            <a:ext cx="8991600" cy="19875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401880-47F7-44A9-87A7-BC2654BC0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100" y="1008639"/>
            <a:ext cx="6781800" cy="375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9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FE3A-3825-4B84-84E0-7260DBA5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queries across multiple datasets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60BAF-5D6F-4E49-9A66-FA55496EE98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28600" y="1123950"/>
            <a:ext cx="4572000" cy="3600450"/>
          </a:xfrm>
        </p:spPr>
        <p:txBody>
          <a:bodyPr/>
          <a:lstStyle/>
          <a:p>
            <a:r>
              <a:rPr lang="en-US" sz="2000" dirty="0"/>
              <a:t>Filter by</a:t>
            </a:r>
          </a:p>
          <a:p>
            <a:pPr lvl="1"/>
            <a:r>
              <a:rPr lang="en-US" sz="1800" dirty="0"/>
              <a:t>Collection name</a:t>
            </a:r>
          </a:p>
          <a:p>
            <a:pPr lvl="1"/>
            <a:r>
              <a:rPr lang="en-US" sz="1800" dirty="0"/>
              <a:t>Image modality</a:t>
            </a:r>
          </a:p>
          <a:p>
            <a:pPr lvl="1"/>
            <a:r>
              <a:rPr lang="en-US" sz="1800" dirty="0"/>
              <a:t>Anatomical site</a:t>
            </a:r>
          </a:p>
          <a:p>
            <a:pPr lvl="1"/>
            <a:r>
              <a:rPr lang="en-US" sz="1800" dirty="0"/>
              <a:t>Etc..</a:t>
            </a:r>
          </a:p>
          <a:p>
            <a:r>
              <a:rPr lang="en-US" sz="2000" dirty="0"/>
              <a:t>Preview individual scans</a:t>
            </a:r>
          </a:p>
          <a:p>
            <a:r>
              <a:rPr lang="en-US" sz="2000" dirty="0"/>
              <a:t>Review DICOM metadata</a:t>
            </a:r>
          </a:p>
          <a:p>
            <a:r>
              <a:rPr lang="en-US" sz="2000" dirty="0"/>
              <a:t>Download images</a:t>
            </a:r>
          </a:p>
          <a:p>
            <a:r>
              <a:rPr lang="en-US" sz="2000" dirty="0"/>
              <a:t>Export metadata</a:t>
            </a:r>
          </a:p>
          <a:p>
            <a:r>
              <a:rPr lang="en-US" sz="2000" dirty="0"/>
              <a:t>Share queries/datasets with colleagues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C7381E-5CC6-4F43-ABAE-7E551626C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123950"/>
            <a:ext cx="5715000" cy="300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85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3828-4F84-4D70-9441-263075B0F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Programming Interface (API)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ED9AC-A9E5-4F48-A55E-9B04B42887D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81000" y="1181100"/>
            <a:ext cx="4108387" cy="3600450"/>
          </a:xfrm>
        </p:spPr>
        <p:txBody>
          <a:bodyPr/>
          <a:lstStyle/>
          <a:p>
            <a:r>
              <a:rPr lang="en-US" dirty="0"/>
              <a:t>Enables software developers to access data directly without a web browser</a:t>
            </a:r>
          </a:p>
          <a:p>
            <a:r>
              <a:rPr lang="en-US" dirty="0"/>
              <a:t>Extensive documentation provided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28D268-9451-4269-9A38-B636B6EF1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614" y="1333499"/>
            <a:ext cx="4108385" cy="205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7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B7B20-F779-4A79-81DD-56E914DE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 API integration examples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8D3F1E-A293-436D-9E32-D5577E432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99" y="1411699"/>
            <a:ext cx="5000601" cy="35698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98C93D-7D4C-4250-B006-DE933BC96AE6}"/>
              </a:ext>
            </a:extLst>
          </p:cNvPr>
          <p:cNvSpPr txBox="1"/>
          <p:nvPr/>
        </p:nvSpPr>
        <p:spPr>
          <a:xfrm>
            <a:off x="3311173" y="1028440"/>
            <a:ext cx="252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3856"/>
                </a:solidFill>
                <a:latin typeface="+mj-lt"/>
              </a:rPr>
              <a:t>3D Slicer – TCIA Browser </a:t>
            </a:r>
          </a:p>
        </p:txBody>
      </p:sp>
    </p:spTree>
    <p:extLst>
      <p:ext uri="{BB962C8B-B14F-4D97-AF65-F5344CB8AC3E}">
        <p14:creationId xmlns:p14="http://schemas.microsoft.com/office/powerpoint/2010/main" val="2194347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3898F-7A0E-4A47-A1EE-957B9A3CC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 community code sharing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D4D0CC-6E5C-4F3F-86A1-33EAD7166260}"/>
              </a:ext>
            </a:extLst>
          </p:cNvPr>
          <p:cNvSpPr txBox="1"/>
          <p:nvPr/>
        </p:nvSpPr>
        <p:spPr>
          <a:xfrm>
            <a:off x="1418508" y="1123950"/>
            <a:ext cx="630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3856"/>
                </a:solidFill>
                <a:latin typeface="+mj-lt"/>
              </a:rPr>
              <a:t>Tag your </a:t>
            </a:r>
            <a:r>
              <a:rPr lang="en-US" dirty="0" err="1">
                <a:solidFill>
                  <a:srgbClr val="013856"/>
                </a:solidFill>
                <a:latin typeface="+mj-lt"/>
              </a:rPr>
              <a:t>Github</a:t>
            </a:r>
            <a:r>
              <a:rPr lang="en-US" dirty="0">
                <a:solidFill>
                  <a:srgbClr val="013856"/>
                </a:solidFill>
                <a:latin typeface="+mj-lt"/>
              </a:rPr>
              <a:t> repo with “</a:t>
            </a:r>
            <a:r>
              <a:rPr lang="en-US" dirty="0" err="1">
                <a:solidFill>
                  <a:srgbClr val="013856"/>
                </a:solidFill>
                <a:latin typeface="+mj-lt"/>
              </a:rPr>
              <a:t>tcia-dac</a:t>
            </a:r>
            <a:r>
              <a:rPr lang="en-US" dirty="0">
                <a:solidFill>
                  <a:srgbClr val="013856"/>
                </a:solidFill>
                <a:latin typeface="+mj-lt"/>
              </a:rPr>
              <a:t>” topic tag to appear in the list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FDED5D5-6B68-41BC-8EDF-ED3C5A9A41DE}"/>
              </a:ext>
            </a:extLst>
          </p:cNvPr>
          <p:cNvGrpSpPr/>
          <p:nvPr/>
        </p:nvGrpSpPr>
        <p:grpSpPr>
          <a:xfrm>
            <a:off x="1080291" y="1581150"/>
            <a:ext cx="6858000" cy="3532137"/>
            <a:chOff x="1080291" y="1581150"/>
            <a:chExt cx="6858000" cy="35321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9D455A6-BFFE-41EC-BC1F-7B9215CFF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291" y="1581150"/>
              <a:ext cx="6858000" cy="323410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EE2FFD6-EE25-43F6-944C-8AAEC7B4E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2800" y="2445377"/>
              <a:ext cx="4228245" cy="26679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3307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E5685-83DF-43DB-87EF-A35705E7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 data in the NCI Data Commons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AC645C-73BA-4289-A21D-06607781984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3776" y="1241230"/>
            <a:ext cx="6398450" cy="369510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70EF06F-A2F1-448A-8A26-32184BAFC7A3}"/>
              </a:ext>
            </a:extLst>
          </p:cNvPr>
          <p:cNvGrpSpPr/>
          <p:nvPr/>
        </p:nvGrpSpPr>
        <p:grpSpPr>
          <a:xfrm>
            <a:off x="7349188" y="1413709"/>
            <a:ext cx="1537276" cy="854751"/>
            <a:chOff x="1432193" y="2721166"/>
            <a:chExt cx="2655065" cy="147626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78EEE40-1E7B-4D7B-81D8-392F057BA550}"/>
                </a:ext>
              </a:extLst>
            </p:cNvPr>
            <p:cNvSpPr/>
            <p:nvPr/>
          </p:nvSpPr>
          <p:spPr>
            <a:xfrm>
              <a:off x="1432193" y="2721166"/>
              <a:ext cx="2655065" cy="147626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 descr="The Cancer Imaging Archive (TCIA)">
              <a:extLst>
                <a:ext uri="{FF2B5EF4-FFF2-40B4-BE49-F238E27FC236}">
                  <a16:creationId xmlns:a16="http://schemas.microsoft.com/office/drawing/2014/main" id="{CA9B44D6-61E2-46D9-8468-A62004EDF1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881" y="3114675"/>
              <a:ext cx="1924050" cy="628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Arrow: Bent-Up 9">
            <a:extLst>
              <a:ext uri="{FF2B5EF4-FFF2-40B4-BE49-F238E27FC236}">
                <a16:creationId xmlns:a16="http://schemas.microsoft.com/office/drawing/2014/main" id="{BA77C45B-77FA-473A-99CD-15672CF16801}"/>
              </a:ext>
            </a:extLst>
          </p:cNvPr>
          <p:cNvSpPr/>
          <p:nvPr/>
        </p:nvSpPr>
        <p:spPr>
          <a:xfrm rot="10800000">
            <a:off x="5867400" y="1625142"/>
            <a:ext cx="1447800" cy="64331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8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E1D5B-5171-4252-A132-F9A791BC9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Analysis of Existing Data - Example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2E80BB-1E28-452A-9AED-542F208BC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114423"/>
            <a:ext cx="2953180" cy="3867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9D584A-7F3B-44CD-9485-D78573A0F2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30" b="9260"/>
          <a:stretch/>
        </p:blipFill>
        <p:spPr>
          <a:xfrm>
            <a:off x="152400" y="1114423"/>
            <a:ext cx="5419898" cy="2484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C4E0E9-5B44-4524-80A2-C21521866445}"/>
              </a:ext>
            </a:extLst>
          </p:cNvPr>
          <p:cNvSpPr txBox="1"/>
          <p:nvPr/>
        </p:nvSpPr>
        <p:spPr>
          <a:xfrm>
            <a:off x="228600" y="3884291"/>
            <a:ext cx="4975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13856"/>
                </a:solidFill>
                <a:latin typeface="+mj-lt"/>
              </a:rPr>
              <a:t>Crowd-sourcing the labeling of lesions in TCIA data </a:t>
            </a:r>
          </a:p>
          <a:p>
            <a:pPr algn="ctr"/>
            <a:r>
              <a:rPr lang="en-US" dirty="0">
                <a:solidFill>
                  <a:srgbClr val="013856"/>
                </a:solidFill>
                <a:latin typeface="+mj-lt"/>
              </a:rPr>
              <a:t>to create training datasets for ML/AI analyses</a:t>
            </a:r>
          </a:p>
        </p:txBody>
      </p:sp>
    </p:spTree>
    <p:extLst>
      <p:ext uri="{BB962C8B-B14F-4D97-AF65-F5344CB8AC3E}">
        <p14:creationId xmlns:p14="http://schemas.microsoft.com/office/powerpoint/2010/main" val="3038433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D65D3-A2EF-4094-AFE9-1C2321413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Medical Physics Dataset Articles (MPDA) Special Issue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C51FBB-423A-4DC5-9A6D-2E4699408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25" y="1345594"/>
            <a:ext cx="3191442" cy="8190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9C1E08-2DCF-4B80-BAE4-8D51A124C511}"/>
              </a:ext>
            </a:extLst>
          </p:cNvPr>
          <p:cNvSpPr/>
          <p:nvPr/>
        </p:nvSpPr>
        <p:spPr>
          <a:xfrm>
            <a:off x="4572000" y="1500606"/>
            <a:ext cx="42628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Seeking submissions from contributors who would like to publish articles about </a:t>
            </a:r>
            <a:r>
              <a:rPr lang="en-US" sz="1500" b="1" dirty="0"/>
              <a:t>datasets they’ve shared on TCIA</a:t>
            </a:r>
            <a:r>
              <a:rPr lang="en-US" sz="1500" dirty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MPDAs make it easier to use publicly available data by allowing authors to publish manuscripts which describe scientifically or clinically valuable open-access datasets.  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dirty="0"/>
              <a:t>Unlike traditional manuscripts, these are focused on helping others reuse data rather than publishing novel scientific discoveries.</a:t>
            </a:r>
            <a:endParaRPr lang="en-US" sz="1500" dirty="0">
              <a:solidFill>
                <a:srgbClr val="1C1D1E"/>
              </a:solidFill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50148-7AE6-4FA9-9F7B-3E4015BDEFEA}"/>
              </a:ext>
            </a:extLst>
          </p:cNvPr>
          <p:cNvSpPr/>
          <p:nvPr/>
        </p:nvSpPr>
        <p:spPr>
          <a:xfrm>
            <a:off x="521324" y="2354686"/>
            <a:ext cx="357217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C1D1E"/>
                </a:solidFill>
                <a:latin typeface="Open Sans"/>
              </a:rPr>
              <a:t>Dataset Articles from</a:t>
            </a:r>
            <a:endParaRPr lang="en-US" b="1" dirty="0">
              <a:solidFill>
                <a:srgbClr val="1C1D1E"/>
              </a:solidFill>
              <a:latin typeface="Open Sans"/>
            </a:endParaRPr>
          </a:p>
          <a:p>
            <a:pPr algn="ctr"/>
            <a:endParaRPr lang="en-US" b="1" dirty="0">
              <a:solidFill>
                <a:srgbClr val="1C1D1E"/>
              </a:solidFill>
              <a:latin typeface="Open Sans"/>
            </a:endParaRPr>
          </a:p>
          <a:p>
            <a:pPr algn="ctr"/>
            <a:endParaRPr lang="en-US" b="1" dirty="0">
              <a:solidFill>
                <a:srgbClr val="1C1D1E"/>
              </a:solidFill>
              <a:latin typeface="Open Sans"/>
            </a:endParaRPr>
          </a:p>
          <a:p>
            <a:pPr algn="ctr"/>
            <a:endParaRPr lang="en-US" b="1" dirty="0">
              <a:solidFill>
                <a:srgbClr val="1C1D1E"/>
              </a:solidFill>
              <a:latin typeface="Open Sans"/>
            </a:endParaRPr>
          </a:p>
          <a:p>
            <a:pPr algn="ctr"/>
            <a:endParaRPr lang="en-US" b="1" dirty="0">
              <a:solidFill>
                <a:srgbClr val="1C1D1E"/>
              </a:solidFill>
              <a:latin typeface="Open Sans"/>
            </a:endParaRPr>
          </a:p>
          <a:p>
            <a:pPr algn="ctr"/>
            <a:r>
              <a:rPr lang="en-US" sz="1400" dirty="0">
                <a:solidFill>
                  <a:srgbClr val="1C1D1E"/>
                </a:solidFill>
                <a:latin typeface="Open Sans"/>
              </a:rPr>
              <a:t>Submission Deadline: December 20, 2019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F66674-ADB9-4B8E-BA22-163493FD6DCF}"/>
              </a:ext>
            </a:extLst>
          </p:cNvPr>
          <p:cNvGrpSpPr/>
          <p:nvPr/>
        </p:nvGrpSpPr>
        <p:grpSpPr>
          <a:xfrm>
            <a:off x="802463" y="2749754"/>
            <a:ext cx="3009899" cy="721519"/>
            <a:chOff x="4442179" y="1728600"/>
            <a:chExt cx="4013199" cy="962025"/>
          </a:xfrm>
          <a:solidFill>
            <a:schemeClr val="bg1">
              <a:lumMod val="50000"/>
            </a:schemeClr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ED16C40-58E6-40EE-AFD8-05FB12A17A18}"/>
                </a:ext>
              </a:extLst>
            </p:cNvPr>
            <p:cNvSpPr/>
            <p:nvPr/>
          </p:nvSpPr>
          <p:spPr>
            <a:xfrm>
              <a:off x="4442179" y="1728600"/>
              <a:ext cx="4013199" cy="96202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34CA61D9-B86F-4006-880A-6A619322C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899" y="1797599"/>
              <a:ext cx="3578793" cy="791860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46BE6A-C715-4593-A6A2-FB5C3B59517B}"/>
              </a:ext>
            </a:extLst>
          </p:cNvPr>
          <p:cNvSpPr txBox="1">
            <a:spLocks/>
          </p:cNvSpPr>
          <p:nvPr/>
        </p:nvSpPr>
        <p:spPr>
          <a:xfrm>
            <a:off x="373063" y="4494697"/>
            <a:ext cx="8232775" cy="439253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 sz="28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1pPr>
            <a:lvl2pPr marL="4572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2pPr>
            <a:lvl3pPr marL="6858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4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3pPr>
            <a:lvl4pPr marL="9144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4pPr>
            <a:lvl5pPr marL="1143000" indent="-228600" algn="l" defTabSz="457200" rtl="0" eaLnBrk="1" fontAlgn="base" hangingPunct="1"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Wingdings" charset="0"/>
              <a:buChar char="§"/>
              <a:defRPr sz="2000" kern="1200">
                <a:solidFill>
                  <a:srgbClr val="000000"/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>
                <a:hlinkClick r:id="rId4"/>
              </a:rPr>
              <a:t>https://aapm.onlinelibrary.wiley.com/hub/journal/24734209/mpda-call-for-papers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TCIA’s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57201" y="1069975"/>
            <a:ext cx="8202170" cy="360045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568C6FB-3718-4DC0-8ECA-9E314CD0D1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5331711"/>
              </p:ext>
            </p:extLst>
          </p:nvPr>
        </p:nvGraphicFramePr>
        <p:xfrm>
          <a:off x="0" y="1444527"/>
          <a:ext cx="8659367" cy="409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A259D3F-8A05-46C6-9ED6-F9185AA9B0A6}"/>
              </a:ext>
            </a:extLst>
          </p:cNvPr>
          <p:cNvSpPr txBox="1"/>
          <p:nvPr/>
        </p:nvSpPr>
        <p:spPr>
          <a:xfrm>
            <a:off x="908380" y="1123950"/>
            <a:ext cx="72998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013856"/>
                </a:solidFill>
                <a:latin typeface="Calibri"/>
              </a:rPr>
              <a:t>Provide services to encourage data sharing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13856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13856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for cancer imaging research</a:t>
            </a:r>
          </a:p>
        </p:txBody>
      </p:sp>
    </p:spTree>
    <p:extLst>
      <p:ext uri="{BB962C8B-B14F-4D97-AF65-F5344CB8AC3E}">
        <p14:creationId xmlns:p14="http://schemas.microsoft.com/office/powerpoint/2010/main" val="304435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4387F9-FEF2-4540-86B8-AB123E178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Invited Speakers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D44602-5B52-4115-BAF8-97418D733D1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89204" y="895350"/>
            <a:ext cx="8165592" cy="3600450"/>
          </a:xfrm>
        </p:spPr>
        <p:txBody>
          <a:bodyPr/>
          <a:lstStyle/>
          <a:p>
            <a:r>
              <a:rPr lang="en-US" dirty="0"/>
              <a:t>ECOG-ACRIN Clinical Trial Data Sharing</a:t>
            </a:r>
          </a:p>
          <a:p>
            <a:pPr lvl="1"/>
            <a:r>
              <a:rPr lang="en-US" dirty="0"/>
              <a:t>Paul E. </a:t>
            </a:r>
            <a:r>
              <a:rPr lang="en-US" dirty="0" err="1"/>
              <a:t>Kinahan</a:t>
            </a:r>
            <a:r>
              <a:rPr lang="en-US" dirty="0"/>
              <a:t>, PhD</a:t>
            </a:r>
          </a:p>
          <a:p>
            <a:r>
              <a:rPr lang="en-US" dirty="0"/>
              <a:t>Imaging </a:t>
            </a:r>
            <a:r>
              <a:rPr lang="en-US" dirty="0" err="1"/>
              <a:t>Proteogenomics</a:t>
            </a:r>
            <a:r>
              <a:rPr lang="en-US" dirty="0"/>
              <a:t> in Ovarian Cancer</a:t>
            </a:r>
          </a:p>
          <a:p>
            <a:pPr lvl="1"/>
            <a:r>
              <a:rPr lang="en-US" dirty="0" err="1"/>
              <a:t>Evis</a:t>
            </a:r>
            <a:r>
              <a:rPr lang="en-US" dirty="0"/>
              <a:t> Sala, MD, PhD</a:t>
            </a:r>
          </a:p>
          <a:p>
            <a:r>
              <a:rPr lang="en-US" dirty="0"/>
              <a:t>Crowds Cure Cancer</a:t>
            </a:r>
          </a:p>
          <a:p>
            <a:pPr lvl="1"/>
            <a:r>
              <a:rPr lang="en-US" dirty="0"/>
              <a:t>Jayashree </a:t>
            </a:r>
            <a:r>
              <a:rPr lang="en-US" dirty="0" err="1"/>
              <a:t>Kalpathy</a:t>
            </a:r>
            <a:r>
              <a:rPr lang="en-US" dirty="0"/>
              <a:t>-Cramer, MS, PhD</a:t>
            </a:r>
          </a:p>
          <a:p>
            <a:r>
              <a:rPr lang="en-US" dirty="0"/>
              <a:t>Registration of CT and Digitalized Pathology Images in Lung Cancer</a:t>
            </a:r>
          </a:p>
          <a:p>
            <a:pPr lvl="1"/>
            <a:r>
              <a:rPr lang="en-US" dirty="0" err="1"/>
              <a:t>Mirabela</a:t>
            </a:r>
            <a:r>
              <a:rPr lang="en-US" dirty="0"/>
              <a:t> </a:t>
            </a:r>
            <a:r>
              <a:rPr lang="en-US" dirty="0" err="1"/>
              <a:t>Rusu</a:t>
            </a:r>
            <a:r>
              <a:rPr lang="en-US" dirty="0"/>
              <a:t>, DPhil, MENG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545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DF71A-69E4-4794-9FB0-AFF626BA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datasets – Paul </a:t>
            </a:r>
            <a:r>
              <a:rPr lang="en-US" dirty="0" err="1"/>
              <a:t>Kinahan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D938C-74A8-4067-BBD5-47671304E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ACRIN-FMISO-Brain</a:t>
            </a:r>
          </a:p>
          <a:p>
            <a:pPr lvl="1"/>
            <a:r>
              <a:rPr lang="en-US" dirty="0" err="1"/>
              <a:t>Kinahan</a:t>
            </a:r>
            <a:r>
              <a:rPr lang="en-US" dirty="0"/>
              <a:t>, Paul; </a:t>
            </a:r>
            <a:r>
              <a:rPr lang="en-US" dirty="0" err="1"/>
              <a:t>Muzi</a:t>
            </a:r>
            <a:r>
              <a:rPr lang="en-US" dirty="0"/>
              <a:t>, Mark; </a:t>
            </a:r>
            <a:r>
              <a:rPr lang="en-US" dirty="0" err="1"/>
              <a:t>Bialecki</a:t>
            </a:r>
            <a:r>
              <a:rPr lang="en-US" dirty="0"/>
              <a:t>, Brian; Coombs, Laura. (2018). Data from ACRIN-FMISO-Brain. The Cancer Imaging Archive. </a:t>
            </a:r>
            <a:r>
              <a:rPr lang="en-US" u="sng" dirty="0">
                <a:hlinkClick r:id="rId2"/>
              </a:rPr>
              <a:t>http://doi.org/10.7937/K9/TCIA.2018.vohlekok</a:t>
            </a:r>
            <a:endParaRPr lang="en-US" u="sng" dirty="0"/>
          </a:p>
          <a:p>
            <a:r>
              <a:rPr lang="en-US" dirty="0"/>
              <a:t>ACRIN-DSC-MR-Brain</a:t>
            </a:r>
          </a:p>
          <a:p>
            <a:pPr lvl="1"/>
            <a:r>
              <a:rPr lang="en-US" dirty="0" err="1"/>
              <a:t>Kinahan</a:t>
            </a:r>
            <a:r>
              <a:rPr lang="en-US" dirty="0"/>
              <a:t>, P., </a:t>
            </a:r>
            <a:r>
              <a:rPr lang="en-US" dirty="0" err="1"/>
              <a:t>Muzi</a:t>
            </a:r>
            <a:r>
              <a:rPr lang="en-US" dirty="0"/>
              <a:t>, M., </a:t>
            </a:r>
            <a:r>
              <a:rPr lang="en-US" dirty="0" err="1"/>
              <a:t>Bialecki</a:t>
            </a:r>
            <a:r>
              <a:rPr lang="en-US" dirty="0"/>
              <a:t>, B., Herman, B., &amp; Coombs, L. (2019). Data from ACRIN-DSC-MR-Brain [Data set]. The Cancer Imaging Archive. DOI: </a:t>
            </a:r>
            <a:r>
              <a:rPr lang="en-US" u="sng" dirty="0">
                <a:hlinkClick r:id="rId3"/>
              </a:rPr>
              <a:t>https://doi.org/10.7937/tcia.2019.zr1pjf4i</a:t>
            </a:r>
            <a:endParaRPr lang="en-US" u="sng" dirty="0"/>
          </a:p>
          <a:p>
            <a:r>
              <a:rPr lang="en-US" dirty="0"/>
              <a:t>ACRIN-NSCLC-FDG-PET</a:t>
            </a:r>
          </a:p>
          <a:p>
            <a:pPr lvl="1"/>
            <a:r>
              <a:rPr lang="en-US" dirty="0" err="1"/>
              <a:t>Kinahan</a:t>
            </a:r>
            <a:r>
              <a:rPr lang="en-US" dirty="0"/>
              <a:t>, P., </a:t>
            </a:r>
            <a:r>
              <a:rPr lang="en-US" dirty="0" err="1"/>
              <a:t>Muzi</a:t>
            </a:r>
            <a:r>
              <a:rPr lang="en-US" dirty="0"/>
              <a:t>, M., </a:t>
            </a:r>
            <a:r>
              <a:rPr lang="en-US" dirty="0" err="1"/>
              <a:t>Bialecki</a:t>
            </a:r>
            <a:r>
              <a:rPr lang="en-US" dirty="0"/>
              <a:t>, B., Herman, B., &amp; Coombs, L. (2019). Data from the ACRIN 6668 Trial NSCLC-FDG-PET [Data set]. The Cancer Imaging Archive. </a:t>
            </a:r>
            <a:r>
              <a:rPr lang="en-US" u="sng" dirty="0">
                <a:hlinkClick r:id="rId4"/>
              </a:rPr>
              <a:t>https://doi.org/10.7937/tcia.2019.30ilqfcl</a:t>
            </a:r>
            <a:endParaRPr lang="en-US" u="sng" dirty="0"/>
          </a:p>
          <a:p>
            <a:r>
              <a:rPr lang="en-US" dirty="0"/>
              <a:t>ACRIN-FLT-Breast</a:t>
            </a:r>
            <a:endParaRPr lang="en-US" u="sng" dirty="0"/>
          </a:p>
          <a:p>
            <a:pPr lvl="1"/>
            <a:r>
              <a:rPr lang="en-US" dirty="0" err="1"/>
              <a:t>Kinahan</a:t>
            </a:r>
            <a:r>
              <a:rPr lang="en-US" dirty="0"/>
              <a:t>, Paul; </a:t>
            </a:r>
            <a:r>
              <a:rPr lang="en-US" dirty="0" err="1"/>
              <a:t>Muzi</a:t>
            </a:r>
            <a:r>
              <a:rPr lang="en-US" dirty="0"/>
              <a:t>, Mark; </a:t>
            </a:r>
            <a:r>
              <a:rPr lang="en-US" dirty="0" err="1"/>
              <a:t>Bialecki</a:t>
            </a:r>
            <a:r>
              <a:rPr lang="en-US" dirty="0"/>
              <a:t>, Brian; Coombs, Laura. (2017). Data from ACRIN-FLT-Breast. The Cancer Imaging Archive. </a:t>
            </a:r>
            <a:r>
              <a:rPr lang="en-US" u="sng" dirty="0">
                <a:hlinkClick r:id="rId5"/>
              </a:rPr>
              <a:t>http://doi.org/10.7937/K9/TCIA.2017.ol20zmxg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03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2407B-B85D-4DB5-A5A5-D8A24E696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datasets – </a:t>
            </a:r>
            <a:r>
              <a:rPr lang="en-US" dirty="0" err="1"/>
              <a:t>Evis</a:t>
            </a:r>
            <a:r>
              <a:rPr lang="en-US" dirty="0"/>
              <a:t> Sala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39A65-12E7-4D72-84E2-7E434E65C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67195"/>
            <a:ext cx="8382000" cy="3810000"/>
          </a:xfrm>
        </p:spPr>
        <p:txBody>
          <a:bodyPr>
            <a:normAutofit/>
          </a:bodyPr>
          <a:lstStyle/>
          <a:p>
            <a:pPr fontAlgn="base"/>
            <a:r>
              <a:rPr lang="en-US" sz="1400" dirty="0"/>
              <a:t>TCGA Attribution</a:t>
            </a:r>
          </a:p>
          <a:p>
            <a:pPr lvl="1"/>
            <a:r>
              <a:rPr lang="en-US" sz="1200" dirty="0"/>
              <a:t>"The results &lt;published or shown&gt; here are in whole or part based upon data generated by the TCGA Research Network: </a:t>
            </a:r>
            <a:r>
              <a:rPr lang="en-US" sz="1200" u="sng" dirty="0">
                <a:hlinkClick r:id="rId2"/>
              </a:rPr>
              <a:t>http://cancergenome.nih.gov/</a:t>
            </a:r>
            <a:r>
              <a:rPr lang="en-US" sz="1200" dirty="0"/>
              <a:t>.“</a:t>
            </a:r>
          </a:p>
          <a:p>
            <a:pPr fontAlgn="base"/>
            <a:r>
              <a:rPr lang="en-US" sz="1400" dirty="0"/>
              <a:t>TCGA-OV</a:t>
            </a:r>
          </a:p>
          <a:p>
            <a:pPr lvl="1"/>
            <a:r>
              <a:rPr lang="en-US" sz="1200" dirty="0" err="1"/>
              <a:t>Holback</a:t>
            </a:r>
            <a:r>
              <a:rPr lang="en-US" sz="1200" dirty="0"/>
              <a:t>, C., Jarosz, R., Prior, F., </a:t>
            </a:r>
            <a:r>
              <a:rPr lang="en-US" sz="1200" dirty="0" err="1"/>
              <a:t>Mutch</a:t>
            </a:r>
            <a:r>
              <a:rPr lang="en-US" sz="1200" dirty="0"/>
              <a:t>, D. G., Bhosale, P., Garcia, K., … Erickson, B. J. (2016). Radiology Data from The Cancer Genome Atlas Ovarian Cancer [TCGA-OV] collection. The Cancer Imaging Archive. </a:t>
            </a:r>
            <a:r>
              <a:rPr lang="en-US" sz="1200" u="sng" dirty="0">
                <a:hlinkClick r:id="rId3"/>
              </a:rPr>
              <a:t>http://doi.org/10.7937/K9/TCIA.2016.NDO1MDFQ</a:t>
            </a:r>
            <a:endParaRPr lang="en-US" sz="1200" u="sng" dirty="0"/>
          </a:p>
          <a:p>
            <a:r>
              <a:rPr lang="en-US" sz="1400" dirty="0"/>
              <a:t>Genomics study</a:t>
            </a:r>
          </a:p>
          <a:p>
            <a:pPr lvl="1"/>
            <a:r>
              <a:rPr lang="en-US" sz="1200" dirty="0"/>
              <a:t>Vargas, Alberto; Huang, Erich; </a:t>
            </a:r>
            <a:r>
              <a:rPr lang="en-US" sz="1200" dirty="0" err="1"/>
              <a:t>Lakhman</a:t>
            </a:r>
            <a:r>
              <a:rPr lang="en-US" sz="1200" dirty="0"/>
              <a:t>, </a:t>
            </a:r>
            <a:r>
              <a:rPr lang="en-US" sz="1200" dirty="0" err="1"/>
              <a:t>Yulia</a:t>
            </a:r>
            <a:r>
              <a:rPr lang="en-US" sz="1200" dirty="0"/>
              <a:t>; Ippolito, Joe; Bhosale, Priya; </a:t>
            </a:r>
            <a:r>
              <a:rPr lang="en-US" sz="1200" dirty="0" err="1"/>
              <a:t>Mellnick</a:t>
            </a:r>
            <a:r>
              <a:rPr lang="en-US" sz="1200" dirty="0"/>
              <a:t>, Vincent; </a:t>
            </a:r>
            <a:r>
              <a:rPr lang="en-US" sz="1200" dirty="0" err="1"/>
              <a:t>Shinagare</a:t>
            </a:r>
            <a:r>
              <a:rPr lang="en-US" sz="1200" dirty="0"/>
              <a:t>, Atul; </a:t>
            </a:r>
            <a:r>
              <a:rPr lang="en-US" sz="1200" dirty="0" err="1"/>
              <a:t>Anello</a:t>
            </a:r>
            <a:r>
              <a:rPr lang="en-US" sz="1200" dirty="0"/>
              <a:t>, Maria; Kirby, Justin; </a:t>
            </a:r>
            <a:r>
              <a:rPr lang="en-US" sz="1200" dirty="0" err="1"/>
              <a:t>Fevrier</a:t>
            </a:r>
            <a:r>
              <a:rPr lang="en-US" sz="1200" dirty="0"/>
              <a:t>-Sullivan, Brenda; </a:t>
            </a:r>
            <a:r>
              <a:rPr lang="en-US" sz="1200" dirty="0" err="1"/>
              <a:t>Freymann</a:t>
            </a:r>
            <a:r>
              <a:rPr lang="en-US" sz="1200" dirty="0"/>
              <a:t>, John; Jaffe, Carl; Sala, </a:t>
            </a:r>
            <a:r>
              <a:rPr lang="en-US" sz="1200" dirty="0" err="1"/>
              <a:t>Evis</a:t>
            </a:r>
            <a:r>
              <a:rPr lang="en-US" sz="1200" dirty="0"/>
              <a:t>,. (2016). Imaging Features, and Correlations with Genomic and Clinical Data from the TCGA Ovarian Radiology Research Group. The Cancer Imaging Archive. </a:t>
            </a:r>
            <a:r>
              <a:rPr lang="en-US" sz="1200" dirty="0">
                <a:hlinkClick r:id="rId4"/>
              </a:rPr>
              <a:t>http://doi.org/10.7937/K9/TCIA.2016.PSJOXM47</a:t>
            </a:r>
            <a:endParaRPr lang="en-US" sz="1200" dirty="0"/>
          </a:p>
          <a:p>
            <a:r>
              <a:rPr lang="en-US" sz="1400" dirty="0"/>
              <a:t>Proteomics study</a:t>
            </a:r>
          </a:p>
          <a:p>
            <a:pPr lvl="1"/>
            <a:r>
              <a:rPr lang="en-US" sz="1200" dirty="0"/>
              <a:t>Lucian Beer, </a:t>
            </a:r>
            <a:r>
              <a:rPr lang="en-US" sz="1200" dirty="0" err="1"/>
              <a:t>Hilal</a:t>
            </a:r>
            <a:r>
              <a:rPr lang="en-US" sz="1200" dirty="0"/>
              <a:t> </a:t>
            </a:r>
            <a:r>
              <a:rPr lang="en-US" sz="1200" dirty="0" err="1"/>
              <a:t>Sahin</a:t>
            </a:r>
            <a:r>
              <a:rPr lang="en-US" sz="1200" dirty="0"/>
              <a:t>,  Ivana </a:t>
            </a:r>
            <a:r>
              <a:rPr lang="en-US" sz="1200" dirty="0" err="1"/>
              <a:t>Blazic</a:t>
            </a:r>
            <a:r>
              <a:rPr lang="en-US" sz="1200" dirty="0"/>
              <a:t>, Hebert Alberto Vargas, Harini </a:t>
            </a:r>
            <a:r>
              <a:rPr lang="en-US" sz="1200" dirty="0" err="1"/>
              <a:t>Veeraraghavan</a:t>
            </a:r>
            <a:r>
              <a:rPr lang="en-US" sz="1200" dirty="0"/>
              <a:t>,  Justin Kirby, Brenda </a:t>
            </a:r>
            <a:r>
              <a:rPr lang="en-US" sz="1200" dirty="0" err="1"/>
              <a:t>Fevrier</a:t>
            </a:r>
            <a:r>
              <a:rPr lang="en-US" sz="1200" dirty="0"/>
              <a:t>-Sullivan, John </a:t>
            </a:r>
            <a:r>
              <a:rPr lang="en-US" sz="1200" dirty="0" err="1"/>
              <a:t>Freymann</a:t>
            </a:r>
            <a:r>
              <a:rPr lang="en-US" sz="1200" dirty="0"/>
              <a:t>, Carl Jaffe, Thomas </a:t>
            </a:r>
            <a:r>
              <a:rPr lang="en-US" sz="1200" dirty="0" err="1"/>
              <a:t>Conrads</a:t>
            </a:r>
            <a:r>
              <a:rPr lang="en-US" sz="1200" dirty="0"/>
              <a:t>, George Maxwell, Kathleen Darcy, Erich Huang, </a:t>
            </a:r>
            <a:r>
              <a:rPr lang="en-US" sz="1200" dirty="0" err="1"/>
              <a:t>Evis</a:t>
            </a:r>
            <a:r>
              <a:rPr lang="en-US" sz="1200" dirty="0"/>
              <a:t> Sala. (2019) Data from Integration of CT-based Qualitative and Radiomic Features with Proteomic Variables in Patients with High-Grade Serous Ovarian Cancer: An Exploratory Analysis. DOI: </a:t>
            </a:r>
            <a:r>
              <a:rPr lang="en-US" sz="1200" dirty="0">
                <a:hlinkClick r:id="rId5"/>
              </a:rPr>
              <a:t>10.7937/TCIA.2019.9stoinf1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26752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DF71A-69E4-4794-9FB0-AFF626BA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datasets – Jayashree </a:t>
            </a:r>
            <a:r>
              <a:rPr lang="en-US" dirty="0" err="1"/>
              <a:t>Kalpathy</a:t>
            </a:r>
            <a:r>
              <a:rPr lang="en-US" dirty="0"/>
              <a:t>-Cramer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D938C-74A8-4067-BBD5-47671304E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2017 Data Release</a:t>
            </a:r>
          </a:p>
          <a:p>
            <a:pPr lvl="1"/>
            <a:r>
              <a:rPr lang="en-US" dirty="0"/>
              <a:t>Jayashree </a:t>
            </a:r>
            <a:r>
              <a:rPr lang="en-US" dirty="0" err="1"/>
              <a:t>Kalpathy</a:t>
            </a:r>
            <a:r>
              <a:rPr lang="en-US" dirty="0"/>
              <a:t>-Cramer, Andrew Beers, Artem </a:t>
            </a:r>
            <a:r>
              <a:rPr lang="en-US" dirty="0" err="1"/>
              <a:t>Mamonov</a:t>
            </a:r>
            <a:r>
              <a:rPr lang="en-US" dirty="0"/>
              <a:t>, Erik Ziegler, Rob Lewis, Andre Botelho Almeida, Gordon Harris, Steve Pieper, David </a:t>
            </a:r>
            <a:r>
              <a:rPr lang="en-US" dirty="0" err="1"/>
              <a:t>Clunie</a:t>
            </a:r>
            <a:r>
              <a:rPr lang="en-US" dirty="0"/>
              <a:t>, Ashish Sharma, Lawrence Tarbox, Jeff Tobler, Fred Prior, Adam Flanders, Jamie </a:t>
            </a:r>
            <a:r>
              <a:rPr lang="en-US" dirty="0" err="1"/>
              <a:t>Dulkowski</a:t>
            </a:r>
            <a:r>
              <a:rPr lang="en-US" dirty="0"/>
              <a:t>, Brenda </a:t>
            </a:r>
            <a:r>
              <a:rPr lang="en-US" dirty="0" err="1"/>
              <a:t>Fevrier</a:t>
            </a:r>
            <a:r>
              <a:rPr lang="en-US" dirty="0"/>
              <a:t>-Sullivan, Carl Jaffe, John </a:t>
            </a:r>
            <a:r>
              <a:rPr lang="en-US" dirty="0" err="1"/>
              <a:t>Freymann</a:t>
            </a:r>
            <a:r>
              <a:rPr lang="en-US" dirty="0"/>
              <a:t>, Justin Kirby. Crowds Cure Cancer: Data collected at the RSNA 2017 annual meeting. The Cancer Imaging Archive. </a:t>
            </a:r>
            <a:r>
              <a:rPr lang="en-US" dirty="0" err="1"/>
              <a:t>doi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10.7937/K9/TCIA.2018.OW73VLO2</a:t>
            </a:r>
            <a:endParaRPr lang="en-US" dirty="0"/>
          </a:p>
          <a:p>
            <a:r>
              <a:rPr lang="en-US" dirty="0"/>
              <a:t>2018 Data Release</a:t>
            </a:r>
          </a:p>
          <a:p>
            <a:pPr lvl="1"/>
            <a:r>
              <a:rPr lang="en-US" dirty="0"/>
              <a:t>Trinity Urban, Erik Ziegler, Steve Pieper, Justin Kirby, Daniel </a:t>
            </a:r>
            <a:r>
              <a:rPr lang="en-US" dirty="0" err="1"/>
              <a:t>Rukas</a:t>
            </a:r>
            <a:r>
              <a:rPr lang="en-US" dirty="0"/>
              <a:t>, Britney Beardmore, </a:t>
            </a:r>
            <a:r>
              <a:rPr lang="en-US" dirty="0" err="1"/>
              <a:t>Bhanusupriya</a:t>
            </a:r>
            <a:r>
              <a:rPr lang="en-US" dirty="0"/>
              <a:t> </a:t>
            </a:r>
            <a:r>
              <a:rPr lang="en-US" dirty="0" err="1"/>
              <a:t>Somarouthu</a:t>
            </a:r>
            <a:r>
              <a:rPr lang="en-US" dirty="0"/>
              <a:t>, </a:t>
            </a:r>
            <a:r>
              <a:rPr lang="en-US" dirty="0" err="1"/>
              <a:t>Evren</a:t>
            </a:r>
            <a:r>
              <a:rPr lang="en-US" dirty="0"/>
              <a:t> </a:t>
            </a:r>
            <a:r>
              <a:rPr lang="en-US" dirty="0" err="1"/>
              <a:t>Ozkan</a:t>
            </a:r>
            <a:r>
              <a:rPr lang="en-US" dirty="0"/>
              <a:t>, Gustavo </a:t>
            </a:r>
            <a:r>
              <a:rPr lang="en-US" dirty="0" err="1"/>
              <a:t>Lelis</a:t>
            </a:r>
            <a:r>
              <a:rPr lang="en-US" dirty="0"/>
              <a:t>, Brenda </a:t>
            </a:r>
            <a:r>
              <a:rPr lang="en-US" dirty="0" err="1"/>
              <a:t>Fevrier</a:t>
            </a:r>
            <a:r>
              <a:rPr lang="en-US" dirty="0"/>
              <a:t>-Sullivan, Samarth </a:t>
            </a:r>
            <a:r>
              <a:rPr lang="en-US" dirty="0" err="1"/>
              <a:t>Nandekar</a:t>
            </a:r>
            <a:r>
              <a:rPr lang="en-US" dirty="0"/>
              <a:t>, Andrew Beers, Carl Jaffe, John </a:t>
            </a:r>
            <a:r>
              <a:rPr lang="en-US" dirty="0" err="1"/>
              <a:t>Freymann</a:t>
            </a:r>
            <a:r>
              <a:rPr lang="en-US" dirty="0"/>
              <a:t>, David </a:t>
            </a:r>
            <a:r>
              <a:rPr lang="en-US" dirty="0" err="1"/>
              <a:t>Clunie</a:t>
            </a:r>
            <a:r>
              <a:rPr lang="en-US" dirty="0"/>
              <a:t>, Gordon J. Harris, Jayashree </a:t>
            </a:r>
            <a:r>
              <a:rPr lang="en-US" dirty="0" err="1"/>
              <a:t>Kalpathy</a:t>
            </a:r>
            <a:r>
              <a:rPr lang="en-US" dirty="0"/>
              <a:t>-Cramer. Crowds Cure Cancer: Data collected at the RSNA 2018 annual meeting. The Cancer Imaging Archive. </a:t>
            </a:r>
            <a:r>
              <a:rPr lang="en-US" dirty="0" err="1"/>
              <a:t>doi</a:t>
            </a:r>
            <a:r>
              <a:rPr lang="en-US" dirty="0"/>
              <a:t>: </a:t>
            </a:r>
            <a:r>
              <a:rPr lang="en-US" u="sng" dirty="0">
                <a:hlinkClick r:id="rId3"/>
              </a:rPr>
              <a:t>10.7937/TCIA.2019.yk0gm1eb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775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DF71A-69E4-4794-9FB0-AFF626BA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datasets – </a:t>
            </a:r>
            <a:r>
              <a:rPr lang="en-US" dirty="0" err="1"/>
              <a:t>Mirabela</a:t>
            </a:r>
            <a:r>
              <a:rPr lang="en-US" dirty="0"/>
              <a:t> </a:t>
            </a:r>
            <a:r>
              <a:rPr lang="en-US" dirty="0" err="1"/>
              <a:t>Rusu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D938C-74A8-4067-BBD5-47671304E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Madabhushi</a:t>
            </a:r>
            <a:r>
              <a:rPr lang="en-US" dirty="0"/>
              <a:t>, A., &amp; </a:t>
            </a:r>
            <a:r>
              <a:rPr lang="en-US" dirty="0" err="1"/>
              <a:t>Rusu</a:t>
            </a:r>
            <a:r>
              <a:rPr lang="en-US" dirty="0"/>
              <a:t>, M. (2018). Fused Radiology-Pathology Lung Dataset. The Cancer Imaging Archive. </a:t>
            </a:r>
            <a:r>
              <a:rPr lang="en-US" u="sng" dirty="0">
                <a:hlinkClick r:id="rId2"/>
              </a:rPr>
              <a:t>https://doi.org/10.7937/K9/TCIA.2018.SMT36LPN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28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1538B-8F8A-41EF-860F-6B624F4AA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D5E5D4-A833-42D2-88F2-3FF6F5AD3937}"/>
              </a:ext>
            </a:extLst>
          </p:cNvPr>
          <p:cNvSpPr txBox="1"/>
          <p:nvPr/>
        </p:nvSpPr>
        <p:spPr>
          <a:xfrm>
            <a:off x="3543300" y="958449"/>
            <a:ext cx="1981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University of Arkansas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Dr. Fred Prior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Kirk Smith 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Lawrence Tarbox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Dwayne Dobbins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Jeff Tobler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Sonya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Utecht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Julie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Frund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Bill Bennett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Tracy Nolan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Quasar Jarosz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Brittney Camp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Erica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Bilello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Claren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Freeman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Natasha Honomichl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Geri Blake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Diana Stockton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Erica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Bilello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Robert Brown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B1905-B438-4E69-9F63-2CD8175A861F}"/>
              </a:ext>
            </a:extLst>
          </p:cNvPr>
          <p:cNvSpPr txBox="1"/>
          <p:nvPr/>
        </p:nvSpPr>
        <p:spPr>
          <a:xfrm>
            <a:off x="381000" y="984468"/>
            <a:ext cx="236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Fredrick National Laboratory for Cancer Research 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John Freymann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Justin Kirby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Brenda Fevrier-Sullivan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Pam Angelus 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Luis Cordeiro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Michelle Tacconelli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0E1FB-42AA-4536-A347-45CBADD519BE}"/>
              </a:ext>
            </a:extLst>
          </p:cNvPr>
          <p:cNvSpPr txBox="1"/>
          <p:nvPr/>
        </p:nvSpPr>
        <p:spPr>
          <a:xfrm>
            <a:off x="381000" y="2915781"/>
            <a:ext cx="266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NBIA Team (NCI/FNLCR/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Ellumen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)</a:t>
            </a:r>
          </a:p>
          <a:p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Ulli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Wagner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Scott Gustafson</a:t>
            </a:r>
          </a:p>
          <a:p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Qinyan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Pan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Russ 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Rieling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Carolyn Klinger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Martin Lerner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Tin Tran</a:t>
            </a:r>
          </a:p>
          <a:p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+mj-lt"/>
              </a:rPr>
              <a:t>Keyvan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Farahani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Ed Helton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DEF098-E587-4C09-8CD9-3AEE55EE2D19}"/>
              </a:ext>
            </a:extLst>
          </p:cNvPr>
          <p:cNvSpPr/>
          <p:nvPr/>
        </p:nvSpPr>
        <p:spPr>
          <a:xfrm>
            <a:off x="6019800" y="1832709"/>
            <a:ext cx="220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Contractors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John Perry 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Carl Jaffe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Betty Levine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E59F09-5630-4E30-B50D-735908089FF5}"/>
              </a:ext>
            </a:extLst>
          </p:cNvPr>
          <p:cNvSpPr/>
          <p:nvPr/>
        </p:nvSpPr>
        <p:spPr>
          <a:xfrm>
            <a:off x="6019800" y="984468"/>
            <a:ext cx="1981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Emory University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Dr. Ashish Sharma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Ryan Birmingham</a:t>
            </a:r>
            <a:endParaRPr lang="en-US" sz="1200" dirty="0">
              <a:solidFill>
                <a:srgbClr val="606060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D15AF3-9664-4735-9EEF-BC0F8EA798A5}"/>
              </a:ext>
            </a:extLst>
          </p:cNvPr>
          <p:cNvSpPr/>
          <p:nvPr/>
        </p:nvSpPr>
        <p:spPr>
          <a:xfrm>
            <a:off x="6019800" y="2896393"/>
            <a:ext cx="1981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Imaging and Radiation Oncology Core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Dr. Michael Knopp</a:t>
            </a: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Connor </a:t>
            </a:r>
            <a:r>
              <a:rPr lang="en-US" sz="1400" dirty="0" err="1">
                <a:solidFill>
                  <a:srgbClr val="606060">
                    <a:lumMod val="50000"/>
                  </a:srgbClr>
                </a:solidFill>
                <a:latin typeface="Calibri"/>
              </a:rPr>
              <a:t>Nealer</a:t>
            </a:r>
            <a:endParaRPr lang="en-US" sz="1400" dirty="0">
              <a:solidFill>
                <a:srgbClr val="606060">
                  <a:lumMod val="50000"/>
                </a:srgbClr>
              </a:solidFill>
              <a:latin typeface="Calibri"/>
            </a:endParaRP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Rich </a:t>
            </a:r>
            <a:r>
              <a:rPr lang="en-US" sz="1400" dirty="0" err="1">
                <a:solidFill>
                  <a:srgbClr val="606060">
                    <a:lumMod val="50000"/>
                  </a:srgbClr>
                </a:solidFill>
                <a:latin typeface="Calibri"/>
              </a:rPr>
              <a:t>Jacko</a:t>
            </a:r>
            <a:endParaRPr lang="en-US" sz="1400" dirty="0">
              <a:solidFill>
                <a:srgbClr val="606060">
                  <a:lumMod val="50000"/>
                </a:srgbClr>
              </a:solidFill>
              <a:latin typeface="Calibri"/>
            </a:endParaRPr>
          </a:p>
          <a:p>
            <a:pPr lvl="0"/>
            <a:r>
              <a:rPr lang="en-US" sz="1400" dirty="0">
                <a:solidFill>
                  <a:srgbClr val="606060">
                    <a:lumMod val="50000"/>
                  </a:srgbClr>
                </a:solidFill>
                <a:latin typeface="Calibri"/>
              </a:rPr>
              <a:t>Jun Zhang</a:t>
            </a:r>
          </a:p>
          <a:p>
            <a:pPr lvl="0"/>
            <a:endParaRPr lang="en-US" sz="1400" b="1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411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F4B28-8543-4A46-BC56-AD4515B27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776" y="361950"/>
            <a:ext cx="8165592" cy="467128"/>
          </a:xfrm>
        </p:spPr>
        <p:txBody>
          <a:bodyPr/>
          <a:lstStyle/>
          <a:p>
            <a:br>
              <a:rPr lang="en-US"/>
            </a:br>
            <a:r>
              <a:rPr lang="en-US"/>
              <a:t>Follow TCIA on Social Media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9F80D8-37BB-4531-A5F7-AEF8A049BCC5}"/>
              </a:ext>
            </a:extLst>
          </p:cNvPr>
          <p:cNvSpPr/>
          <p:nvPr/>
        </p:nvSpPr>
        <p:spPr>
          <a:xfrm>
            <a:off x="2438400" y="1504950"/>
            <a:ext cx="6019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Twitter: @</a:t>
            </a: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</a:rPr>
              <a:t>TCIA_News</a:t>
            </a:r>
            <a:endParaRPr 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Facebook: The Cancer Imaging Archive (page)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LinkedIn: The Cancer Imaging Archive (group)</a:t>
            </a:r>
            <a:b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2D88AED-2DAC-4C22-82C1-90EAC70F4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499"/>
            <a:ext cx="184731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BAE885-C01A-4D00-87FF-636FE1984D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20" y="1289858"/>
            <a:ext cx="1389427" cy="1009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2D8B41-C8A8-4AB7-A1BF-392905FEF7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127" b="8052"/>
          <a:stretch/>
        </p:blipFill>
        <p:spPr>
          <a:xfrm>
            <a:off x="1185332" y="2356658"/>
            <a:ext cx="838201" cy="7992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8D8037-2415-427E-819E-DD9ADB0178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60" y="3392288"/>
            <a:ext cx="754240" cy="75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TCIA components</a:t>
            </a: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143000" y="1200150"/>
          <a:ext cx="74676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utoShape 2" descr="CBIIT: Center for Biomedical Informatics and Information Technology"/>
          <p:cNvSpPr>
            <a:spLocks noChangeAspect="1" noChangeArrowheads="1"/>
          </p:cNvSpPr>
          <p:nvPr/>
        </p:nvSpPr>
        <p:spPr bwMode="auto">
          <a:xfrm>
            <a:off x="155575" y="-250825"/>
            <a:ext cx="38671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6" name="AutoShape 4" descr="CBIIT: Center for Biomedical Informatics and Information Technology"/>
          <p:cNvSpPr>
            <a:spLocks noChangeAspect="1" noChangeArrowheads="1"/>
          </p:cNvSpPr>
          <p:nvPr/>
        </p:nvSpPr>
        <p:spPr bwMode="auto">
          <a:xfrm>
            <a:off x="307975" y="-98425"/>
            <a:ext cx="38671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0606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pic>
        <p:nvPicPr>
          <p:cNvPr id="7" name="Picture 6" descr="A black sign with white text&#10;&#10;Description generated with high confidence">
            <a:extLst>
              <a:ext uri="{FF2B5EF4-FFF2-40B4-BE49-F238E27FC236}">
                <a16:creationId xmlns:a16="http://schemas.microsoft.com/office/drawing/2014/main" id="{8417432E-74B0-4F98-90CC-B8F89D3131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565" y="1581150"/>
            <a:ext cx="2765560" cy="276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8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56A4-D274-4995-9DAD-BAE652801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Tackling the de-identification challenge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AB57A8-A7D7-44BB-BF3F-37D021588CD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/>
          <a:srcRect l="4802" t="18835" r="6685" b="24074"/>
          <a:stretch>
            <a:fillRect/>
          </a:stretch>
        </p:blipFill>
        <p:spPr bwMode="auto">
          <a:xfrm>
            <a:off x="4643580" y="1301796"/>
            <a:ext cx="4297362" cy="38401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C86680-71D7-4456-84EC-2F5CE344DB1F}"/>
              </a:ext>
            </a:extLst>
          </p:cNvPr>
          <p:cNvSpPr/>
          <p:nvPr/>
        </p:nvSpPr>
        <p:spPr>
          <a:xfrm>
            <a:off x="4641992" y="1422446"/>
            <a:ext cx="2286000" cy="330200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419E2-E074-4A39-B89A-0681D4054375}"/>
              </a:ext>
            </a:extLst>
          </p:cNvPr>
          <p:cNvSpPr/>
          <p:nvPr/>
        </p:nvSpPr>
        <p:spPr>
          <a:xfrm>
            <a:off x="4641992" y="2532108"/>
            <a:ext cx="2530475" cy="330200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5273BC-D076-4A0F-AC84-72557019B48D}"/>
              </a:ext>
            </a:extLst>
          </p:cNvPr>
          <p:cNvSpPr/>
          <p:nvPr/>
        </p:nvSpPr>
        <p:spPr>
          <a:xfrm>
            <a:off x="4507055" y="3702096"/>
            <a:ext cx="3176587" cy="330200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08B412-E873-4BED-BA79-2A8412358EB2}"/>
              </a:ext>
            </a:extLst>
          </p:cNvPr>
          <p:cNvCxnSpPr>
            <a:cxnSpLocks/>
          </p:cNvCxnSpPr>
          <p:nvPr/>
        </p:nvCxnSpPr>
        <p:spPr>
          <a:xfrm flipV="1">
            <a:off x="1828800" y="1587548"/>
            <a:ext cx="2678255" cy="52700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A5F0E8-5B8C-4EF3-8EB6-7E12FB36C47D}"/>
              </a:ext>
            </a:extLst>
          </p:cNvPr>
          <p:cNvCxnSpPr>
            <a:cxnSpLocks/>
          </p:cNvCxnSpPr>
          <p:nvPr/>
        </p:nvCxnSpPr>
        <p:spPr>
          <a:xfrm>
            <a:off x="2133600" y="2463846"/>
            <a:ext cx="2373455" cy="23336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8423D15-E197-4CD3-A013-96EF7E4ACFF2}"/>
              </a:ext>
            </a:extLst>
          </p:cNvPr>
          <p:cNvCxnSpPr>
            <a:cxnSpLocks/>
          </p:cNvCxnSpPr>
          <p:nvPr/>
        </p:nvCxnSpPr>
        <p:spPr>
          <a:xfrm>
            <a:off x="2209800" y="2876550"/>
            <a:ext cx="2144855" cy="99064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B529495-AC84-4C63-9C94-D84919B2076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87005" y="1111204"/>
            <a:ext cx="3651595" cy="3600450"/>
          </a:xfrm>
        </p:spPr>
        <p:txBody>
          <a:bodyPr/>
          <a:lstStyle/>
          <a:p>
            <a:r>
              <a:rPr lang="en-US" sz="2400" dirty="0"/>
              <a:t>PHI can appear in hundreds of places in DICOM</a:t>
            </a:r>
          </a:p>
          <a:p>
            <a:pPr lvl="1"/>
            <a:r>
              <a:rPr lang="en-US" sz="2000" dirty="0"/>
              <a:t>Dates</a:t>
            </a:r>
          </a:p>
          <a:p>
            <a:pPr lvl="1"/>
            <a:r>
              <a:rPr lang="en-US" sz="2000" dirty="0"/>
              <a:t>Identifiers</a:t>
            </a:r>
          </a:p>
          <a:p>
            <a:pPr lvl="1"/>
            <a:r>
              <a:rPr lang="en-US" sz="2000" dirty="0"/>
              <a:t>Descriptions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20" name="Picture 22">
            <a:extLst>
              <a:ext uri="{FF2B5EF4-FFF2-40B4-BE49-F238E27FC236}">
                <a16:creationId xmlns:a16="http://schemas.microsoft.com/office/drawing/2014/main" id="{D1A36707-AA5E-4075-BB9E-8CF5D8348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9375" r="15625" b="9375"/>
          <a:stretch>
            <a:fillRect/>
          </a:stretch>
        </p:blipFill>
        <p:spPr bwMode="auto">
          <a:xfrm>
            <a:off x="7772400" y="1021126"/>
            <a:ext cx="123767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422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56A4-D274-4995-9DAD-BAE652801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Tackling the de-identification challenge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B529495-AC84-4C63-9C94-D84919B2076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70723" y="1047750"/>
            <a:ext cx="9061795" cy="360045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	Documents saved as images				PHI in the image pixels</a:t>
            </a:r>
          </a:p>
          <a:p>
            <a:pPr marL="0" indent="0">
              <a:buNone/>
            </a:pPr>
            <a:r>
              <a:rPr lang="en-US" sz="2400" dirty="0"/>
              <a:t>	(e.g. billing, patient records)					(fake example)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br>
              <a:rPr lang="en-US" sz="2400" dirty="0"/>
            </a:br>
            <a:endParaRPr lang="en-US" sz="2400" dirty="0"/>
          </a:p>
          <a:p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3CB29C-D3B8-41DB-B913-383A968DA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038350"/>
            <a:ext cx="4369318" cy="1642678"/>
          </a:xfrm>
          <a:prstGeom prst="rect">
            <a:avLst/>
          </a:prstGeom>
          <a:ln>
            <a:solidFill>
              <a:srgbClr val="013856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3DC3A6-A424-094F-97FC-131A5C6C3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957285"/>
            <a:ext cx="2781300" cy="272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869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220AE-8CFC-4ABA-967B-7D540BC1C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Histopathology image de-identification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603D4-925F-4BC6-BA5B-843648EFED2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93776" y="1123950"/>
            <a:ext cx="4108387" cy="1793875"/>
          </a:xfrm>
        </p:spPr>
        <p:txBody>
          <a:bodyPr/>
          <a:lstStyle/>
          <a:p>
            <a:r>
              <a:rPr lang="en-US" sz="2400" dirty="0"/>
              <a:t>Image metadata</a:t>
            </a:r>
          </a:p>
          <a:p>
            <a:r>
              <a:rPr lang="en-US" sz="2400" dirty="0"/>
              <a:t>Image labels/barcodes</a:t>
            </a:r>
          </a:p>
          <a:p>
            <a:r>
              <a:rPr lang="en-US" sz="2400" dirty="0"/>
              <a:t>Pixel data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24D8AF-80C4-4D31-BA1C-0B18DF8C3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82" y="2564512"/>
            <a:ext cx="4495800" cy="22321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57EB9B-AFD5-4928-ABBD-A1647FE04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103827"/>
            <a:ext cx="2864181" cy="37909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7F7C8E-6DC7-4542-9F00-2C54AE71F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315" y="1047750"/>
            <a:ext cx="1119981" cy="13475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D52AA0D-68C2-4B68-A657-30DCA85D553F}"/>
              </a:ext>
            </a:extLst>
          </p:cNvPr>
          <p:cNvSpPr txBox="1"/>
          <p:nvPr/>
        </p:nvSpPr>
        <p:spPr>
          <a:xfrm rot="18902167">
            <a:off x="1417795" y="3258416"/>
            <a:ext cx="1245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3856"/>
                </a:solidFill>
                <a:latin typeface="Bradley Hand ITC" panose="03070402050302030203" pitchFamily="66" charset="0"/>
              </a:rPr>
              <a:t>Jane Doe</a:t>
            </a:r>
          </a:p>
          <a:p>
            <a:r>
              <a:rPr lang="en-US" dirty="0">
                <a:solidFill>
                  <a:srgbClr val="013856"/>
                </a:solidFill>
                <a:latin typeface="Bradley Hand ITC" panose="03070402050302030203" pitchFamily="66" charset="0"/>
              </a:rPr>
              <a:t>Dx = AML</a:t>
            </a:r>
          </a:p>
        </p:txBody>
      </p:sp>
    </p:spTree>
    <p:extLst>
      <p:ext uri="{BB962C8B-B14F-4D97-AF65-F5344CB8AC3E}">
        <p14:creationId xmlns:p14="http://schemas.microsoft.com/office/powerpoint/2010/main" val="4032392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CIA Contract Implementation Team (UAMS)">
            <a:extLst>
              <a:ext uri="{FF2B5EF4-FFF2-40B4-BE49-F238E27FC236}">
                <a16:creationId xmlns:a16="http://schemas.microsoft.com/office/drawing/2014/main" id="{9E2901F9-E11C-4008-8366-4414FE952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9" y="1563899"/>
            <a:ext cx="5686425" cy="327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59E3FD-1526-4854-96AD-EA9FA82F5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TCIA Staffing: De-id and curation is a major effort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486EDB-73A6-49A4-B4A8-457683CDDE3F}"/>
              </a:ext>
            </a:extLst>
          </p:cNvPr>
          <p:cNvSpPr txBox="1"/>
          <p:nvPr/>
        </p:nvSpPr>
        <p:spPr>
          <a:xfrm>
            <a:off x="1980091" y="3799311"/>
            <a:ext cx="135041" cy="337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13856"/>
              </a:solidFill>
              <a:latin typeface="Calibri"/>
              <a:cs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5C2EFE-D4DF-41CE-A183-F6CA16952F97}"/>
              </a:ext>
            </a:extLst>
          </p:cNvPr>
          <p:cNvGrpSpPr/>
          <p:nvPr/>
        </p:nvGrpSpPr>
        <p:grpSpPr>
          <a:xfrm>
            <a:off x="7467600" y="3943350"/>
            <a:ext cx="1676400" cy="863788"/>
            <a:chOff x="7467600" y="3943350"/>
            <a:chExt cx="1676400" cy="8637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D26690-D22B-4A9F-86A2-25B7F8B483F9}"/>
                </a:ext>
              </a:extLst>
            </p:cNvPr>
            <p:cNvSpPr/>
            <p:nvPr/>
          </p:nvSpPr>
          <p:spPr>
            <a:xfrm>
              <a:off x="7467600" y="3943350"/>
              <a:ext cx="1676400" cy="863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98" name="Picture 2" descr="IROCQA">
              <a:extLst>
                <a:ext uri="{FF2B5EF4-FFF2-40B4-BE49-F238E27FC236}">
                  <a16:creationId xmlns:a16="http://schemas.microsoft.com/office/drawing/2014/main" id="{698C5591-EC15-48D0-A32E-54DE43B6C5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3968053"/>
              <a:ext cx="1543050" cy="752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BEAF064-037B-4423-91E6-3968B6CEBF7A}"/>
              </a:ext>
            </a:extLst>
          </p:cNvPr>
          <p:cNvGrpSpPr/>
          <p:nvPr/>
        </p:nvGrpSpPr>
        <p:grpSpPr>
          <a:xfrm>
            <a:off x="381000" y="1123951"/>
            <a:ext cx="2845544" cy="1600200"/>
            <a:chOff x="381000" y="1123951"/>
            <a:chExt cx="2845544" cy="1600200"/>
          </a:xfrm>
        </p:grpSpPr>
        <p:pic>
          <p:nvPicPr>
            <p:cNvPr id="1026" name="Picture 2" descr="https://i1.rgstatic.net/ii/lab.file/AS%3A703812276867073%401544813331587_xl">
              <a:extLst>
                <a:ext uri="{FF2B5EF4-FFF2-40B4-BE49-F238E27FC236}">
                  <a16:creationId xmlns:a16="http://schemas.microsoft.com/office/drawing/2014/main" id="{69A6C79C-7DED-4C30-8617-50168E5AFF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123951"/>
              <a:ext cx="2845544" cy="1600200"/>
            </a:xfrm>
            <a:prstGeom prst="rect">
              <a:avLst/>
            </a:prstGeom>
            <a:noFill/>
            <a:ln>
              <a:solidFill>
                <a:srgbClr val="01385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A9176B-2832-4DD3-8027-64319AFBE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09800" y="2352443"/>
              <a:ext cx="381000" cy="371707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02B62A1-A877-4A18-BFD9-F3CD0E079F33}"/>
              </a:ext>
            </a:extLst>
          </p:cNvPr>
          <p:cNvSpPr txBox="1"/>
          <p:nvPr/>
        </p:nvSpPr>
        <p:spPr>
          <a:xfrm>
            <a:off x="205596" y="3420960"/>
            <a:ext cx="25502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13856"/>
                </a:solidFill>
                <a:latin typeface="+mj-lt"/>
              </a:rPr>
              <a:t>5 curation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13856"/>
                </a:solidFill>
                <a:latin typeface="+mj-lt"/>
              </a:rPr>
              <a:t>Infrastructure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13856"/>
                </a:solidFill>
                <a:latin typeface="+mj-lt"/>
              </a:rPr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4218999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D98B8E8-4705-4B1D-924D-31F293AB3851}"/>
              </a:ext>
            </a:extLst>
          </p:cNvPr>
          <p:cNvSpPr/>
          <p:nvPr/>
        </p:nvSpPr>
        <p:spPr>
          <a:xfrm>
            <a:off x="5623698" y="1123950"/>
            <a:ext cx="3367902" cy="36576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“Community” proposals 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reviewed monthly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	Data generated by NCI/NIH Grants</a:t>
            </a:r>
          </a:p>
          <a:p>
            <a:pPr algn="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Challenge</a:t>
            </a: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competitions</a:t>
            </a:r>
          </a:p>
          <a:p>
            <a:pPr algn="r"/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Publication</a:t>
            </a: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data sharing</a:t>
            </a:r>
          </a:p>
          <a:p>
            <a:pPr algn="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requests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AC60A6-09F8-4DE6-8AD3-2C98E19A4AE8}"/>
              </a:ext>
            </a:extLst>
          </p:cNvPr>
          <p:cNvSpPr/>
          <p:nvPr/>
        </p:nvSpPr>
        <p:spPr>
          <a:xfrm>
            <a:off x="152400" y="1123950"/>
            <a:ext cx="5181600" cy="36576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NCI data collection initiatives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A68A4B-EA50-4CC1-BDB7-E2743941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61927"/>
            <a:ext cx="8610600" cy="666748"/>
          </a:xfrm>
        </p:spPr>
        <p:txBody>
          <a:bodyPr/>
          <a:lstStyle/>
          <a:p>
            <a:r>
              <a:rPr lang="en-US" dirty="0"/>
              <a:t>New TCIA Datasets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37A9CD-C5C4-4D82-8727-65F41DBF2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81150"/>
            <a:ext cx="1901052" cy="1371600"/>
          </a:xfrm>
          <a:prstGeom prst="rect">
            <a:avLst/>
          </a:prstGeom>
        </p:spPr>
      </p:pic>
      <p:pic>
        <p:nvPicPr>
          <p:cNvPr id="6" name="Picture 5" descr="https://www.cancer.gov/PublishedContent/Images/images/infographics/nctn/NCTN_Clinical_Trials_Network.__v420045645.png">
            <a:extLst>
              <a:ext uri="{FF2B5EF4-FFF2-40B4-BE49-F238E27FC236}">
                <a16:creationId xmlns:a16="http://schemas.microsoft.com/office/drawing/2014/main" id="{61B64600-6546-4A4E-9F4D-7EB342DA3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8354" r="39637" b="3212"/>
          <a:stretch/>
        </p:blipFill>
        <p:spPr bwMode="auto">
          <a:xfrm>
            <a:off x="3224663" y="3189145"/>
            <a:ext cx="1456423" cy="137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NCTN Horizontal Badge">
            <a:extLst>
              <a:ext uri="{FF2B5EF4-FFF2-40B4-BE49-F238E27FC236}">
                <a16:creationId xmlns:a16="http://schemas.microsoft.com/office/drawing/2014/main" id="{EBB242FD-4C79-4397-8A53-DBD414E92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93" y="2731945"/>
            <a:ext cx="1340069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cancer genome atlas">
            <a:extLst>
              <a:ext uri="{FF2B5EF4-FFF2-40B4-BE49-F238E27FC236}">
                <a16:creationId xmlns:a16="http://schemas.microsoft.com/office/drawing/2014/main" id="{02C414E1-DC4B-41EE-BFA6-607575615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52170"/>
            <a:ext cx="1962150" cy="84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pollo nci va dod">
            <a:extLst>
              <a:ext uri="{FF2B5EF4-FFF2-40B4-BE49-F238E27FC236}">
                <a16:creationId xmlns:a16="http://schemas.microsoft.com/office/drawing/2014/main" id="{57A48DF2-8CDC-4832-BB81-8886BB0E1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57" y="3097138"/>
            <a:ext cx="1376363" cy="137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nih grants">
            <a:extLst>
              <a:ext uri="{FF2B5EF4-FFF2-40B4-BE49-F238E27FC236}">
                <a16:creationId xmlns:a16="http://schemas.microsoft.com/office/drawing/2014/main" id="{5E111455-9131-4AA1-B78C-B8C103832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20005"/>
            <a:ext cx="838200" cy="84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nature scientific data">
            <a:extLst>
              <a:ext uri="{FF2B5EF4-FFF2-40B4-BE49-F238E27FC236}">
                <a16:creationId xmlns:a16="http://schemas.microsoft.com/office/drawing/2014/main" id="{F7959A43-9134-4816-AE67-41038175B6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96" b="-23558"/>
          <a:stretch/>
        </p:blipFill>
        <p:spPr bwMode="auto">
          <a:xfrm>
            <a:off x="6065359" y="3562350"/>
            <a:ext cx="120015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plos one">
            <a:extLst>
              <a:ext uri="{FF2B5EF4-FFF2-40B4-BE49-F238E27FC236}">
                <a16:creationId xmlns:a16="http://schemas.microsoft.com/office/drawing/2014/main" id="{2B6B7E40-2CD0-434B-8D0C-7BE7AC9B0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447" y="4095750"/>
            <a:ext cx="1323975" cy="63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data science bowl 2017">
            <a:extLst>
              <a:ext uri="{FF2B5EF4-FFF2-40B4-BE49-F238E27FC236}">
                <a16:creationId xmlns:a16="http://schemas.microsoft.com/office/drawing/2014/main" id="{D5980C1E-CA12-4293-9D0A-8BF0BA994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33954"/>
            <a:ext cx="1536766" cy="80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668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cs typeface="Trebuchet MS" pitchFamily="34" charset="0"/>
              </a:rPr>
              <a:t>TCIA Overview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1"/>
          </p:nvPr>
        </p:nvSpPr>
        <p:spPr>
          <a:xfrm>
            <a:off x="4572000" y="985078"/>
            <a:ext cx="4541320" cy="3796473"/>
          </a:xfrm>
        </p:spPr>
        <p:txBody>
          <a:bodyPr/>
          <a:lstStyle/>
          <a:p>
            <a:pPr marL="228594" lvl="1"/>
            <a:r>
              <a:rPr lang="en-US" altLang="en-US" sz="1800" dirty="0">
                <a:solidFill>
                  <a:srgbClr val="FF0000"/>
                </a:solidFill>
              </a:rPr>
              <a:t>New collection proposals </a:t>
            </a:r>
            <a:r>
              <a:rPr lang="en-US" altLang="en-US" sz="1800" dirty="0">
                <a:solidFill>
                  <a:srgbClr val="013856"/>
                </a:solidFill>
              </a:rPr>
              <a:t>are reviewed by the TCIA Advisory Group for quality/utility</a:t>
            </a:r>
            <a:endParaRPr lang="en-US" altLang="en-US" sz="1800" dirty="0">
              <a:solidFill>
                <a:srgbClr val="FF0000"/>
              </a:solidFill>
            </a:endParaRPr>
          </a:p>
          <a:p>
            <a:pPr marL="228594" lvl="1"/>
            <a:r>
              <a:rPr lang="en-US" altLang="en-US" sz="1800" dirty="0">
                <a:solidFill>
                  <a:srgbClr val="FF0000"/>
                </a:solidFill>
              </a:rPr>
              <a:t>110 collections </a:t>
            </a:r>
            <a:r>
              <a:rPr lang="en-US" altLang="en-US" sz="1800" dirty="0"/>
              <a:t>consisting of ~47,300 subjects available for download</a:t>
            </a:r>
          </a:p>
          <a:p>
            <a:pPr marL="228594" lvl="1"/>
            <a:r>
              <a:rPr lang="en-US" altLang="en-US" sz="1800" dirty="0"/>
              <a:t>Covers</a:t>
            </a:r>
            <a:r>
              <a:rPr lang="en-US" altLang="en-US" sz="1800" dirty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rgbClr val="FF0000"/>
                </a:solidFill>
              </a:rPr>
              <a:t>radiology</a:t>
            </a:r>
            <a:r>
              <a:rPr lang="en-US" altLang="en-US" sz="1800" dirty="0">
                <a:solidFill>
                  <a:srgbClr val="013856"/>
                </a:solidFill>
              </a:rPr>
              <a:t>, </a:t>
            </a:r>
            <a:r>
              <a:rPr lang="en-US" altLang="en-US" sz="1800" dirty="0">
                <a:solidFill>
                  <a:srgbClr val="FF0000"/>
                </a:solidFill>
              </a:rPr>
              <a:t>radiation therapy</a:t>
            </a:r>
            <a:r>
              <a:rPr lang="en-US" altLang="en-US" sz="1800" dirty="0">
                <a:solidFill>
                  <a:srgbClr val="013856"/>
                </a:solidFill>
              </a:rPr>
              <a:t>, and </a:t>
            </a:r>
            <a:r>
              <a:rPr lang="en-US" altLang="en-US" sz="1800" dirty="0">
                <a:solidFill>
                  <a:srgbClr val="FF0000"/>
                </a:solidFill>
              </a:rPr>
              <a:t>pathology</a:t>
            </a:r>
            <a:r>
              <a:rPr lang="en-US" altLang="en-US" sz="1800" dirty="0">
                <a:solidFill>
                  <a:srgbClr val="013856"/>
                </a:solidFill>
              </a:rPr>
              <a:t> image modalities</a:t>
            </a:r>
            <a:r>
              <a:rPr lang="en-US" altLang="en-US" sz="1800" dirty="0">
                <a:solidFill>
                  <a:srgbClr val="FF0000"/>
                </a:solidFill>
              </a:rPr>
              <a:t> </a:t>
            </a:r>
          </a:p>
          <a:p>
            <a:pPr marL="228594" lvl="1"/>
            <a:r>
              <a:rPr lang="en-US" altLang="en-US" sz="1800" dirty="0"/>
              <a:t>Wide </a:t>
            </a:r>
            <a:r>
              <a:rPr lang="en-US" altLang="en-US" sz="1800" dirty="0">
                <a:solidFill>
                  <a:srgbClr val="FF0000"/>
                </a:solidFill>
              </a:rPr>
              <a:t>variety</a:t>
            </a:r>
            <a:r>
              <a:rPr lang="en-US" altLang="en-US" sz="1800" dirty="0"/>
              <a:t> of cancers + phantoms</a:t>
            </a:r>
          </a:p>
          <a:p>
            <a:pPr marL="228594" lvl="1">
              <a:spcAft>
                <a:spcPts val="0"/>
              </a:spcAft>
            </a:pPr>
            <a:r>
              <a:rPr lang="en-US" altLang="en-US" sz="1800" dirty="0"/>
              <a:t>Most have </a:t>
            </a:r>
            <a:r>
              <a:rPr lang="en-US" altLang="en-US" sz="1800" dirty="0">
                <a:solidFill>
                  <a:srgbClr val="FF0000"/>
                </a:solidFill>
              </a:rPr>
              <a:t>associated supporting data</a:t>
            </a:r>
          </a:p>
          <a:p>
            <a:pPr marL="457189" lvl="2"/>
            <a:r>
              <a:rPr lang="en-US" altLang="en-US" sz="1800" dirty="0"/>
              <a:t>Demographics/outcomes/therapy</a:t>
            </a:r>
          </a:p>
          <a:p>
            <a:pPr marL="457189" lvl="2"/>
            <a:r>
              <a:rPr lang="en-US" altLang="en-US" sz="1800" dirty="0"/>
              <a:t>Image analyses (annotations, segmentations, features)</a:t>
            </a:r>
          </a:p>
          <a:p>
            <a:pPr marL="457194" lvl="2"/>
            <a:r>
              <a:rPr lang="en-US" altLang="en-US" sz="1800" dirty="0"/>
              <a:t>Genomics/Proteomics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216434" y="4381500"/>
            <a:ext cx="4193381" cy="628650"/>
          </a:xfrm>
        </p:spPr>
        <p:txBody>
          <a:bodyPr/>
          <a:lstStyle/>
          <a:p>
            <a:pPr marL="228594" lvl="1" indent="0">
              <a:buNone/>
            </a:pPr>
            <a:r>
              <a:rPr lang="en-US" sz="2000" dirty="0">
                <a:hlinkClick r:id="rId3"/>
              </a:rPr>
              <a:t>http://www.cancerimagingarchive.net</a:t>
            </a:r>
            <a:r>
              <a:rPr lang="en-US" sz="2000" dirty="0"/>
              <a:t> </a:t>
            </a:r>
          </a:p>
        </p:txBody>
      </p:sp>
      <p:pic>
        <p:nvPicPr>
          <p:cNvPr id="6" name="Picture 22">
            <a:extLst>
              <a:ext uri="{FF2B5EF4-FFF2-40B4-BE49-F238E27FC236}">
                <a16:creationId xmlns:a16="http://schemas.microsoft.com/office/drawing/2014/main" id="{FD898245-9AE1-4319-92E9-26E433188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9375" r="15625" b="9375"/>
          <a:stretch>
            <a:fillRect/>
          </a:stretch>
        </p:blipFill>
        <p:spPr bwMode="auto">
          <a:xfrm>
            <a:off x="547398" y="1108710"/>
            <a:ext cx="1237673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DB3E019-BA3E-419F-AAA2-7C98D44FF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50" y="2675592"/>
            <a:ext cx="3236148" cy="1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CGCC">
            <a:extLst>
              <a:ext uri="{FF2B5EF4-FFF2-40B4-BE49-F238E27FC236}">
                <a16:creationId xmlns:a16="http://schemas.microsoft.com/office/drawing/2014/main" id="{19D010C7-FA5B-4442-844C-F508AEA8A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t="51515" b="-1"/>
          <a:stretch/>
        </p:blipFill>
        <p:spPr bwMode="auto">
          <a:xfrm>
            <a:off x="1918998" y="1108710"/>
            <a:ext cx="858305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Image result for case report form">
            <a:extLst>
              <a:ext uri="{FF2B5EF4-FFF2-40B4-BE49-F238E27FC236}">
                <a16:creationId xmlns:a16="http://schemas.microsoft.com/office/drawing/2014/main" id="{62FCBCA9-0591-4920-958B-7C780F535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98" y="1120378"/>
            <a:ext cx="1130560" cy="136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979946"/>
      </p:ext>
    </p:extLst>
  </p:cSld>
  <p:clrMapOvr>
    <a:masterClrMapping/>
  </p:clrMapOvr>
</p:sld>
</file>

<file path=ppt/theme/theme1.xml><?xml version="1.0" encoding="utf-8"?>
<a:theme xmlns:a="http://schemas.openxmlformats.org/drawingml/2006/main" name="NCI PPT Template 16x9 RED">
  <a:themeElements>
    <a:clrScheme name="NCI Colors Theme">
      <a:dk1>
        <a:srgbClr val="606060"/>
      </a:dk1>
      <a:lt1>
        <a:srgbClr val="FFFFFF"/>
      </a:lt1>
      <a:dk2>
        <a:srgbClr val="BB0E3D"/>
      </a:dk2>
      <a:lt2>
        <a:srgbClr val="FFFFFF"/>
      </a:lt2>
      <a:accent1>
        <a:srgbClr val="BB0E3D"/>
      </a:accent1>
      <a:accent2>
        <a:srgbClr val="606060"/>
      </a:accent2>
      <a:accent3>
        <a:srgbClr val="123E57"/>
      </a:accent3>
      <a:accent4>
        <a:srgbClr val="2A71A5"/>
      </a:accent4>
      <a:accent5>
        <a:srgbClr val="178DA9"/>
      </a:accent5>
      <a:accent6>
        <a:srgbClr val="009999"/>
      </a:accent6>
      <a:hlink>
        <a:srgbClr val="3F54C9"/>
      </a:hlink>
      <a:folHlink>
        <a:srgbClr val="606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13856"/>
            </a:solidFill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PJ 2015</Template>
  <TotalTime>24350</TotalTime>
  <Words>966</Words>
  <Application>Microsoft Office PowerPoint</Application>
  <PresentationFormat>On-screen Show (16:9)</PresentationFormat>
  <Paragraphs>219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Bradley Hand ITC</vt:lpstr>
      <vt:lpstr>Calibri</vt:lpstr>
      <vt:lpstr>Cambria</vt:lpstr>
      <vt:lpstr>Courier New</vt:lpstr>
      <vt:lpstr>Open Sans</vt:lpstr>
      <vt:lpstr>SapientCentroSlab-Light</vt:lpstr>
      <vt:lpstr>Verdana</vt:lpstr>
      <vt:lpstr>Wingdings</vt:lpstr>
      <vt:lpstr>NCI PPT Template 16x9 RED</vt:lpstr>
      <vt:lpstr>http://cancerimagingarchive.net </vt:lpstr>
      <vt:lpstr>TCIA’s Mission</vt:lpstr>
      <vt:lpstr>TCIA components</vt:lpstr>
      <vt:lpstr>Tackling the de-identification challenge</vt:lpstr>
      <vt:lpstr>Tackling the de-identification challenge</vt:lpstr>
      <vt:lpstr>Histopathology image de-identification</vt:lpstr>
      <vt:lpstr>TCIA Staffing: De-id and curation is a major effort</vt:lpstr>
      <vt:lpstr>New TCIA Datasets</vt:lpstr>
      <vt:lpstr>TCIA Overview</vt:lpstr>
      <vt:lpstr>Citations and data usage policy</vt:lpstr>
      <vt:lpstr>TCIA Metrics</vt:lpstr>
      <vt:lpstr>Browsing &amp; bulk downloading TCIA datasets</vt:lpstr>
      <vt:lpstr>Building queries across multiple datasets</vt:lpstr>
      <vt:lpstr>Application Programming Interface (API)</vt:lpstr>
      <vt:lpstr>TCIA API integration examples</vt:lpstr>
      <vt:lpstr>TCIA community code sharing</vt:lpstr>
      <vt:lpstr>TCIA data in the NCI Data Commons</vt:lpstr>
      <vt:lpstr>3rd Party Analysis of Existing Data - Example</vt:lpstr>
      <vt:lpstr>Medical Physics Dataset Articles (MPDA) Special Issue</vt:lpstr>
      <vt:lpstr>Invited Speakers</vt:lpstr>
      <vt:lpstr>Speaker datasets – Paul Kinahan</vt:lpstr>
      <vt:lpstr>Speaker datasets – Evis Sala</vt:lpstr>
      <vt:lpstr>Speaker datasets – Jayashree Kalpathy-Cramer</vt:lpstr>
      <vt:lpstr>Speaker datasets – Mirabela Rusu</vt:lpstr>
      <vt:lpstr>Acknowledgements</vt:lpstr>
      <vt:lpstr> Follow TCIA on Social Media</vt:lpstr>
    </vt:vector>
  </TitlesOfParts>
  <Company>NCI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Kirby</dc:creator>
  <cp:lastModifiedBy>Justin Kirby</cp:lastModifiedBy>
  <cp:revision>582</cp:revision>
  <cp:lastPrinted>2016-06-10T19:07:32Z</cp:lastPrinted>
  <dcterms:created xsi:type="dcterms:W3CDTF">2014-09-11T16:42:14Z</dcterms:created>
  <dcterms:modified xsi:type="dcterms:W3CDTF">2019-12-02T03:57:18Z</dcterms:modified>
</cp:coreProperties>
</file>