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 id="2147483680" r:id="rId2"/>
    <p:sldMasterId id="2147483650" r:id="rId3"/>
    <p:sldMasterId id="2147483660" r:id="rId4"/>
    <p:sldMasterId id="2147483669" r:id="rId5"/>
    <p:sldMasterId id="2147483676" r:id="rId6"/>
  </p:sldMasterIdLst>
  <p:notesMasterIdLst>
    <p:notesMasterId r:id="rId28"/>
  </p:notesMasterIdLst>
  <p:sldIdLst>
    <p:sldId id="258" r:id="rId7"/>
    <p:sldId id="261" r:id="rId8"/>
    <p:sldId id="259" r:id="rId9"/>
    <p:sldId id="270" r:id="rId10"/>
    <p:sldId id="262" r:id="rId11"/>
    <p:sldId id="263" r:id="rId12"/>
    <p:sldId id="269" r:id="rId13"/>
    <p:sldId id="279" r:id="rId14"/>
    <p:sldId id="264" r:id="rId15"/>
    <p:sldId id="275" r:id="rId16"/>
    <p:sldId id="276" r:id="rId17"/>
    <p:sldId id="277" r:id="rId18"/>
    <p:sldId id="272" r:id="rId19"/>
    <p:sldId id="281" r:id="rId20"/>
    <p:sldId id="273" r:id="rId21"/>
    <p:sldId id="274" r:id="rId22"/>
    <p:sldId id="283" r:id="rId23"/>
    <p:sldId id="268" r:id="rId24"/>
    <p:sldId id="298" r:id="rId25"/>
    <p:sldId id="260" r:id="rId26"/>
    <p:sldId id="29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0C33"/>
    <a:srgbClr val="80807C"/>
    <a:srgbClr val="790A24"/>
    <a:srgbClr val="2E4C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65"/>
    <p:restoredTop sz="94832"/>
  </p:normalViewPr>
  <p:slideViewPr>
    <p:cSldViewPr showGuides="1">
      <p:cViewPr varScale="1">
        <p:scale>
          <a:sx n="60" d="100"/>
          <a:sy n="60" d="100"/>
        </p:scale>
        <p:origin x="1696" y="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E53FF9-8EC2-6C4D-A13B-00B04FE99F12}" type="doc">
      <dgm:prSet loTypeId="urn:microsoft.com/office/officeart/2005/8/layout/vList4" loCatId="" qsTypeId="urn:microsoft.com/office/officeart/2005/8/quickstyle/simple1" qsCatId="simple" csTypeId="urn:microsoft.com/office/officeart/2005/8/colors/accent1_2" csCatId="accent1" phldr="1"/>
      <dgm:spPr/>
    </dgm:pt>
    <dgm:pt modelId="{6B8456DD-4BF9-E54B-A63D-E3AA9C71BB4B}">
      <dgm:prSet phldrT="[Text]"/>
      <dgm:spPr>
        <a:solidFill>
          <a:srgbClr val="A30C33"/>
        </a:solidFill>
      </dgm:spPr>
      <dgm:t>
        <a:bodyPr/>
        <a:lstStyle/>
        <a:p>
          <a:r>
            <a:rPr lang="en-US" dirty="0"/>
            <a:t>Data Access</a:t>
          </a:r>
        </a:p>
      </dgm:t>
    </dgm:pt>
    <dgm:pt modelId="{246AF651-F2E4-484C-B439-536248B793E4}" type="parTrans" cxnId="{D7DBD5B6-EB7E-4F40-96B5-4B6097E7692E}">
      <dgm:prSet/>
      <dgm:spPr/>
      <dgm:t>
        <a:bodyPr/>
        <a:lstStyle/>
        <a:p>
          <a:endParaRPr lang="en-US"/>
        </a:p>
      </dgm:t>
    </dgm:pt>
    <dgm:pt modelId="{5A486EC0-B266-1546-AFC5-1F9676CD8B12}" type="sibTrans" cxnId="{D7DBD5B6-EB7E-4F40-96B5-4B6097E7692E}">
      <dgm:prSet/>
      <dgm:spPr/>
      <dgm:t>
        <a:bodyPr/>
        <a:lstStyle/>
        <a:p>
          <a:endParaRPr lang="en-US"/>
        </a:p>
      </dgm:t>
    </dgm:pt>
    <dgm:pt modelId="{199B7A67-6089-ED48-9265-A0644F1255B7}">
      <dgm:prSet phldrT="[Text]"/>
      <dgm:spPr>
        <a:solidFill>
          <a:srgbClr val="A30C33"/>
        </a:solidFill>
        <a:ln>
          <a:solidFill>
            <a:schemeClr val="bg1"/>
          </a:solidFill>
        </a:ln>
      </dgm:spPr>
      <dgm:t>
        <a:bodyPr/>
        <a:lstStyle/>
        <a:p>
          <a:r>
            <a:rPr lang="en-US" dirty="0"/>
            <a:t>Visual PHI Review</a:t>
          </a:r>
        </a:p>
      </dgm:t>
    </dgm:pt>
    <dgm:pt modelId="{14DC7BFB-9B7D-BF49-9B5E-1DBE7D6469C7}" type="parTrans" cxnId="{615216B1-764D-904A-9942-ABD5F947822D}">
      <dgm:prSet/>
      <dgm:spPr/>
      <dgm:t>
        <a:bodyPr/>
        <a:lstStyle/>
        <a:p>
          <a:endParaRPr lang="en-US"/>
        </a:p>
      </dgm:t>
    </dgm:pt>
    <dgm:pt modelId="{150636E7-D9F1-D14C-86BB-24AF4FCF8051}" type="sibTrans" cxnId="{615216B1-764D-904A-9942-ABD5F947822D}">
      <dgm:prSet/>
      <dgm:spPr/>
      <dgm:t>
        <a:bodyPr/>
        <a:lstStyle/>
        <a:p>
          <a:endParaRPr lang="en-US"/>
        </a:p>
      </dgm:t>
    </dgm:pt>
    <dgm:pt modelId="{565C00C0-4B80-4C4F-83D7-3F84C053FE91}">
      <dgm:prSet phldrT="[Text]"/>
      <dgm:spPr>
        <a:solidFill>
          <a:srgbClr val="A30C33"/>
        </a:solidFill>
      </dgm:spPr>
      <dgm:t>
        <a:bodyPr/>
        <a:lstStyle/>
        <a:p>
          <a:r>
            <a:rPr lang="en-US" dirty="0"/>
            <a:t>DICOM TAG/Non visual PHI Review</a:t>
          </a:r>
        </a:p>
      </dgm:t>
    </dgm:pt>
    <dgm:pt modelId="{C34A0478-4259-B84B-A482-19ABC0AE8A31}" type="parTrans" cxnId="{054B98D2-396B-9047-913A-74FD03751BB2}">
      <dgm:prSet/>
      <dgm:spPr/>
      <dgm:t>
        <a:bodyPr/>
        <a:lstStyle/>
        <a:p>
          <a:endParaRPr lang="en-US"/>
        </a:p>
      </dgm:t>
    </dgm:pt>
    <dgm:pt modelId="{87631693-DB96-044B-BFC4-1933B9198F97}" type="sibTrans" cxnId="{054B98D2-396B-9047-913A-74FD03751BB2}">
      <dgm:prSet/>
      <dgm:spPr/>
      <dgm:t>
        <a:bodyPr/>
        <a:lstStyle/>
        <a:p>
          <a:endParaRPr lang="en-US"/>
        </a:p>
      </dgm:t>
    </dgm:pt>
    <dgm:pt modelId="{44D5E905-29D7-EF4C-AD1E-8C5099B873B5}">
      <dgm:prSet/>
      <dgm:spPr>
        <a:solidFill>
          <a:srgbClr val="A30C33"/>
        </a:solidFill>
      </dgm:spPr>
      <dgm:t>
        <a:bodyPr/>
        <a:lstStyle/>
        <a:p>
          <a:r>
            <a:rPr lang="en-US" dirty="0"/>
            <a:t>Bulk DICOM Edits</a:t>
          </a:r>
        </a:p>
      </dgm:t>
    </dgm:pt>
    <dgm:pt modelId="{20DEABD2-8578-5743-8D49-4B7C1221F630}" type="parTrans" cxnId="{B59D97DB-588D-8A49-9DDA-0B0523FE2ED1}">
      <dgm:prSet/>
      <dgm:spPr/>
      <dgm:t>
        <a:bodyPr/>
        <a:lstStyle/>
        <a:p>
          <a:endParaRPr lang="en-US"/>
        </a:p>
      </dgm:t>
    </dgm:pt>
    <dgm:pt modelId="{7D91C591-7AEC-D943-9C60-5E8C70B1051F}" type="sibTrans" cxnId="{B59D97DB-588D-8A49-9DDA-0B0523FE2ED1}">
      <dgm:prSet/>
      <dgm:spPr/>
      <dgm:t>
        <a:bodyPr/>
        <a:lstStyle/>
        <a:p>
          <a:endParaRPr lang="en-US"/>
        </a:p>
      </dgm:t>
    </dgm:pt>
    <dgm:pt modelId="{C570C0DA-66FF-8F41-8C0F-F04E072B7734}">
      <dgm:prSet/>
      <dgm:spPr>
        <a:solidFill>
          <a:srgbClr val="A30C33"/>
        </a:solidFill>
      </dgm:spPr>
      <dgm:t>
        <a:bodyPr/>
        <a:lstStyle/>
        <a:p>
          <a:r>
            <a:rPr lang="en-US" dirty="0"/>
            <a:t>Maintaining History of Operations</a:t>
          </a:r>
        </a:p>
      </dgm:t>
    </dgm:pt>
    <dgm:pt modelId="{3159E071-3FD3-3945-B5B1-27E32770C10D}" type="parTrans" cxnId="{77F42AB5-546D-F347-826C-304DD1CDDE8C}">
      <dgm:prSet/>
      <dgm:spPr/>
      <dgm:t>
        <a:bodyPr/>
        <a:lstStyle/>
        <a:p>
          <a:endParaRPr lang="en-US"/>
        </a:p>
      </dgm:t>
    </dgm:pt>
    <dgm:pt modelId="{7B8044AF-E34C-EA44-AAA0-82958A886739}" type="sibTrans" cxnId="{77F42AB5-546D-F347-826C-304DD1CDDE8C}">
      <dgm:prSet/>
      <dgm:spPr/>
      <dgm:t>
        <a:bodyPr/>
        <a:lstStyle/>
        <a:p>
          <a:endParaRPr lang="en-US"/>
        </a:p>
      </dgm:t>
    </dgm:pt>
    <dgm:pt modelId="{A77BA8D7-AB14-1648-AEEF-3141626F5C23}" type="pres">
      <dgm:prSet presAssocID="{73E53FF9-8EC2-6C4D-A13B-00B04FE99F12}" presName="linear" presStyleCnt="0">
        <dgm:presLayoutVars>
          <dgm:dir/>
          <dgm:resizeHandles val="exact"/>
        </dgm:presLayoutVars>
      </dgm:prSet>
      <dgm:spPr/>
    </dgm:pt>
    <dgm:pt modelId="{96BF5146-124C-1C4D-9280-727E64733931}" type="pres">
      <dgm:prSet presAssocID="{6B8456DD-4BF9-E54B-A63D-E3AA9C71BB4B}" presName="comp" presStyleCnt="0"/>
      <dgm:spPr/>
    </dgm:pt>
    <dgm:pt modelId="{2E51C256-9148-0849-808D-D6C63EB5800A}" type="pres">
      <dgm:prSet presAssocID="{6B8456DD-4BF9-E54B-A63D-E3AA9C71BB4B}" presName="box" presStyleLbl="node1" presStyleIdx="0" presStyleCnt="5"/>
      <dgm:spPr/>
    </dgm:pt>
    <dgm:pt modelId="{5E703D91-3E77-9743-8C40-BFD767A2819C}" type="pres">
      <dgm:prSet presAssocID="{6B8456DD-4BF9-E54B-A63D-E3AA9C71BB4B}" presName="img" presStyleLbl="fgImgPlace1" presStyleIdx="0" presStyleCnt="5" custScaleX="37337" custScaleY="57453" custLinFactNeighborX="-24837"/>
      <dgm:spPr>
        <a:prstGeom prst="round1Rect">
          <a:avLst/>
        </a:prstGeom>
        <a:solidFill>
          <a:schemeClr val="bg1"/>
        </a:solidFill>
        <a:ln>
          <a:solidFill>
            <a:schemeClr val="accent1"/>
          </a:solidFill>
        </a:ln>
      </dgm:spPr>
    </dgm:pt>
    <dgm:pt modelId="{3F19C8A3-80DD-9A44-A8D7-ED1AE51EC31E}" type="pres">
      <dgm:prSet presAssocID="{6B8456DD-4BF9-E54B-A63D-E3AA9C71BB4B}" presName="text" presStyleLbl="node1" presStyleIdx="0" presStyleCnt="5">
        <dgm:presLayoutVars>
          <dgm:bulletEnabled val="1"/>
        </dgm:presLayoutVars>
      </dgm:prSet>
      <dgm:spPr/>
    </dgm:pt>
    <dgm:pt modelId="{C9485724-F14B-194D-BC5C-1D580A74FE18}" type="pres">
      <dgm:prSet presAssocID="{5A486EC0-B266-1546-AFC5-1F9676CD8B12}" presName="spacer" presStyleCnt="0"/>
      <dgm:spPr/>
    </dgm:pt>
    <dgm:pt modelId="{751249AA-A56D-244C-9759-3A0048875FD2}" type="pres">
      <dgm:prSet presAssocID="{199B7A67-6089-ED48-9265-A0644F1255B7}" presName="comp" presStyleCnt="0"/>
      <dgm:spPr/>
    </dgm:pt>
    <dgm:pt modelId="{321848C8-CFFA-AC46-89B3-9C179D820708}" type="pres">
      <dgm:prSet presAssocID="{199B7A67-6089-ED48-9265-A0644F1255B7}" presName="box" presStyleLbl="node1" presStyleIdx="1" presStyleCnt="5"/>
      <dgm:spPr/>
    </dgm:pt>
    <dgm:pt modelId="{B08711E3-B9F1-0843-A119-E7D2C87B911F}" type="pres">
      <dgm:prSet presAssocID="{199B7A67-6089-ED48-9265-A0644F1255B7}" presName="img" presStyleLbl="fgImgPlace1" presStyleIdx="1" presStyleCnt="5" custScaleX="37337" custScaleY="57453" custLinFactNeighborX="-24837"/>
      <dgm:spPr>
        <a:solidFill>
          <a:schemeClr val="bg1"/>
        </a:solidFill>
        <a:ln>
          <a:solidFill>
            <a:schemeClr val="accent1"/>
          </a:solidFill>
        </a:ln>
      </dgm:spPr>
    </dgm:pt>
    <dgm:pt modelId="{DE6DB3B9-225B-4848-B922-F019BC86CF15}" type="pres">
      <dgm:prSet presAssocID="{199B7A67-6089-ED48-9265-A0644F1255B7}" presName="text" presStyleLbl="node1" presStyleIdx="1" presStyleCnt="5">
        <dgm:presLayoutVars>
          <dgm:bulletEnabled val="1"/>
        </dgm:presLayoutVars>
      </dgm:prSet>
      <dgm:spPr/>
    </dgm:pt>
    <dgm:pt modelId="{69776C51-1980-9145-A6C1-F17608D77416}" type="pres">
      <dgm:prSet presAssocID="{150636E7-D9F1-D14C-86BB-24AF4FCF8051}" presName="spacer" presStyleCnt="0"/>
      <dgm:spPr/>
    </dgm:pt>
    <dgm:pt modelId="{C81869CD-981D-6249-B6C7-6EB65C2332A3}" type="pres">
      <dgm:prSet presAssocID="{565C00C0-4B80-4C4F-83D7-3F84C053FE91}" presName="comp" presStyleCnt="0"/>
      <dgm:spPr/>
    </dgm:pt>
    <dgm:pt modelId="{B45B3BFC-6479-D949-B5D6-70EFD9F6BEFD}" type="pres">
      <dgm:prSet presAssocID="{565C00C0-4B80-4C4F-83D7-3F84C053FE91}" presName="box" presStyleLbl="node1" presStyleIdx="2" presStyleCnt="5"/>
      <dgm:spPr/>
    </dgm:pt>
    <dgm:pt modelId="{228ABB31-9341-9B4F-BC1B-15E023334AAB}" type="pres">
      <dgm:prSet presAssocID="{565C00C0-4B80-4C4F-83D7-3F84C053FE91}" presName="img" presStyleLbl="fgImgPlace1" presStyleIdx="2" presStyleCnt="5" custScaleX="37337" custScaleY="57453" custLinFactNeighborX="-24837"/>
      <dgm:spPr>
        <a:solidFill>
          <a:schemeClr val="bg1"/>
        </a:solidFill>
        <a:ln>
          <a:solidFill>
            <a:schemeClr val="accent1"/>
          </a:solidFill>
        </a:ln>
      </dgm:spPr>
    </dgm:pt>
    <dgm:pt modelId="{67576AC1-7F26-C14D-B3F9-9723612801E7}" type="pres">
      <dgm:prSet presAssocID="{565C00C0-4B80-4C4F-83D7-3F84C053FE91}" presName="text" presStyleLbl="node1" presStyleIdx="2" presStyleCnt="5">
        <dgm:presLayoutVars>
          <dgm:bulletEnabled val="1"/>
        </dgm:presLayoutVars>
      </dgm:prSet>
      <dgm:spPr/>
    </dgm:pt>
    <dgm:pt modelId="{F325012E-5F2E-C343-B53B-6A7503E0DA62}" type="pres">
      <dgm:prSet presAssocID="{87631693-DB96-044B-BFC4-1933B9198F97}" presName="spacer" presStyleCnt="0"/>
      <dgm:spPr/>
    </dgm:pt>
    <dgm:pt modelId="{319ADAE4-DC66-B144-942B-027B95E89326}" type="pres">
      <dgm:prSet presAssocID="{44D5E905-29D7-EF4C-AD1E-8C5099B873B5}" presName="comp" presStyleCnt="0"/>
      <dgm:spPr/>
    </dgm:pt>
    <dgm:pt modelId="{09031F19-D451-3E46-891C-EAB33D9145D9}" type="pres">
      <dgm:prSet presAssocID="{44D5E905-29D7-EF4C-AD1E-8C5099B873B5}" presName="box" presStyleLbl="node1" presStyleIdx="3" presStyleCnt="5"/>
      <dgm:spPr/>
    </dgm:pt>
    <dgm:pt modelId="{AD3C140A-376D-9742-A8B7-B28883B89CD5}" type="pres">
      <dgm:prSet presAssocID="{44D5E905-29D7-EF4C-AD1E-8C5099B873B5}" presName="img" presStyleLbl="fgImgPlace1" presStyleIdx="3" presStyleCnt="5" custScaleX="37337" custScaleY="57453" custLinFactNeighborX="-24837"/>
      <dgm:spPr>
        <a:solidFill>
          <a:schemeClr val="bg1"/>
        </a:solidFill>
        <a:ln>
          <a:solidFill>
            <a:schemeClr val="accent1"/>
          </a:solidFill>
        </a:ln>
      </dgm:spPr>
    </dgm:pt>
    <dgm:pt modelId="{C06F6AC4-9CFD-CB43-91EE-C85462CD60C5}" type="pres">
      <dgm:prSet presAssocID="{44D5E905-29D7-EF4C-AD1E-8C5099B873B5}" presName="text" presStyleLbl="node1" presStyleIdx="3" presStyleCnt="5">
        <dgm:presLayoutVars>
          <dgm:bulletEnabled val="1"/>
        </dgm:presLayoutVars>
      </dgm:prSet>
      <dgm:spPr/>
    </dgm:pt>
    <dgm:pt modelId="{415EAA99-B465-8145-839B-8BCF7A63D5C6}" type="pres">
      <dgm:prSet presAssocID="{7D91C591-7AEC-D943-9C60-5E8C70B1051F}" presName="spacer" presStyleCnt="0"/>
      <dgm:spPr/>
    </dgm:pt>
    <dgm:pt modelId="{6CEDFAD8-48EB-8145-B884-6D8263B05890}" type="pres">
      <dgm:prSet presAssocID="{C570C0DA-66FF-8F41-8C0F-F04E072B7734}" presName="comp" presStyleCnt="0"/>
      <dgm:spPr/>
    </dgm:pt>
    <dgm:pt modelId="{AFAB4BD3-2B81-4642-8F9F-4843505024C3}" type="pres">
      <dgm:prSet presAssocID="{C570C0DA-66FF-8F41-8C0F-F04E072B7734}" presName="box" presStyleLbl="node1" presStyleIdx="4" presStyleCnt="5"/>
      <dgm:spPr/>
    </dgm:pt>
    <dgm:pt modelId="{3D2A477A-330C-1E43-8EBC-553DE6413BD9}" type="pres">
      <dgm:prSet presAssocID="{C570C0DA-66FF-8F41-8C0F-F04E072B7734}" presName="img" presStyleLbl="fgImgPlace1" presStyleIdx="4" presStyleCnt="5" custScaleX="37337" custScaleY="57453" custLinFactNeighborX="-24837"/>
      <dgm:spPr>
        <a:solidFill>
          <a:schemeClr val="bg1"/>
        </a:solidFill>
        <a:ln>
          <a:solidFill>
            <a:schemeClr val="accent1"/>
          </a:solidFill>
        </a:ln>
      </dgm:spPr>
    </dgm:pt>
    <dgm:pt modelId="{59C67605-438B-D840-86C6-50DE88B52D72}" type="pres">
      <dgm:prSet presAssocID="{C570C0DA-66FF-8F41-8C0F-F04E072B7734}" presName="text" presStyleLbl="node1" presStyleIdx="4" presStyleCnt="5">
        <dgm:presLayoutVars>
          <dgm:bulletEnabled val="1"/>
        </dgm:presLayoutVars>
      </dgm:prSet>
      <dgm:spPr/>
    </dgm:pt>
  </dgm:ptLst>
  <dgm:cxnLst>
    <dgm:cxn modelId="{C0D8B601-0447-A94A-9810-676E112969FA}" type="presOf" srcId="{44D5E905-29D7-EF4C-AD1E-8C5099B873B5}" destId="{C06F6AC4-9CFD-CB43-91EE-C85462CD60C5}" srcOrd="1" destOrd="0" presId="urn:microsoft.com/office/officeart/2005/8/layout/vList4"/>
    <dgm:cxn modelId="{4757D306-F582-1545-BE2B-039677521ED4}" type="presOf" srcId="{199B7A67-6089-ED48-9265-A0644F1255B7}" destId="{321848C8-CFFA-AC46-89B3-9C179D820708}" srcOrd="0" destOrd="0" presId="urn:microsoft.com/office/officeart/2005/8/layout/vList4"/>
    <dgm:cxn modelId="{09379027-5F6A-F646-BF89-696E8486E713}" type="presOf" srcId="{565C00C0-4B80-4C4F-83D7-3F84C053FE91}" destId="{B45B3BFC-6479-D949-B5D6-70EFD9F6BEFD}" srcOrd="0" destOrd="0" presId="urn:microsoft.com/office/officeart/2005/8/layout/vList4"/>
    <dgm:cxn modelId="{90A55C8A-4522-0048-9391-119E126B6394}" type="presOf" srcId="{44D5E905-29D7-EF4C-AD1E-8C5099B873B5}" destId="{09031F19-D451-3E46-891C-EAB33D9145D9}" srcOrd="0" destOrd="0" presId="urn:microsoft.com/office/officeart/2005/8/layout/vList4"/>
    <dgm:cxn modelId="{BC563E96-20CD-7A49-90EC-BBFFCDF56F15}" type="presOf" srcId="{6B8456DD-4BF9-E54B-A63D-E3AA9C71BB4B}" destId="{2E51C256-9148-0849-808D-D6C63EB5800A}" srcOrd="0" destOrd="0" presId="urn:microsoft.com/office/officeart/2005/8/layout/vList4"/>
    <dgm:cxn modelId="{4AAC8798-9A58-D640-B046-206D351CE86C}" type="presOf" srcId="{565C00C0-4B80-4C4F-83D7-3F84C053FE91}" destId="{67576AC1-7F26-C14D-B3F9-9723612801E7}" srcOrd="1" destOrd="0" presId="urn:microsoft.com/office/officeart/2005/8/layout/vList4"/>
    <dgm:cxn modelId="{FD18AD9E-BEAF-6A47-8353-4D93D614861A}" type="presOf" srcId="{6B8456DD-4BF9-E54B-A63D-E3AA9C71BB4B}" destId="{3F19C8A3-80DD-9A44-A8D7-ED1AE51EC31E}" srcOrd="1" destOrd="0" presId="urn:microsoft.com/office/officeart/2005/8/layout/vList4"/>
    <dgm:cxn modelId="{870545A6-D743-2944-B6FF-3199EA8AA686}" type="presOf" srcId="{C570C0DA-66FF-8F41-8C0F-F04E072B7734}" destId="{AFAB4BD3-2B81-4642-8F9F-4843505024C3}" srcOrd="0" destOrd="0" presId="urn:microsoft.com/office/officeart/2005/8/layout/vList4"/>
    <dgm:cxn modelId="{615216B1-764D-904A-9942-ABD5F947822D}" srcId="{73E53FF9-8EC2-6C4D-A13B-00B04FE99F12}" destId="{199B7A67-6089-ED48-9265-A0644F1255B7}" srcOrd="1" destOrd="0" parTransId="{14DC7BFB-9B7D-BF49-9B5E-1DBE7D6469C7}" sibTransId="{150636E7-D9F1-D14C-86BB-24AF4FCF8051}"/>
    <dgm:cxn modelId="{77F42AB5-546D-F347-826C-304DD1CDDE8C}" srcId="{73E53FF9-8EC2-6C4D-A13B-00B04FE99F12}" destId="{C570C0DA-66FF-8F41-8C0F-F04E072B7734}" srcOrd="4" destOrd="0" parTransId="{3159E071-3FD3-3945-B5B1-27E32770C10D}" sibTransId="{7B8044AF-E34C-EA44-AAA0-82958A886739}"/>
    <dgm:cxn modelId="{D7DBD5B6-EB7E-4F40-96B5-4B6097E7692E}" srcId="{73E53FF9-8EC2-6C4D-A13B-00B04FE99F12}" destId="{6B8456DD-4BF9-E54B-A63D-E3AA9C71BB4B}" srcOrd="0" destOrd="0" parTransId="{246AF651-F2E4-484C-B439-536248B793E4}" sibTransId="{5A486EC0-B266-1546-AFC5-1F9676CD8B12}"/>
    <dgm:cxn modelId="{7014F8BF-9F5D-714C-91AA-6ACA71F6FAB4}" type="presOf" srcId="{199B7A67-6089-ED48-9265-A0644F1255B7}" destId="{DE6DB3B9-225B-4848-B922-F019BC86CF15}" srcOrd="1" destOrd="0" presId="urn:microsoft.com/office/officeart/2005/8/layout/vList4"/>
    <dgm:cxn modelId="{D7AA75C3-75C6-6C44-BE93-514A264A0A3F}" type="presOf" srcId="{73E53FF9-8EC2-6C4D-A13B-00B04FE99F12}" destId="{A77BA8D7-AB14-1648-AEEF-3141626F5C23}" srcOrd="0" destOrd="0" presId="urn:microsoft.com/office/officeart/2005/8/layout/vList4"/>
    <dgm:cxn modelId="{054B98D2-396B-9047-913A-74FD03751BB2}" srcId="{73E53FF9-8EC2-6C4D-A13B-00B04FE99F12}" destId="{565C00C0-4B80-4C4F-83D7-3F84C053FE91}" srcOrd="2" destOrd="0" parTransId="{C34A0478-4259-B84B-A482-19ABC0AE8A31}" sibTransId="{87631693-DB96-044B-BFC4-1933B9198F97}"/>
    <dgm:cxn modelId="{B59D97DB-588D-8A49-9DDA-0B0523FE2ED1}" srcId="{73E53FF9-8EC2-6C4D-A13B-00B04FE99F12}" destId="{44D5E905-29D7-EF4C-AD1E-8C5099B873B5}" srcOrd="3" destOrd="0" parTransId="{20DEABD2-8578-5743-8D49-4B7C1221F630}" sibTransId="{7D91C591-7AEC-D943-9C60-5E8C70B1051F}"/>
    <dgm:cxn modelId="{3D0A2CFA-377F-A44D-B8A3-204B856B459C}" type="presOf" srcId="{C570C0DA-66FF-8F41-8C0F-F04E072B7734}" destId="{59C67605-438B-D840-86C6-50DE88B52D72}" srcOrd="1" destOrd="0" presId="urn:microsoft.com/office/officeart/2005/8/layout/vList4"/>
    <dgm:cxn modelId="{F8A2B4B3-45F9-3C4D-A13C-93A35A9803BD}" type="presParOf" srcId="{A77BA8D7-AB14-1648-AEEF-3141626F5C23}" destId="{96BF5146-124C-1C4D-9280-727E64733931}" srcOrd="0" destOrd="0" presId="urn:microsoft.com/office/officeart/2005/8/layout/vList4"/>
    <dgm:cxn modelId="{FE156935-34DC-B34A-8E3E-43F6827C640E}" type="presParOf" srcId="{96BF5146-124C-1C4D-9280-727E64733931}" destId="{2E51C256-9148-0849-808D-D6C63EB5800A}" srcOrd="0" destOrd="0" presId="urn:microsoft.com/office/officeart/2005/8/layout/vList4"/>
    <dgm:cxn modelId="{86654246-5044-6A48-9BF1-C307B1233724}" type="presParOf" srcId="{96BF5146-124C-1C4D-9280-727E64733931}" destId="{5E703D91-3E77-9743-8C40-BFD767A2819C}" srcOrd="1" destOrd="0" presId="urn:microsoft.com/office/officeart/2005/8/layout/vList4"/>
    <dgm:cxn modelId="{374C23AE-273D-4C4C-A2C3-608B228BBCCD}" type="presParOf" srcId="{96BF5146-124C-1C4D-9280-727E64733931}" destId="{3F19C8A3-80DD-9A44-A8D7-ED1AE51EC31E}" srcOrd="2" destOrd="0" presId="urn:microsoft.com/office/officeart/2005/8/layout/vList4"/>
    <dgm:cxn modelId="{3DA33FE5-CB6B-5F42-9BCD-2523F0BEF1EB}" type="presParOf" srcId="{A77BA8D7-AB14-1648-AEEF-3141626F5C23}" destId="{C9485724-F14B-194D-BC5C-1D580A74FE18}" srcOrd="1" destOrd="0" presId="urn:microsoft.com/office/officeart/2005/8/layout/vList4"/>
    <dgm:cxn modelId="{A456BD04-457A-024E-89FB-C9A83876D000}" type="presParOf" srcId="{A77BA8D7-AB14-1648-AEEF-3141626F5C23}" destId="{751249AA-A56D-244C-9759-3A0048875FD2}" srcOrd="2" destOrd="0" presId="urn:microsoft.com/office/officeart/2005/8/layout/vList4"/>
    <dgm:cxn modelId="{CF359480-D81A-A949-8D7D-5382A5266E16}" type="presParOf" srcId="{751249AA-A56D-244C-9759-3A0048875FD2}" destId="{321848C8-CFFA-AC46-89B3-9C179D820708}" srcOrd="0" destOrd="0" presId="urn:microsoft.com/office/officeart/2005/8/layout/vList4"/>
    <dgm:cxn modelId="{020235AA-58EA-CE4F-82C1-F9EAFA75AE28}" type="presParOf" srcId="{751249AA-A56D-244C-9759-3A0048875FD2}" destId="{B08711E3-B9F1-0843-A119-E7D2C87B911F}" srcOrd="1" destOrd="0" presId="urn:microsoft.com/office/officeart/2005/8/layout/vList4"/>
    <dgm:cxn modelId="{8DF4E0BD-D800-0C47-A026-7C487836E9CE}" type="presParOf" srcId="{751249AA-A56D-244C-9759-3A0048875FD2}" destId="{DE6DB3B9-225B-4848-B922-F019BC86CF15}" srcOrd="2" destOrd="0" presId="urn:microsoft.com/office/officeart/2005/8/layout/vList4"/>
    <dgm:cxn modelId="{9421C794-CEE3-4146-A0D9-4E3A8DE2D613}" type="presParOf" srcId="{A77BA8D7-AB14-1648-AEEF-3141626F5C23}" destId="{69776C51-1980-9145-A6C1-F17608D77416}" srcOrd="3" destOrd="0" presId="urn:microsoft.com/office/officeart/2005/8/layout/vList4"/>
    <dgm:cxn modelId="{B8325B9B-F890-A349-9A10-78BAC7CF9026}" type="presParOf" srcId="{A77BA8D7-AB14-1648-AEEF-3141626F5C23}" destId="{C81869CD-981D-6249-B6C7-6EB65C2332A3}" srcOrd="4" destOrd="0" presId="urn:microsoft.com/office/officeart/2005/8/layout/vList4"/>
    <dgm:cxn modelId="{606EA30F-0F48-E543-8DCA-F18D3910686E}" type="presParOf" srcId="{C81869CD-981D-6249-B6C7-6EB65C2332A3}" destId="{B45B3BFC-6479-D949-B5D6-70EFD9F6BEFD}" srcOrd="0" destOrd="0" presId="urn:microsoft.com/office/officeart/2005/8/layout/vList4"/>
    <dgm:cxn modelId="{D1825E7D-4CCC-8A4F-A810-8DB5E2BCA781}" type="presParOf" srcId="{C81869CD-981D-6249-B6C7-6EB65C2332A3}" destId="{228ABB31-9341-9B4F-BC1B-15E023334AAB}" srcOrd="1" destOrd="0" presId="urn:microsoft.com/office/officeart/2005/8/layout/vList4"/>
    <dgm:cxn modelId="{5A920C59-1EBA-5342-83E5-F49C21756476}" type="presParOf" srcId="{C81869CD-981D-6249-B6C7-6EB65C2332A3}" destId="{67576AC1-7F26-C14D-B3F9-9723612801E7}" srcOrd="2" destOrd="0" presId="urn:microsoft.com/office/officeart/2005/8/layout/vList4"/>
    <dgm:cxn modelId="{212CAA37-70D4-5F4E-AD36-68E971DD4D4F}" type="presParOf" srcId="{A77BA8D7-AB14-1648-AEEF-3141626F5C23}" destId="{F325012E-5F2E-C343-B53B-6A7503E0DA62}" srcOrd="5" destOrd="0" presId="urn:microsoft.com/office/officeart/2005/8/layout/vList4"/>
    <dgm:cxn modelId="{875A1D62-795B-1744-BEE0-BEE06DF0F327}" type="presParOf" srcId="{A77BA8D7-AB14-1648-AEEF-3141626F5C23}" destId="{319ADAE4-DC66-B144-942B-027B95E89326}" srcOrd="6" destOrd="0" presId="urn:microsoft.com/office/officeart/2005/8/layout/vList4"/>
    <dgm:cxn modelId="{6C3AF04E-F77D-3D40-8873-A74A1C19A0E2}" type="presParOf" srcId="{319ADAE4-DC66-B144-942B-027B95E89326}" destId="{09031F19-D451-3E46-891C-EAB33D9145D9}" srcOrd="0" destOrd="0" presId="urn:microsoft.com/office/officeart/2005/8/layout/vList4"/>
    <dgm:cxn modelId="{4C1DCA20-E0F7-924A-B848-02E294920E90}" type="presParOf" srcId="{319ADAE4-DC66-B144-942B-027B95E89326}" destId="{AD3C140A-376D-9742-A8B7-B28883B89CD5}" srcOrd="1" destOrd="0" presId="urn:microsoft.com/office/officeart/2005/8/layout/vList4"/>
    <dgm:cxn modelId="{34015205-C44A-E247-8522-CAC4CE57212D}" type="presParOf" srcId="{319ADAE4-DC66-B144-942B-027B95E89326}" destId="{C06F6AC4-9CFD-CB43-91EE-C85462CD60C5}" srcOrd="2" destOrd="0" presId="urn:microsoft.com/office/officeart/2005/8/layout/vList4"/>
    <dgm:cxn modelId="{4667F253-F9D6-8B4E-8DA7-25AEC3398420}" type="presParOf" srcId="{A77BA8D7-AB14-1648-AEEF-3141626F5C23}" destId="{415EAA99-B465-8145-839B-8BCF7A63D5C6}" srcOrd="7" destOrd="0" presId="urn:microsoft.com/office/officeart/2005/8/layout/vList4"/>
    <dgm:cxn modelId="{57D2EDF2-D58D-954D-9C0D-9BE254B77AF1}" type="presParOf" srcId="{A77BA8D7-AB14-1648-AEEF-3141626F5C23}" destId="{6CEDFAD8-48EB-8145-B884-6D8263B05890}" srcOrd="8" destOrd="0" presId="urn:microsoft.com/office/officeart/2005/8/layout/vList4"/>
    <dgm:cxn modelId="{2A37172C-9E67-7F4A-AA88-112BF7D2B3CF}" type="presParOf" srcId="{6CEDFAD8-48EB-8145-B884-6D8263B05890}" destId="{AFAB4BD3-2B81-4642-8F9F-4843505024C3}" srcOrd="0" destOrd="0" presId="urn:microsoft.com/office/officeart/2005/8/layout/vList4"/>
    <dgm:cxn modelId="{9268A40D-2E41-894C-ABE8-91676365042F}" type="presParOf" srcId="{6CEDFAD8-48EB-8145-B884-6D8263B05890}" destId="{3D2A477A-330C-1E43-8EBC-553DE6413BD9}" srcOrd="1" destOrd="0" presId="urn:microsoft.com/office/officeart/2005/8/layout/vList4"/>
    <dgm:cxn modelId="{29FF9790-8210-534C-AB7C-D2546B5E7803}" type="presParOf" srcId="{6CEDFAD8-48EB-8145-B884-6D8263B05890}" destId="{59C67605-438B-D840-86C6-50DE88B52D72}"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1C256-9148-0849-808D-D6C63EB5800A}">
      <dsp:nvSpPr>
        <dsp:cNvPr id="0" name=""/>
        <dsp:cNvSpPr/>
      </dsp:nvSpPr>
      <dsp:spPr>
        <a:xfrm>
          <a:off x="0" y="0"/>
          <a:ext cx="4191000" cy="752078"/>
        </a:xfrm>
        <a:prstGeom prst="roundRect">
          <a:avLst>
            <a:gd name="adj" fmla="val 10000"/>
          </a:avLst>
        </a:prstGeom>
        <a:solidFill>
          <a:srgbClr val="A30C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Data Access</a:t>
          </a:r>
        </a:p>
      </dsp:txBody>
      <dsp:txXfrm>
        <a:off x="913407" y="0"/>
        <a:ext cx="3277592" cy="752078"/>
      </dsp:txXfrm>
    </dsp:sp>
    <dsp:sp modelId="{5E703D91-3E77-9743-8C40-BFD767A2819C}">
      <dsp:nvSpPr>
        <dsp:cNvPr id="0" name=""/>
        <dsp:cNvSpPr/>
      </dsp:nvSpPr>
      <dsp:spPr>
        <a:xfrm>
          <a:off x="129644" y="203202"/>
          <a:ext cx="312958" cy="345673"/>
        </a:xfrm>
        <a:prstGeom prst="round1Rect">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321848C8-CFFA-AC46-89B3-9C179D820708}">
      <dsp:nvSpPr>
        <dsp:cNvPr id="0" name=""/>
        <dsp:cNvSpPr/>
      </dsp:nvSpPr>
      <dsp:spPr>
        <a:xfrm>
          <a:off x="0" y="827285"/>
          <a:ext cx="4191000" cy="752078"/>
        </a:xfrm>
        <a:prstGeom prst="roundRect">
          <a:avLst>
            <a:gd name="adj" fmla="val 10000"/>
          </a:avLst>
        </a:prstGeom>
        <a:solidFill>
          <a:srgbClr val="A30C33"/>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Visual PHI Review</a:t>
          </a:r>
        </a:p>
      </dsp:txBody>
      <dsp:txXfrm>
        <a:off x="913407" y="827285"/>
        <a:ext cx="3277592" cy="752078"/>
      </dsp:txXfrm>
    </dsp:sp>
    <dsp:sp modelId="{B08711E3-B9F1-0843-A119-E7D2C87B911F}">
      <dsp:nvSpPr>
        <dsp:cNvPr id="0" name=""/>
        <dsp:cNvSpPr/>
      </dsp:nvSpPr>
      <dsp:spPr>
        <a:xfrm>
          <a:off x="129644" y="1030488"/>
          <a:ext cx="312958" cy="345673"/>
        </a:xfrm>
        <a:prstGeom prst="roundRect">
          <a:avLst>
            <a:gd name="adj" fmla="val 10000"/>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B45B3BFC-6479-D949-B5D6-70EFD9F6BEFD}">
      <dsp:nvSpPr>
        <dsp:cNvPr id="0" name=""/>
        <dsp:cNvSpPr/>
      </dsp:nvSpPr>
      <dsp:spPr>
        <a:xfrm>
          <a:off x="0" y="1654571"/>
          <a:ext cx="4191000" cy="752078"/>
        </a:xfrm>
        <a:prstGeom prst="roundRect">
          <a:avLst>
            <a:gd name="adj" fmla="val 10000"/>
          </a:avLst>
        </a:prstGeom>
        <a:solidFill>
          <a:srgbClr val="A30C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DICOM TAG/Non visual PHI Review</a:t>
          </a:r>
        </a:p>
      </dsp:txBody>
      <dsp:txXfrm>
        <a:off x="913407" y="1654571"/>
        <a:ext cx="3277592" cy="752078"/>
      </dsp:txXfrm>
    </dsp:sp>
    <dsp:sp modelId="{228ABB31-9341-9B4F-BC1B-15E023334AAB}">
      <dsp:nvSpPr>
        <dsp:cNvPr id="0" name=""/>
        <dsp:cNvSpPr/>
      </dsp:nvSpPr>
      <dsp:spPr>
        <a:xfrm>
          <a:off x="129644" y="1857774"/>
          <a:ext cx="312958" cy="345673"/>
        </a:xfrm>
        <a:prstGeom prst="roundRect">
          <a:avLst>
            <a:gd name="adj" fmla="val 10000"/>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09031F19-D451-3E46-891C-EAB33D9145D9}">
      <dsp:nvSpPr>
        <dsp:cNvPr id="0" name=""/>
        <dsp:cNvSpPr/>
      </dsp:nvSpPr>
      <dsp:spPr>
        <a:xfrm>
          <a:off x="0" y="2481857"/>
          <a:ext cx="4191000" cy="752078"/>
        </a:xfrm>
        <a:prstGeom prst="roundRect">
          <a:avLst>
            <a:gd name="adj" fmla="val 10000"/>
          </a:avLst>
        </a:prstGeom>
        <a:solidFill>
          <a:srgbClr val="A30C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Bulk DICOM Edits</a:t>
          </a:r>
        </a:p>
      </dsp:txBody>
      <dsp:txXfrm>
        <a:off x="913407" y="2481857"/>
        <a:ext cx="3277592" cy="752078"/>
      </dsp:txXfrm>
    </dsp:sp>
    <dsp:sp modelId="{AD3C140A-376D-9742-A8B7-B28883B89CD5}">
      <dsp:nvSpPr>
        <dsp:cNvPr id="0" name=""/>
        <dsp:cNvSpPr/>
      </dsp:nvSpPr>
      <dsp:spPr>
        <a:xfrm>
          <a:off x="129644" y="2685060"/>
          <a:ext cx="312958" cy="345673"/>
        </a:xfrm>
        <a:prstGeom prst="roundRect">
          <a:avLst>
            <a:gd name="adj" fmla="val 10000"/>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AFAB4BD3-2B81-4642-8F9F-4843505024C3}">
      <dsp:nvSpPr>
        <dsp:cNvPr id="0" name=""/>
        <dsp:cNvSpPr/>
      </dsp:nvSpPr>
      <dsp:spPr>
        <a:xfrm>
          <a:off x="0" y="3309143"/>
          <a:ext cx="4191000" cy="752078"/>
        </a:xfrm>
        <a:prstGeom prst="roundRect">
          <a:avLst>
            <a:gd name="adj" fmla="val 10000"/>
          </a:avLst>
        </a:prstGeom>
        <a:solidFill>
          <a:srgbClr val="A30C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Maintaining History of Operations</a:t>
          </a:r>
        </a:p>
      </dsp:txBody>
      <dsp:txXfrm>
        <a:off x="913407" y="3309143"/>
        <a:ext cx="3277592" cy="752078"/>
      </dsp:txXfrm>
    </dsp:sp>
    <dsp:sp modelId="{3D2A477A-330C-1E43-8EBC-553DE6413BD9}">
      <dsp:nvSpPr>
        <dsp:cNvPr id="0" name=""/>
        <dsp:cNvSpPr/>
      </dsp:nvSpPr>
      <dsp:spPr>
        <a:xfrm>
          <a:off x="129644" y="3512346"/>
          <a:ext cx="312958" cy="345673"/>
        </a:xfrm>
        <a:prstGeom prst="roundRect">
          <a:avLst>
            <a:gd name="adj" fmla="val 10000"/>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BB32BD-2CA7-4C2E-A2AF-1D86625FFA06}" type="datetimeFigureOut">
              <a:rPr lang="en-US" smtClean="0"/>
              <a:pPr/>
              <a:t>10/31/2019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D6C4EB-DE73-41E0-AD04-9F317D671CC6}" type="slidenum">
              <a:rPr lang="en-US" smtClean="0"/>
              <a:pPr/>
              <a:t>‹#›</a:t>
            </a:fld>
            <a:endParaRPr lang="en-US"/>
          </a:p>
        </p:txBody>
      </p:sp>
    </p:spTree>
    <p:extLst>
      <p:ext uri="{BB962C8B-B14F-4D97-AF65-F5344CB8AC3E}">
        <p14:creationId xmlns:p14="http://schemas.microsoft.com/office/powerpoint/2010/main" val="1139861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D6C4EB-DE73-41E0-AD04-9F317D671CC6}" type="slidenum">
              <a:rPr lang="en-US" smtClean="0"/>
              <a:pPr/>
              <a:t>7</a:t>
            </a:fld>
            <a:endParaRPr lang="en-US"/>
          </a:p>
        </p:txBody>
      </p:sp>
    </p:spTree>
    <p:extLst>
      <p:ext uri="{BB962C8B-B14F-4D97-AF65-F5344CB8AC3E}">
        <p14:creationId xmlns:p14="http://schemas.microsoft.com/office/powerpoint/2010/main" val="2603143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7D6C4EB-DE73-41E0-AD04-9F317D671CC6}" type="slidenum">
              <a:rPr lang="en-US" smtClean="0"/>
              <a:pPr/>
              <a:t>17</a:t>
            </a:fld>
            <a:endParaRPr lang="en-US"/>
          </a:p>
        </p:txBody>
      </p:sp>
    </p:spTree>
    <p:extLst>
      <p:ext uri="{BB962C8B-B14F-4D97-AF65-F5344CB8AC3E}">
        <p14:creationId xmlns:p14="http://schemas.microsoft.com/office/powerpoint/2010/main" val="1275743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ray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3383462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9649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Gray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272400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y Section Header">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762000" y="2133600"/>
            <a:ext cx="7620000" cy="609599"/>
          </a:xfrm>
        </p:spPr>
        <p:txBody>
          <a:bodyPr anchor="t">
            <a:noAutofit/>
          </a:bodyPr>
          <a:lstStyle>
            <a:lvl1pPr algn="ctr">
              <a:defRPr sz="4000" baseline="0">
                <a:solidFill>
                  <a:schemeClr val="bg1"/>
                </a:solidFill>
                <a:latin typeface="Arial"/>
                <a:cs typeface="Arial"/>
              </a:defRPr>
            </a:lvl1pPr>
          </a:lstStyle>
          <a:p>
            <a:r>
              <a:rPr lang="en-US" dirty="0"/>
              <a:t>Click to add title</a:t>
            </a:r>
          </a:p>
        </p:txBody>
      </p:sp>
    </p:spTree>
    <p:extLst>
      <p:ext uri="{BB962C8B-B14F-4D97-AF65-F5344CB8AC3E}">
        <p14:creationId xmlns:p14="http://schemas.microsoft.com/office/powerpoint/2010/main" val="3212555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y Title Subtitle Content">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143000" y="914401"/>
            <a:ext cx="7620000" cy="609599"/>
          </a:xfrm>
        </p:spPr>
        <p:txBody>
          <a:bodyPr anchor="t">
            <a:normAutofit/>
          </a:bodyPr>
          <a:lstStyle>
            <a:lvl1pPr algn="l">
              <a:defRPr sz="3200" baseline="0">
                <a:solidFill>
                  <a:schemeClr val="bg1"/>
                </a:solidFill>
                <a:latin typeface="Arial"/>
                <a:cs typeface="Arial"/>
              </a:defRPr>
            </a:lvl1pPr>
          </a:lstStyle>
          <a:p>
            <a:r>
              <a:rPr lang="en-US" dirty="0"/>
              <a:t>Click to add title</a:t>
            </a:r>
          </a:p>
        </p:txBody>
      </p:sp>
      <p:sp>
        <p:nvSpPr>
          <p:cNvPr id="8" name="Subtitle 2"/>
          <p:cNvSpPr>
            <a:spLocks noGrp="1"/>
          </p:cNvSpPr>
          <p:nvPr>
            <p:ph type="subTitle" idx="1" hasCustomPrompt="1"/>
          </p:nvPr>
        </p:nvSpPr>
        <p:spPr>
          <a:xfrm>
            <a:off x="1143000" y="1481328"/>
            <a:ext cx="7620000" cy="423672"/>
          </a:xfrm>
        </p:spPr>
        <p:txBody>
          <a:bodyPr anchor="t">
            <a:normAutofit/>
          </a:bodyPr>
          <a:lstStyle>
            <a:lvl1pPr marL="0" indent="0" algn="l">
              <a:buNone/>
              <a:defRPr sz="1800" b="1">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
        <p:nvSpPr>
          <p:cNvPr id="9" name="Content Placeholder 2"/>
          <p:cNvSpPr>
            <a:spLocks noGrp="1"/>
          </p:cNvSpPr>
          <p:nvPr>
            <p:ph idx="13"/>
          </p:nvPr>
        </p:nvSpPr>
        <p:spPr>
          <a:xfrm>
            <a:off x="1143000" y="2148841"/>
            <a:ext cx="7620000" cy="3566160"/>
          </a:xfr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039770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Gray Title and Content">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1143000" y="914401"/>
            <a:ext cx="7620000" cy="609599"/>
          </a:xfrm>
        </p:spPr>
        <p:txBody>
          <a:bodyPr anchor="t">
            <a:normAutofit/>
          </a:bodyPr>
          <a:lstStyle>
            <a:lvl1pPr algn="l">
              <a:defRPr sz="3200" baseline="0">
                <a:solidFill>
                  <a:schemeClr val="bg1"/>
                </a:solidFill>
                <a:latin typeface="Arial"/>
                <a:cs typeface="Arial"/>
              </a:defRPr>
            </a:lvl1pPr>
          </a:lstStyle>
          <a:p>
            <a:r>
              <a:rPr lang="en-US" dirty="0"/>
              <a:t>Click to add title</a:t>
            </a:r>
          </a:p>
        </p:txBody>
      </p:sp>
      <p:sp>
        <p:nvSpPr>
          <p:cNvPr id="9" name="Content Placeholder 2"/>
          <p:cNvSpPr>
            <a:spLocks noGrp="1"/>
          </p:cNvSpPr>
          <p:nvPr>
            <p:ph idx="13"/>
          </p:nvPr>
        </p:nvSpPr>
        <p:spPr>
          <a:xfrm>
            <a:off x="1143000" y="1767841"/>
            <a:ext cx="7620000" cy="3566160"/>
          </a:xfr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34149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ay Two Content">
    <p:spTree>
      <p:nvGrpSpPr>
        <p:cNvPr id="1" name=""/>
        <p:cNvGrpSpPr/>
        <p:nvPr/>
      </p:nvGrpSpPr>
      <p:grpSpPr>
        <a:xfrm>
          <a:off x="0" y="0"/>
          <a:ext cx="0" cy="0"/>
          <a:chOff x="0" y="0"/>
          <a:chExt cx="0" cy="0"/>
        </a:xfrm>
      </p:grpSpPr>
      <p:sp>
        <p:nvSpPr>
          <p:cNvPr id="10" name="Title 1"/>
          <p:cNvSpPr>
            <a:spLocks noGrp="1"/>
          </p:cNvSpPr>
          <p:nvPr>
            <p:ph type="ctrTitle" hasCustomPrompt="1"/>
          </p:nvPr>
        </p:nvSpPr>
        <p:spPr>
          <a:xfrm>
            <a:off x="762000" y="914401"/>
            <a:ext cx="7620000" cy="609599"/>
          </a:xfrm>
        </p:spPr>
        <p:txBody>
          <a:bodyPr anchor="t">
            <a:normAutofit/>
          </a:bodyPr>
          <a:lstStyle>
            <a:lvl1pPr algn="ctr">
              <a:defRPr sz="3200" baseline="0">
                <a:solidFill>
                  <a:schemeClr val="bg1"/>
                </a:solidFill>
                <a:latin typeface="Arial"/>
                <a:cs typeface="Arial"/>
              </a:defRPr>
            </a:lvl1pPr>
          </a:lstStyle>
          <a:p>
            <a:r>
              <a:rPr lang="en-US" dirty="0"/>
              <a:t>Click to add title</a:t>
            </a:r>
          </a:p>
        </p:txBody>
      </p:sp>
      <p:sp>
        <p:nvSpPr>
          <p:cNvPr id="11" name="Content Placeholder 2"/>
          <p:cNvSpPr>
            <a:spLocks noGrp="1"/>
          </p:cNvSpPr>
          <p:nvPr>
            <p:ph idx="13"/>
          </p:nvPr>
        </p:nvSpPr>
        <p:spPr>
          <a:xfrm>
            <a:off x="457200" y="1752600"/>
            <a:ext cx="4038600" cy="4114800"/>
          </a:xfr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idx="14"/>
          </p:nvPr>
        </p:nvSpPr>
        <p:spPr>
          <a:xfrm>
            <a:off x="4648200" y="1752600"/>
            <a:ext cx="4038600" cy="4114800"/>
          </a:xfr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79882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y Picture with Caption">
    <p:spTree>
      <p:nvGrpSpPr>
        <p:cNvPr id="1" name=""/>
        <p:cNvGrpSpPr/>
        <p:nvPr/>
      </p:nvGrpSpPr>
      <p:grpSpPr>
        <a:xfrm>
          <a:off x="0" y="0"/>
          <a:ext cx="0" cy="0"/>
          <a:chOff x="0" y="0"/>
          <a:chExt cx="0" cy="0"/>
        </a:xfrm>
      </p:grpSpPr>
      <p:sp>
        <p:nvSpPr>
          <p:cNvPr id="5" name="Title 1"/>
          <p:cNvSpPr>
            <a:spLocks noGrp="1"/>
          </p:cNvSpPr>
          <p:nvPr>
            <p:ph type="title"/>
          </p:nvPr>
        </p:nvSpPr>
        <p:spPr>
          <a:xfrm>
            <a:off x="1792288" y="4800600"/>
            <a:ext cx="5486400" cy="566738"/>
          </a:xfrm>
        </p:spPr>
        <p:txBody>
          <a:bodyPr anchor="b">
            <a:normAutofit/>
          </a:bodyPr>
          <a:lstStyle>
            <a:lvl1pPr algn="l">
              <a:defRPr sz="1800" b="1">
                <a:solidFill>
                  <a:schemeClr val="bg1"/>
                </a:solidFill>
                <a:latin typeface="Arial"/>
                <a:cs typeface="Arial"/>
              </a:defRPr>
            </a:lvl1pPr>
          </a:lstStyle>
          <a:p>
            <a:r>
              <a:rPr lang="en-US" dirty="0"/>
              <a:t>Click to edit Master title style</a:t>
            </a:r>
          </a:p>
        </p:txBody>
      </p:sp>
      <p:sp>
        <p:nvSpPr>
          <p:cNvPr id="6" name="Picture Placeholder 2"/>
          <p:cNvSpPr>
            <a:spLocks noGrp="1"/>
          </p:cNvSpPr>
          <p:nvPr>
            <p:ph type="pic" idx="1"/>
          </p:nvPr>
        </p:nvSpPr>
        <p:spPr>
          <a:xfrm>
            <a:off x="1792288" y="612775"/>
            <a:ext cx="5486400" cy="4114800"/>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ext Placeholder 3"/>
          <p:cNvSpPr>
            <a:spLocks noGrp="1"/>
          </p:cNvSpPr>
          <p:nvPr>
            <p:ph type="body" sz="half" idx="2"/>
          </p:nvPr>
        </p:nvSpPr>
        <p:spPr>
          <a:xfrm>
            <a:off x="1792288" y="5367338"/>
            <a:ext cx="5486400" cy="804862"/>
          </a:xfrm>
        </p:spPr>
        <p:txBody>
          <a:bodyPr>
            <a:normAutofit/>
          </a:bodyPr>
          <a:lstStyle>
            <a:lvl1pPr marL="0" indent="0">
              <a:buNone/>
              <a:defRPr sz="12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465076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a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33612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Gray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566992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14E25E-6BE9-D149-8A88-89F7AE7A6818}" type="datetimeFigureOut">
              <a:rPr lang="en-US" smtClean="0"/>
              <a:pPr/>
              <a:t>10/31/2019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B6B50-4CB6-A24D-A71A-9B06A351A9E3}" type="slidenum">
              <a:rPr lang="en-US" smtClean="0"/>
              <a:pPr/>
              <a:t>‹#›</a:t>
            </a:fld>
            <a:endParaRPr lang="en-US"/>
          </a:p>
        </p:txBody>
      </p:sp>
    </p:spTree>
    <p:extLst>
      <p:ext uri="{BB962C8B-B14F-4D97-AF65-F5344CB8AC3E}">
        <p14:creationId xmlns:p14="http://schemas.microsoft.com/office/powerpoint/2010/main" val="1745848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Gray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9442104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 Section Header">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762000" y="2133600"/>
            <a:ext cx="7620000" cy="609599"/>
          </a:xfrm>
          <a:prstGeom prst="rect">
            <a:avLst/>
          </a:prstGeom>
        </p:spPr>
        <p:txBody>
          <a:bodyPr anchor="t">
            <a:noAutofit/>
          </a:bodyPr>
          <a:lstStyle>
            <a:lvl1pPr algn="ctr">
              <a:defRPr sz="4000" baseline="0">
                <a:solidFill>
                  <a:schemeClr val="bg1"/>
                </a:solidFill>
                <a:latin typeface="Arial"/>
                <a:cs typeface="Arial"/>
              </a:defRPr>
            </a:lvl1pPr>
          </a:lstStyle>
          <a:p>
            <a:r>
              <a:rPr lang="en-US" dirty="0"/>
              <a:t>Click to add title</a:t>
            </a:r>
          </a:p>
        </p:txBody>
      </p:sp>
    </p:spTree>
    <p:extLst>
      <p:ext uri="{BB962C8B-B14F-4D97-AF65-F5344CB8AC3E}">
        <p14:creationId xmlns:p14="http://schemas.microsoft.com/office/powerpoint/2010/main" val="20371566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 Title Subtitle Content">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143000" y="914401"/>
            <a:ext cx="7620000" cy="609599"/>
          </a:xfrm>
          <a:prstGeom prst="rect">
            <a:avLst/>
          </a:prstGeom>
        </p:spPr>
        <p:txBody>
          <a:bodyPr anchor="t">
            <a:normAutofit/>
          </a:bodyPr>
          <a:lstStyle>
            <a:lvl1pPr algn="l">
              <a:defRPr sz="3200" baseline="0">
                <a:solidFill>
                  <a:schemeClr val="bg1"/>
                </a:solidFill>
                <a:latin typeface="Arial"/>
                <a:cs typeface="Arial"/>
              </a:defRPr>
            </a:lvl1pPr>
          </a:lstStyle>
          <a:p>
            <a:r>
              <a:rPr lang="en-US" dirty="0"/>
              <a:t>Click to add title</a:t>
            </a:r>
          </a:p>
        </p:txBody>
      </p:sp>
      <p:sp>
        <p:nvSpPr>
          <p:cNvPr id="8" name="Subtitle 2"/>
          <p:cNvSpPr>
            <a:spLocks noGrp="1"/>
          </p:cNvSpPr>
          <p:nvPr>
            <p:ph type="subTitle" idx="1" hasCustomPrompt="1"/>
          </p:nvPr>
        </p:nvSpPr>
        <p:spPr>
          <a:xfrm>
            <a:off x="1143000" y="1481328"/>
            <a:ext cx="7620000" cy="423672"/>
          </a:xfrm>
          <a:prstGeom prst="rect">
            <a:avLst/>
          </a:prstGeom>
        </p:spPr>
        <p:txBody>
          <a:bodyPr anchor="t">
            <a:normAutofit/>
          </a:bodyPr>
          <a:lstStyle>
            <a:lvl1pPr marL="0" indent="0" algn="l">
              <a:buNone/>
              <a:defRPr sz="1800" b="1">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
        <p:nvSpPr>
          <p:cNvPr id="9" name="Content Placeholder 2"/>
          <p:cNvSpPr>
            <a:spLocks noGrp="1"/>
          </p:cNvSpPr>
          <p:nvPr>
            <p:ph idx="13"/>
          </p:nvPr>
        </p:nvSpPr>
        <p:spPr>
          <a:xfrm>
            <a:off x="1143000" y="2148841"/>
            <a:ext cx="7620000" cy="3566160"/>
          </a:xfrm>
          <a:prstGeom prst="rect">
            <a:avLst/>
          </a:prstGeo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988491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 Title and Content">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1143000" y="914401"/>
            <a:ext cx="7620000" cy="609599"/>
          </a:xfrm>
          <a:prstGeom prst="rect">
            <a:avLst/>
          </a:prstGeom>
        </p:spPr>
        <p:txBody>
          <a:bodyPr anchor="t">
            <a:normAutofit/>
          </a:bodyPr>
          <a:lstStyle>
            <a:lvl1pPr algn="l">
              <a:defRPr sz="3200" baseline="0">
                <a:solidFill>
                  <a:schemeClr val="bg1"/>
                </a:solidFill>
                <a:latin typeface="Arial"/>
                <a:cs typeface="Arial"/>
              </a:defRPr>
            </a:lvl1pPr>
          </a:lstStyle>
          <a:p>
            <a:r>
              <a:rPr lang="en-US" dirty="0"/>
              <a:t>Click to add title</a:t>
            </a:r>
          </a:p>
        </p:txBody>
      </p:sp>
      <p:sp>
        <p:nvSpPr>
          <p:cNvPr id="8" name="Content Placeholder 2"/>
          <p:cNvSpPr>
            <a:spLocks noGrp="1"/>
          </p:cNvSpPr>
          <p:nvPr>
            <p:ph idx="13"/>
          </p:nvPr>
        </p:nvSpPr>
        <p:spPr>
          <a:xfrm>
            <a:off x="1143000" y="1767841"/>
            <a:ext cx="7620000" cy="3566160"/>
          </a:xfrm>
          <a:prstGeom prst="rect">
            <a:avLst/>
          </a:prstGeo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8779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Red Two Content">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762000" y="914401"/>
            <a:ext cx="7620000" cy="609599"/>
          </a:xfrm>
          <a:prstGeom prst="rect">
            <a:avLst/>
          </a:prstGeom>
        </p:spPr>
        <p:txBody>
          <a:bodyPr anchor="t">
            <a:normAutofit/>
          </a:bodyPr>
          <a:lstStyle>
            <a:lvl1pPr algn="ctr">
              <a:defRPr sz="3200" baseline="0">
                <a:solidFill>
                  <a:schemeClr val="bg1"/>
                </a:solidFill>
                <a:latin typeface="Arial"/>
                <a:cs typeface="Arial"/>
              </a:defRPr>
            </a:lvl1pPr>
          </a:lstStyle>
          <a:p>
            <a:r>
              <a:rPr lang="en-US" dirty="0"/>
              <a:t>Click to add title</a:t>
            </a:r>
          </a:p>
        </p:txBody>
      </p:sp>
      <p:sp>
        <p:nvSpPr>
          <p:cNvPr id="9" name="Content Placeholder 2"/>
          <p:cNvSpPr>
            <a:spLocks noGrp="1"/>
          </p:cNvSpPr>
          <p:nvPr>
            <p:ph idx="13"/>
          </p:nvPr>
        </p:nvSpPr>
        <p:spPr>
          <a:xfrm>
            <a:off x="457200" y="1752600"/>
            <a:ext cx="4038600" cy="4114800"/>
          </a:xfrm>
          <a:prstGeom prst="rect">
            <a:avLst/>
          </a:prstGeo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idx="14"/>
          </p:nvPr>
        </p:nvSpPr>
        <p:spPr>
          <a:xfrm>
            <a:off x="4648200" y="1752600"/>
            <a:ext cx="4038600" cy="4114800"/>
          </a:xfrm>
          <a:prstGeom prst="rect">
            <a:avLst/>
          </a:prstGeom>
        </p:spPr>
        <p:txBody>
          <a:bodyPr/>
          <a:lstStyle>
            <a:lvl1pPr marL="173038" indent="-173038">
              <a:buFont typeface="Arial"/>
              <a:buChar char="•"/>
              <a:defRPr sz="1800">
                <a:solidFill>
                  <a:schemeClr val="bg1"/>
                </a:solidFill>
                <a:latin typeface="Arial"/>
                <a:cs typeface="Arial"/>
              </a:defRPr>
            </a:lvl1pPr>
            <a:lvl2pPr marL="403225" indent="-230188">
              <a:tabLst/>
              <a:defRPr sz="1800">
                <a:solidFill>
                  <a:schemeClr val="bg1"/>
                </a:solidFill>
                <a:latin typeface="Arial"/>
                <a:cs typeface="Arial"/>
              </a:defRPr>
            </a:lvl2pPr>
            <a:lvl3pPr marL="568325" indent="-165100">
              <a:defRPr sz="1800">
                <a:solidFill>
                  <a:schemeClr val="bg1"/>
                </a:solidFill>
                <a:latin typeface="Arial"/>
                <a:cs typeface="Arial"/>
              </a:defRPr>
            </a:lvl3pPr>
            <a:lvl4pPr marL="798513" indent="-230188">
              <a:defRPr sz="1800">
                <a:solidFill>
                  <a:schemeClr val="bg1"/>
                </a:solidFill>
                <a:latin typeface="Arial"/>
                <a:cs typeface="Arial"/>
              </a:defRPr>
            </a:lvl4pPr>
            <a:lvl5pPr marL="971550" indent="-173038">
              <a:defRPr sz="1800">
                <a:solidFill>
                  <a:schemeClr val="bg1"/>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448366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Red Picture with Caption">
    <p:spTree>
      <p:nvGrpSpPr>
        <p:cNvPr id="1" name=""/>
        <p:cNvGrpSpPr/>
        <p:nvPr/>
      </p:nvGrpSpPr>
      <p:grpSpPr>
        <a:xfrm>
          <a:off x="0" y="0"/>
          <a:ext cx="0" cy="0"/>
          <a:chOff x="0" y="0"/>
          <a:chExt cx="0" cy="0"/>
        </a:xfrm>
      </p:grpSpPr>
      <p:sp>
        <p:nvSpPr>
          <p:cNvPr id="10" name="Title 1"/>
          <p:cNvSpPr>
            <a:spLocks noGrp="1"/>
          </p:cNvSpPr>
          <p:nvPr>
            <p:ph type="title"/>
          </p:nvPr>
        </p:nvSpPr>
        <p:spPr>
          <a:xfrm>
            <a:off x="1792288" y="4800600"/>
            <a:ext cx="5486400" cy="566738"/>
          </a:xfrm>
          <a:prstGeom prst="rect">
            <a:avLst/>
          </a:prstGeom>
        </p:spPr>
        <p:txBody>
          <a:bodyPr anchor="b">
            <a:normAutofit/>
          </a:bodyPr>
          <a:lstStyle>
            <a:lvl1pPr algn="l">
              <a:defRPr sz="1800" b="1">
                <a:solidFill>
                  <a:schemeClr val="bg1"/>
                </a:solidFill>
                <a:latin typeface="Arial"/>
                <a:cs typeface="Arial"/>
              </a:defRPr>
            </a:lvl1pPr>
          </a:lstStyle>
          <a:p>
            <a:r>
              <a:rPr lang="en-US" dirty="0"/>
              <a:t>Click to edit Master title style</a:t>
            </a:r>
          </a:p>
        </p:txBody>
      </p:sp>
      <p:sp>
        <p:nvSpPr>
          <p:cNvPr id="11" name="Picture Placeholder 2"/>
          <p:cNvSpPr>
            <a:spLocks noGrp="1"/>
          </p:cNvSpPr>
          <p:nvPr>
            <p:ph type="pic" idx="1"/>
          </p:nvPr>
        </p:nvSpPr>
        <p:spPr>
          <a:xfrm>
            <a:off x="1792288" y="612775"/>
            <a:ext cx="5486400" cy="4114800"/>
          </a:xfrm>
          <a:prstGeom prst="rect">
            <a:avLst/>
          </a:prstGeo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2" name="Text Placeholder 3"/>
          <p:cNvSpPr>
            <a:spLocks noGrp="1"/>
          </p:cNvSpPr>
          <p:nvPr>
            <p:ph type="body" sz="half" idx="2"/>
          </p:nvPr>
        </p:nvSpPr>
        <p:spPr>
          <a:xfrm>
            <a:off x="1792288" y="5367338"/>
            <a:ext cx="5486400" cy="804862"/>
          </a:xfrm>
          <a:prstGeom prst="rect">
            <a:avLst/>
          </a:prstGeom>
        </p:spPr>
        <p:txBody>
          <a:bodyPr>
            <a:normAutofit/>
          </a:bodyPr>
          <a:lstStyle>
            <a:lvl1pPr marL="0" indent="0">
              <a:buNone/>
              <a:defRPr sz="12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40055641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Red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69557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Gray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5929828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14E25E-6BE9-D149-8A88-89F7AE7A6818}" type="datetimeFigureOut">
              <a:rPr lang="en-US" smtClean="0"/>
              <a:pPr/>
              <a:t>10/31/2019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B6B50-4CB6-A24D-A71A-9B06A351A9E3}" type="slidenum">
              <a:rPr lang="en-US" smtClean="0"/>
              <a:pPr/>
              <a:t>‹#›</a:t>
            </a:fld>
            <a:endParaRPr lang="en-US"/>
          </a:p>
        </p:txBody>
      </p:sp>
    </p:spTree>
    <p:extLst>
      <p:ext uri="{BB962C8B-B14F-4D97-AF65-F5344CB8AC3E}">
        <p14:creationId xmlns:p14="http://schemas.microsoft.com/office/powerpoint/2010/main" val="513737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with Caption">
    <p:spTree>
      <p:nvGrpSpPr>
        <p:cNvPr id="1" name=""/>
        <p:cNvGrpSpPr/>
        <p:nvPr/>
      </p:nvGrpSpPr>
      <p:grpSpPr>
        <a:xfrm>
          <a:off x="0" y="0"/>
          <a:ext cx="0" cy="0"/>
          <a:chOff x="0" y="0"/>
          <a:chExt cx="0" cy="0"/>
        </a:xfrm>
      </p:grpSpPr>
      <p:sp>
        <p:nvSpPr>
          <p:cNvPr id="7" name="Title 1"/>
          <p:cNvSpPr>
            <a:spLocks noGrp="1"/>
          </p:cNvSpPr>
          <p:nvPr>
            <p:ph type="title"/>
          </p:nvPr>
        </p:nvSpPr>
        <p:spPr>
          <a:xfrm>
            <a:off x="1828800" y="4800600"/>
            <a:ext cx="5486400" cy="566738"/>
          </a:xfrm>
          <a:prstGeom prst="rect">
            <a:avLst/>
          </a:prstGeom>
        </p:spPr>
        <p:txBody>
          <a:bodyPr anchor="b">
            <a:normAutofit/>
          </a:bodyPr>
          <a:lstStyle>
            <a:lvl1pPr algn="l">
              <a:defRPr sz="1800" b="1">
                <a:latin typeface="Arial"/>
                <a:cs typeface="Arial"/>
              </a:defRPr>
            </a:lvl1pPr>
          </a:lstStyle>
          <a:p>
            <a:r>
              <a:rPr lang="en-US" dirty="0"/>
              <a:t>Click to edit Master title style</a:t>
            </a:r>
          </a:p>
        </p:txBody>
      </p:sp>
      <p:sp>
        <p:nvSpPr>
          <p:cNvPr id="9" name="Text Placeholder 3"/>
          <p:cNvSpPr>
            <a:spLocks noGrp="1"/>
          </p:cNvSpPr>
          <p:nvPr>
            <p:ph type="body" sz="half" idx="2"/>
          </p:nvPr>
        </p:nvSpPr>
        <p:spPr>
          <a:xfrm>
            <a:off x="1828800" y="5367338"/>
            <a:ext cx="5486400" cy="804862"/>
          </a:xfrm>
          <a:prstGeom prst="rect">
            <a:avLst/>
          </a:prstGeom>
        </p:spPr>
        <p:txBody>
          <a:bodyPr>
            <a:normAutofit/>
          </a:bodyPr>
          <a:lstStyle>
            <a:lvl1pPr marL="0" indent="0">
              <a:buNone/>
              <a:defRPr sz="12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0" name="Content Placeholder 2"/>
          <p:cNvSpPr>
            <a:spLocks noGrp="1"/>
          </p:cNvSpPr>
          <p:nvPr>
            <p:ph idx="13"/>
          </p:nvPr>
        </p:nvSpPr>
        <p:spPr>
          <a:xfrm>
            <a:off x="1828800" y="609600"/>
            <a:ext cx="5486400" cy="4114800"/>
          </a:xfrm>
          <a:prstGeom prst="rect">
            <a:avLst/>
          </a:prstGeom>
        </p:spPr>
        <p:txBody>
          <a:bodyPr/>
          <a:lstStyle>
            <a:lvl1pPr marL="0" indent="0">
              <a:buFont typeface="Arial"/>
              <a:buNone/>
              <a:defRPr sz="1800">
                <a:solidFill>
                  <a:schemeClr val="tx1"/>
                </a:solidFill>
                <a:latin typeface="Arial"/>
                <a:cs typeface="Arial"/>
              </a:defRPr>
            </a:lvl1pPr>
            <a:lvl2pPr marL="403225" indent="-230188">
              <a:tabLst/>
              <a:defRPr sz="1800">
                <a:solidFill>
                  <a:schemeClr val="tx1"/>
                </a:solidFill>
                <a:latin typeface="Arial"/>
                <a:cs typeface="Arial"/>
              </a:defRPr>
            </a:lvl2pPr>
            <a:lvl3pPr marL="568325" indent="-165100">
              <a:defRPr sz="1800">
                <a:solidFill>
                  <a:schemeClr val="tx1"/>
                </a:solidFill>
                <a:latin typeface="Arial"/>
                <a:cs typeface="Arial"/>
              </a:defRPr>
            </a:lvl3pPr>
            <a:lvl4pPr marL="798513" indent="-230188">
              <a:defRPr sz="1800">
                <a:solidFill>
                  <a:schemeClr val="tx1"/>
                </a:solidFill>
                <a:latin typeface="Arial"/>
                <a:cs typeface="Arial"/>
              </a:defRPr>
            </a:lvl4pPr>
            <a:lvl5pPr marL="971550" indent="-173038">
              <a:defRPr sz="1800">
                <a:solidFill>
                  <a:schemeClr val="tx1"/>
                </a:solidFill>
                <a:latin typeface="Arial"/>
                <a:cs typeface="Arial"/>
              </a:defRPr>
            </a:lvl5pPr>
          </a:lstStyle>
          <a:p>
            <a:pPr lvl="0"/>
            <a:endParaRPr lang="en-US" dirty="0"/>
          </a:p>
        </p:txBody>
      </p:sp>
    </p:spTree>
    <p:extLst>
      <p:ext uri="{BB962C8B-B14F-4D97-AF65-F5344CB8AC3E}">
        <p14:creationId xmlns:p14="http://schemas.microsoft.com/office/powerpoint/2010/main" val="4076798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Gray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462262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ed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3277869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14E25E-6BE9-D149-8A88-89F7AE7A6818}" type="datetimeFigureOut">
              <a:rPr lang="en-US" smtClean="0"/>
              <a:pPr/>
              <a:t>10/31/2019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8B6B50-4CB6-A24D-A71A-9B06A351A9E3}" type="slidenum">
              <a:rPr lang="en-US" smtClean="0"/>
              <a:pPr/>
              <a:t>‹#›</a:t>
            </a:fld>
            <a:endParaRPr lang="en-US"/>
          </a:p>
        </p:txBody>
      </p:sp>
    </p:spTree>
    <p:extLst>
      <p:ext uri="{BB962C8B-B14F-4D97-AF65-F5344CB8AC3E}">
        <p14:creationId xmlns:p14="http://schemas.microsoft.com/office/powerpoint/2010/main" val="3354008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Gray Title Slide">
    <p:spTree>
      <p:nvGrpSpPr>
        <p:cNvPr id="1" name=""/>
        <p:cNvGrpSpPr/>
        <p:nvPr/>
      </p:nvGrpSpPr>
      <p:grpSpPr>
        <a:xfrm>
          <a:off x="0" y="0"/>
          <a:ext cx="0" cy="0"/>
          <a:chOff x="0" y="0"/>
          <a:chExt cx="0" cy="0"/>
        </a:xfrm>
      </p:grpSpPr>
      <p:sp>
        <p:nvSpPr>
          <p:cNvPr id="7" name="Title 1"/>
          <p:cNvSpPr>
            <a:spLocks noGrp="1"/>
          </p:cNvSpPr>
          <p:nvPr>
            <p:ph type="ctrTitle" hasCustomPrompt="1"/>
          </p:nvPr>
        </p:nvSpPr>
        <p:spPr>
          <a:xfrm>
            <a:off x="4495800" y="1752601"/>
            <a:ext cx="4495800" cy="1219200"/>
          </a:xfrm>
          <a:prstGeom prst="rect">
            <a:avLst/>
          </a:prstGeom>
        </p:spPr>
        <p:txBody>
          <a:bodyPr anchor="t">
            <a:normAutofit/>
          </a:bodyPr>
          <a:lstStyle>
            <a:lvl1pPr algn="l">
              <a:defRPr sz="3400" baseline="0">
                <a:solidFill>
                  <a:schemeClr val="bg1"/>
                </a:solidFill>
                <a:latin typeface="Arial"/>
                <a:cs typeface="Arial"/>
              </a:defRPr>
            </a:lvl1pPr>
          </a:lstStyle>
          <a:p>
            <a:r>
              <a:rPr lang="en-US" dirty="0"/>
              <a:t>Click to add title </a:t>
            </a:r>
          </a:p>
        </p:txBody>
      </p:sp>
      <p:sp>
        <p:nvSpPr>
          <p:cNvPr id="8" name="Subtitle 2"/>
          <p:cNvSpPr>
            <a:spLocks noGrp="1"/>
          </p:cNvSpPr>
          <p:nvPr>
            <p:ph type="subTitle" idx="1" hasCustomPrompt="1"/>
          </p:nvPr>
        </p:nvSpPr>
        <p:spPr>
          <a:xfrm>
            <a:off x="4495800" y="2971800"/>
            <a:ext cx="4495800" cy="1066800"/>
          </a:xfrm>
          <a:prstGeom prst="rect">
            <a:avLst/>
          </a:prstGeom>
        </p:spPr>
        <p:txBody>
          <a:bodyPr>
            <a:normAutofit/>
          </a:bodyPr>
          <a:lstStyle>
            <a:lvl1pPr marL="0" indent="0" algn="l">
              <a:buNone/>
              <a:defRPr sz="2400">
                <a:solidFill>
                  <a:schemeClr val="bg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Tree>
    <p:extLst>
      <p:ext uri="{BB962C8B-B14F-4D97-AF65-F5344CB8AC3E}">
        <p14:creationId xmlns:p14="http://schemas.microsoft.com/office/powerpoint/2010/main" val="2248737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762000" y="2133600"/>
            <a:ext cx="7620000" cy="609599"/>
          </a:xfrm>
        </p:spPr>
        <p:txBody>
          <a:bodyPr anchor="t">
            <a:noAutofit/>
          </a:bodyPr>
          <a:lstStyle>
            <a:lvl1pPr algn="ctr">
              <a:defRPr sz="4000" baseline="0">
                <a:latin typeface="Arial"/>
                <a:cs typeface="Arial"/>
              </a:defRPr>
            </a:lvl1pPr>
          </a:lstStyle>
          <a:p>
            <a:r>
              <a:rPr lang="en-US" dirty="0"/>
              <a:t>Click to add title</a:t>
            </a:r>
          </a:p>
        </p:txBody>
      </p:sp>
    </p:spTree>
    <p:extLst>
      <p:ext uri="{BB962C8B-B14F-4D97-AF65-F5344CB8AC3E}">
        <p14:creationId xmlns:p14="http://schemas.microsoft.com/office/powerpoint/2010/main" val="201436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ubtitle Conten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143000" y="914401"/>
            <a:ext cx="7620000" cy="609599"/>
          </a:xfrm>
        </p:spPr>
        <p:txBody>
          <a:bodyPr anchor="t">
            <a:normAutofit/>
          </a:bodyPr>
          <a:lstStyle>
            <a:lvl1pPr algn="l">
              <a:defRPr sz="3200" baseline="0">
                <a:latin typeface="Arial"/>
                <a:cs typeface="Arial"/>
              </a:defRPr>
            </a:lvl1pPr>
          </a:lstStyle>
          <a:p>
            <a:r>
              <a:rPr lang="en-US" dirty="0"/>
              <a:t>Click to add title</a:t>
            </a:r>
          </a:p>
        </p:txBody>
      </p:sp>
      <p:sp>
        <p:nvSpPr>
          <p:cNvPr id="3" name="Subtitle 2"/>
          <p:cNvSpPr>
            <a:spLocks noGrp="1"/>
          </p:cNvSpPr>
          <p:nvPr>
            <p:ph type="subTitle" idx="1" hasCustomPrompt="1"/>
          </p:nvPr>
        </p:nvSpPr>
        <p:spPr>
          <a:xfrm>
            <a:off x="1143000" y="1481328"/>
            <a:ext cx="7620000" cy="423672"/>
          </a:xfrm>
        </p:spPr>
        <p:txBody>
          <a:bodyPr anchor="t">
            <a:normAutofit/>
          </a:bodyPr>
          <a:lstStyle>
            <a:lvl1pPr marL="0" indent="0" algn="l">
              <a:buNone/>
              <a:defRPr sz="1800" b="1">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subtitle</a:t>
            </a:r>
          </a:p>
        </p:txBody>
      </p:sp>
      <p:sp>
        <p:nvSpPr>
          <p:cNvPr id="8" name="Content Placeholder 2"/>
          <p:cNvSpPr>
            <a:spLocks noGrp="1"/>
          </p:cNvSpPr>
          <p:nvPr>
            <p:ph idx="13"/>
          </p:nvPr>
        </p:nvSpPr>
        <p:spPr>
          <a:xfrm>
            <a:off x="1143000" y="2148841"/>
            <a:ext cx="7620000" cy="3566160"/>
          </a:xfrm>
        </p:spPr>
        <p:txBody>
          <a:bodyPr/>
          <a:lstStyle>
            <a:lvl1pPr marL="173038" indent="-173038">
              <a:buFont typeface="Arial"/>
              <a:buChar char="•"/>
              <a:defRPr sz="1800">
                <a:latin typeface="Arial"/>
                <a:cs typeface="Arial"/>
              </a:defRPr>
            </a:lvl1pPr>
            <a:lvl2pPr marL="403225" indent="-230188">
              <a:tabLst/>
              <a:defRPr sz="1800">
                <a:latin typeface="Arial"/>
                <a:cs typeface="Arial"/>
              </a:defRPr>
            </a:lvl2pPr>
            <a:lvl3pPr marL="568325" indent="-165100">
              <a:defRPr sz="1800">
                <a:latin typeface="Arial"/>
                <a:cs typeface="Arial"/>
              </a:defRPr>
            </a:lvl3pPr>
            <a:lvl4pPr marL="798513" indent="-230188">
              <a:defRPr sz="1800">
                <a:latin typeface="Arial"/>
                <a:cs typeface="Arial"/>
              </a:defRPr>
            </a:lvl4pPr>
            <a:lvl5pPr marL="971550" indent="-173038">
              <a:defRPr sz="18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6825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1143000" y="914401"/>
            <a:ext cx="7620000" cy="609599"/>
          </a:xfrm>
        </p:spPr>
        <p:txBody>
          <a:bodyPr anchor="t">
            <a:normAutofit/>
          </a:bodyPr>
          <a:lstStyle>
            <a:lvl1pPr algn="l">
              <a:defRPr sz="3200" baseline="0">
                <a:latin typeface="Arial"/>
                <a:cs typeface="Arial"/>
              </a:defRPr>
            </a:lvl1pPr>
          </a:lstStyle>
          <a:p>
            <a:r>
              <a:rPr lang="en-US" dirty="0"/>
              <a:t>Click to add title</a:t>
            </a:r>
          </a:p>
        </p:txBody>
      </p:sp>
      <p:sp>
        <p:nvSpPr>
          <p:cNvPr id="11" name="Content Placeholder 2"/>
          <p:cNvSpPr>
            <a:spLocks noGrp="1"/>
          </p:cNvSpPr>
          <p:nvPr>
            <p:ph idx="13"/>
          </p:nvPr>
        </p:nvSpPr>
        <p:spPr>
          <a:xfrm>
            <a:off x="1143000" y="1767841"/>
            <a:ext cx="7620000" cy="3566160"/>
          </a:xfrm>
        </p:spPr>
        <p:txBody>
          <a:bodyPr/>
          <a:lstStyle>
            <a:lvl1pPr marL="173038" indent="-173038">
              <a:buFont typeface="Arial"/>
              <a:buChar char="•"/>
              <a:defRPr sz="1800">
                <a:latin typeface="Arial"/>
                <a:cs typeface="Arial"/>
              </a:defRPr>
            </a:lvl1pPr>
            <a:lvl2pPr marL="403225" indent="-230188">
              <a:tabLst/>
              <a:defRPr sz="1800">
                <a:latin typeface="Arial"/>
                <a:cs typeface="Arial"/>
              </a:defRPr>
            </a:lvl2pPr>
            <a:lvl3pPr marL="568325" indent="-165100">
              <a:defRPr sz="1800">
                <a:latin typeface="Arial"/>
                <a:cs typeface="Arial"/>
              </a:defRPr>
            </a:lvl3pPr>
            <a:lvl4pPr marL="798513" indent="-230188">
              <a:defRPr sz="1800">
                <a:latin typeface="Arial"/>
                <a:cs typeface="Arial"/>
              </a:defRPr>
            </a:lvl4pPr>
            <a:lvl5pPr marL="971550" indent="-173038">
              <a:defRPr sz="18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68170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ctrTitle" hasCustomPrompt="1"/>
          </p:nvPr>
        </p:nvSpPr>
        <p:spPr>
          <a:xfrm>
            <a:off x="762000" y="914401"/>
            <a:ext cx="7620000" cy="609599"/>
          </a:xfrm>
        </p:spPr>
        <p:txBody>
          <a:bodyPr anchor="t">
            <a:normAutofit/>
          </a:bodyPr>
          <a:lstStyle>
            <a:lvl1pPr algn="ctr">
              <a:defRPr sz="3200" baseline="0">
                <a:latin typeface="Arial"/>
                <a:cs typeface="Arial"/>
              </a:defRPr>
            </a:lvl1pPr>
          </a:lstStyle>
          <a:p>
            <a:r>
              <a:rPr lang="en-US" dirty="0"/>
              <a:t>Click to add title</a:t>
            </a:r>
          </a:p>
        </p:txBody>
      </p:sp>
      <p:sp>
        <p:nvSpPr>
          <p:cNvPr id="9" name="Content Placeholder 2"/>
          <p:cNvSpPr>
            <a:spLocks noGrp="1"/>
          </p:cNvSpPr>
          <p:nvPr>
            <p:ph idx="13"/>
          </p:nvPr>
        </p:nvSpPr>
        <p:spPr>
          <a:xfrm>
            <a:off x="457200" y="1752600"/>
            <a:ext cx="4038600" cy="4114800"/>
          </a:xfrm>
        </p:spPr>
        <p:txBody>
          <a:bodyPr/>
          <a:lstStyle>
            <a:lvl1pPr marL="173038" indent="-173038">
              <a:buFont typeface="Arial"/>
              <a:buChar char="•"/>
              <a:defRPr sz="1800">
                <a:latin typeface="Arial"/>
                <a:cs typeface="Arial"/>
              </a:defRPr>
            </a:lvl1pPr>
            <a:lvl2pPr marL="403225" indent="-230188">
              <a:tabLst/>
              <a:defRPr sz="1800">
                <a:latin typeface="Arial"/>
                <a:cs typeface="Arial"/>
              </a:defRPr>
            </a:lvl2pPr>
            <a:lvl3pPr marL="568325" indent="-165100">
              <a:defRPr sz="1800">
                <a:latin typeface="Arial"/>
                <a:cs typeface="Arial"/>
              </a:defRPr>
            </a:lvl3pPr>
            <a:lvl4pPr marL="798513" indent="-230188">
              <a:defRPr sz="1800">
                <a:latin typeface="Arial"/>
                <a:cs typeface="Arial"/>
              </a:defRPr>
            </a:lvl4pPr>
            <a:lvl5pPr marL="971550" indent="-173038">
              <a:defRPr sz="18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idx="14"/>
          </p:nvPr>
        </p:nvSpPr>
        <p:spPr>
          <a:xfrm>
            <a:off x="4648200" y="1752600"/>
            <a:ext cx="4038600" cy="4114800"/>
          </a:xfrm>
        </p:spPr>
        <p:txBody>
          <a:bodyPr/>
          <a:lstStyle>
            <a:lvl1pPr marL="173038" indent="-173038">
              <a:buFont typeface="Arial"/>
              <a:buChar char="•"/>
              <a:defRPr sz="1800">
                <a:latin typeface="Arial"/>
                <a:cs typeface="Arial"/>
              </a:defRPr>
            </a:lvl1pPr>
            <a:lvl2pPr marL="403225" indent="-230188">
              <a:tabLst/>
              <a:defRPr sz="1800">
                <a:latin typeface="Arial"/>
                <a:cs typeface="Arial"/>
              </a:defRPr>
            </a:lvl2pPr>
            <a:lvl3pPr marL="568325" indent="-165100">
              <a:defRPr sz="1800">
                <a:latin typeface="Arial"/>
                <a:cs typeface="Arial"/>
              </a:defRPr>
            </a:lvl3pPr>
            <a:lvl4pPr marL="798513" indent="-230188">
              <a:defRPr sz="1800">
                <a:latin typeface="Arial"/>
                <a:cs typeface="Arial"/>
              </a:defRPr>
            </a:lvl4pPr>
            <a:lvl5pPr marL="971550" indent="-173038">
              <a:defRPr sz="18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8423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1">
                <a:latin typeface="Arial"/>
                <a:cs typeface="Arial"/>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12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8770388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image" Target="../media/image5.emf"/><Relationship Id="rId4" Type="http://schemas.openxmlformats.org/officeDocument/2006/relationships/slideLayout" Target="../slideLayouts/slideLayout8.xml"/><Relationship Id="rId9"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emf"/><Relationship Id="rId5" Type="http://schemas.openxmlformats.org/officeDocument/2006/relationships/slideLayout" Target="../slideLayouts/slideLayout16.xml"/><Relationship Id="rId10" Type="http://schemas.openxmlformats.org/officeDocument/2006/relationships/image" Target="../media/image6.jpeg"/><Relationship Id="rId4" Type="http://schemas.openxmlformats.org/officeDocument/2006/relationships/slideLayout" Target="../slideLayouts/slideLayout15.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image" Target="../media/image2.emf"/><Relationship Id="rId5" Type="http://schemas.openxmlformats.org/officeDocument/2006/relationships/slideLayout" Target="../slideLayouts/slideLayout24.xml"/><Relationship Id="rId10" Type="http://schemas.openxmlformats.org/officeDocument/2006/relationships/image" Target="../media/image7.jpeg"/><Relationship Id="rId4" Type="http://schemas.openxmlformats.org/officeDocument/2006/relationships/slideLayout" Target="../slideLayouts/slideLayout23.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slideLayout" Target="../slideLayouts/slideLayout29.xml"/><Relationship Id="rId1" Type="http://schemas.openxmlformats.org/officeDocument/2006/relationships/slideLayout" Target="../slideLayouts/slideLayout28.xml"/><Relationship Id="rId5" Type="http://schemas.openxmlformats.org/officeDocument/2006/relationships/image" Target="../media/image5.emf"/><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9204960" cy="6903720"/>
          </a:xfrm>
          <a:prstGeom prst="rect">
            <a:avLst/>
          </a:prstGeom>
        </p:spPr>
      </p:pic>
      <p:sp>
        <p:nvSpPr>
          <p:cNvPr id="8" name="Date Placeholder 3"/>
          <p:cNvSpPr>
            <a:spLocks noGrp="1"/>
          </p:cNvSpPr>
          <p:nvPr>
            <p:ph type="dt" sz="half" idx="2"/>
          </p:nvPr>
        </p:nvSpPr>
        <p:spPr>
          <a:xfrm>
            <a:off x="228600" y="6356350"/>
            <a:ext cx="762000" cy="365125"/>
          </a:xfrm>
          <a:prstGeom prst="rect">
            <a:avLst/>
          </a:prstGeom>
        </p:spPr>
        <p:txBody>
          <a:bodyPr/>
          <a:lstStyle>
            <a:lvl1pPr>
              <a:defRPr sz="1000">
                <a:solidFill>
                  <a:schemeClr val="bg1"/>
                </a:solidFill>
                <a:latin typeface="Arial"/>
                <a:cs typeface="Arial"/>
              </a:defRPr>
            </a:lvl1pPr>
          </a:lstStyle>
          <a:p>
            <a:fld id="{F493F0E7-16B9-4054-8A62-0240149D4B5C}" type="datetimeFigureOut">
              <a:rPr lang="en-US" smtClean="0"/>
              <a:pPr/>
              <a:t>10/31/2019</a:t>
            </a:fld>
            <a:endParaRPr lang="en-US" dirty="0"/>
          </a:p>
        </p:txBody>
      </p:sp>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78624" y="6053328"/>
            <a:ext cx="1490472" cy="529225"/>
          </a:xfrm>
          <a:prstGeom prst="rect">
            <a:avLst/>
          </a:prstGeom>
        </p:spPr>
      </p:pic>
    </p:spTree>
    <p:extLst>
      <p:ext uri="{BB962C8B-B14F-4D97-AF65-F5344CB8AC3E}">
        <p14:creationId xmlns:p14="http://schemas.microsoft.com/office/powerpoint/2010/main" val="3004760949"/>
      </p:ext>
    </p:extLst>
  </p:cSld>
  <p:clrMap bg1="lt1" tx1="dk1" bg2="lt2" tx2="dk2" accent1="accent1" accent2="accent2" accent3="accent3" accent4="accent4" accent5="accent5" accent6="accent6" hlink="hlink" folHlink="folHlink"/>
  <p:sldLayoutIdLst>
    <p:sldLayoutId id="2147483679" r:id="rId1"/>
    <p:sldLayoutId id="2147483724"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0"/>
            <a:ext cx="9204960" cy="6903720"/>
          </a:xfrm>
          <a:prstGeom prst="rect">
            <a:avLst/>
          </a:prstGeom>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78624" y="6053328"/>
            <a:ext cx="1490472" cy="529225"/>
          </a:xfrm>
          <a:prstGeom prst="rect">
            <a:avLst/>
          </a:prstGeom>
        </p:spPr>
      </p:pic>
      <p:sp>
        <p:nvSpPr>
          <p:cNvPr id="9" name="Date Placeholder 3"/>
          <p:cNvSpPr>
            <a:spLocks noGrp="1"/>
          </p:cNvSpPr>
          <p:nvPr>
            <p:ph type="dt" sz="half" idx="2"/>
          </p:nvPr>
        </p:nvSpPr>
        <p:spPr>
          <a:xfrm>
            <a:off x="228600" y="6356350"/>
            <a:ext cx="762000" cy="365125"/>
          </a:xfrm>
          <a:prstGeom prst="rect">
            <a:avLst/>
          </a:prstGeom>
        </p:spPr>
        <p:txBody>
          <a:bodyPr/>
          <a:lstStyle>
            <a:lvl1pPr>
              <a:defRPr sz="1000">
                <a:solidFill>
                  <a:schemeClr val="bg1"/>
                </a:solidFill>
                <a:latin typeface="Arial"/>
                <a:cs typeface="Arial"/>
              </a:defRPr>
            </a:lvl1pPr>
          </a:lstStyle>
          <a:p>
            <a:fld id="{F493F0E7-16B9-4054-8A62-0240149D4B5C}" type="datetimeFigureOut">
              <a:rPr lang="en-US" smtClean="0"/>
              <a:pPr/>
              <a:t>10/31/2019</a:t>
            </a:fld>
            <a:endParaRPr lang="en-US" dirty="0"/>
          </a:p>
        </p:txBody>
      </p:sp>
    </p:spTree>
    <p:extLst>
      <p:ext uri="{BB962C8B-B14F-4D97-AF65-F5344CB8AC3E}">
        <p14:creationId xmlns:p14="http://schemas.microsoft.com/office/powerpoint/2010/main" val="526144061"/>
      </p:ext>
    </p:extLst>
  </p:cSld>
  <p:clrMap bg1="lt1" tx1="dk1" bg2="lt2" tx2="dk2" accent1="accent1" accent2="accent2" accent3="accent3" accent4="accent4" accent5="accent5" accent6="accent6" hlink="hlink" folHlink="folHlink"/>
  <p:sldLayoutIdLst>
    <p:sldLayoutId id="2147483681" r:id="rId1"/>
    <p:sldLayoutId id="2147483682"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243D5F-4AA8-E043-ABA6-5ED8B75A025D}" type="datetimeFigureOut">
              <a:rPr lang="en-US" smtClean="0"/>
              <a:t>10/31/2019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0A92F-4BE2-9B4C-AE19-1C47AA9E536C}" type="slidenum">
              <a:rPr lang="en-US" smtClean="0"/>
              <a:t>‹#›</a:t>
            </a:fld>
            <a:endParaRPr lang="en-US"/>
          </a:p>
        </p:txBody>
      </p:sp>
      <p:pic>
        <p:nvPicPr>
          <p:cNvPr id="7" name="Picture 6"/>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204960" cy="6903720"/>
          </a:xfrm>
          <a:prstGeom prst="rect">
            <a:avLst/>
          </a:prstGeom>
        </p:spPr>
      </p:pic>
      <p:sp>
        <p:nvSpPr>
          <p:cNvPr id="9" name="Slide Number Placeholder 5"/>
          <p:cNvSpPr txBox="1">
            <a:spLocks/>
          </p:cNvSpPr>
          <p:nvPr userDrawn="1"/>
        </p:nvSpPr>
        <p:spPr>
          <a:xfrm>
            <a:off x="76200" y="6645275"/>
            <a:ext cx="609600" cy="288925"/>
          </a:xfrm>
          <a:prstGeom prst="rect">
            <a:avLst/>
          </a:prstGeom>
        </p:spPr>
        <p:txBody>
          <a:bodyPr/>
          <a:lstStyle>
            <a:defPPr>
              <a:defRPr lang="en-US"/>
            </a:defPPr>
            <a:lvl1pPr marL="0" algn="ctr" defTabSz="914400" rtl="0" eaLnBrk="1" latinLnBrk="0" hangingPunct="1">
              <a:defRPr sz="110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6D0A92F-4BE2-9B4C-AE19-1C47AA9E536C}" type="slidenum">
              <a:rPr lang="en-US" sz="900" smtClean="0"/>
              <a:pPr/>
              <a:t>‹#›</a:t>
            </a:fld>
            <a:endParaRPr lang="en-US" sz="900" dirty="0"/>
          </a:p>
        </p:txBody>
      </p:sp>
      <p:pic>
        <p:nvPicPr>
          <p:cNvPr id="10" name="Picture 9" descr="UAMS_Qualifier_CMYK.eps"/>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7278624" y="6053328"/>
            <a:ext cx="1490472" cy="529226"/>
          </a:xfrm>
          <a:prstGeom prst="rect">
            <a:avLst/>
          </a:prstGeom>
        </p:spPr>
      </p:pic>
    </p:spTree>
    <p:extLst>
      <p:ext uri="{BB962C8B-B14F-4D97-AF65-F5344CB8AC3E}">
        <p14:creationId xmlns:p14="http://schemas.microsoft.com/office/powerpoint/2010/main" val="3824655885"/>
      </p:ext>
    </p:extLst>
  </p:cSld>
  <p:clrMap bg1="lt1" tx1="dk1" bg2="lt2" tx2="dk2" accent1="accent1" accent2="accent2" accent3="accent3" accent4="accent4" accent5="accent5" accent6="accent6" hlink="hlink" folHlink="folHlink"/>
  <p:sldLayoutIdLst>
    <p:sldLayoutId id="2147483653" r:id="rId1"/>
    <p:sldLayoutId id="2147483651" r:id="rId2"/>
    <p:sldLayoutId id="2147483652" r:id="rId3"/>
    <p:sldLayoutId id="2147483654" r:id="rId4"/>
    <p:sldLayoutId id="2147483659" r:id="rId5"/>
    <p:sldLayoutId id="2147483657" r:id="rId6"/>
    <p:sldLayoutId id="2147483725"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E89BAC-2917-424A-ACDC-924CB93C1DC3}" type="datetimeFigureOut">
              <a:rPr lang="en-US" smtClean="0"/>
              <a:t>10/31/2019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0E8EAE-1272-3C40-B6DE-1D055632DDE7}" type="slidenum">
              <a:rPr lang="en-US" smtClean="0"/>
              <a:t>‹#›</a:t>
            </a:fld>
            <a:endParaRPr lang="en-US"/>
          </a:p>
        </p:txBody>
      </p:sp>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0"/>
            <a:ext cx="9204960" cy="6903720"/>
          </a:xfrm>
          <a:prstGeom prst="rect">
            <a:avLst/>
          </a:prstGeom>
        </p:spPr>
      </p:pic>
      <p:pic>
        <p:nvPicPr>
          <p:cNvPr id="10" name="Picture 9"/>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278624" y="6053328"/>
            <a:ext cx="1490472" cy="529225"/>
          </a:xfrm>
          <a:prstGeom prst="rect">
            <a:avLst/>
          </a:prstGeom>
        </p:spPr>
      </p:pic>
      <p:sp>
        <p:nvSpPr>
          <p:cNvPr id="11" name="Slide Number Placeholder 5"/>
          <p:cNvSpPr txBox="1">
            <a:spLocks/>
          </p:cNvSpPr>
          <p:nvPr userDrawn="1"/>
        </p:nvSpPr>
        <p:spPr>
          <a:xfrm>
            <a:off x="76200" y="6645275"/>
            <a:ext cx="609600" cy="288925"/>
          </a:xfrm>
          <a:prstGeom prst="rect">
            <a:avLst/>
          </a:prstGeom>
        </p:spPr>
        <p:txBody>
          <a:bodyPr/>
          <a:lstStyle>
            <a:defPPr>
              <a:defRPr lang="en-US"/>
            </a:defPPr>
            <a:lvl1pPr marL="0" algn="ctr" defTabSz="914400" rtl="0" eaLnBrk="1" latinLnBrk="0" hangingPunct="1">
              <a:defRPr sz="110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6D0A92F-4BE2-9B4C-AE19-1C47AA9E536C}" type="slidenum">
              <a:rPr lang="en-US" sz="900" smtClean="0">
                <a:solidFill>
                  <a:srgbClr val="80807C"/>
                </a:solidFill>
              </a:rPr>
              <a:pPr/>
              <a:t>‹#›</a:t>
            </a:fld>
            <a:endParaRPr lang="en-US" sz="900" dirty="0">
              <a:solidFill>
                <a:srgbClr val="80807C"/>
              </a:solidFill>
            </a:endParaRPr>
          </a:p>
        </p:txBody>
      </p:sp>
    </p:spTree>
    <p:extLst>
      <p:ext uri="{BB962C8B-B14F-4D97-AF65-F5344CB8AC3E}">
        <p14:creationId xmlns:p14="http://schemas.microsoft.com/office/powerpoint/2010/main" val="105383055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7" r:id="rId5"/>
    <p:sldLayoutId id="2147483668" r:id="rId6"/>
    <p:sldLayoutId id="2147483683" r:id="rId7"/>
    <p:sldLayoutId id="2147483726" r:id="rId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0" y="0"/>
            <a:ext cx="9204960" cy="6903720"/>
          </a:xfrm>
          <a:prstGeom prst="rect">
            <a:avLst/>
          </a:prstGeom>
        </p:spPr>
      </p:pic>
      <p:pic>
        <p:nvPicPr>
          <p:cNvPr id="5" name="Picture 4"/>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278624" y="6053328"/>
            <a:ext cx="1490472" cy="529225"/>
          </a:xfrm>
          <a:prstGeom prst="rect">
            <a:avLst/>
          </a:prstGeom>
        </p:spPr>
      </p:pic>
      <p:sp>
        <p:nvSpPr>
          <p:cNvPr id="6" name="Slide Number Placeholder 5"/>
          <p:cNvSpPr txBox="1">
            <a:spLocks/>
          </p:cNvSpPr>
          <p:nvPr userDrawn="1"/>
        </p:nvSpPr>
        <p:spPr>
          <a:xfrm>
            <a:off x="76200" y="6645275"/>
            <a:ext cx="609600" cy="288925"/>
          </a:xfrm>
          <a:prstGeom prst="rect">
            <a:avLst/>
          </a:prstGeom>
        </p:spPr>
        <p:txBody>
          <a:bodyPr/>
          <a:lstStyle>
            <a:defPPr>
              <a:defRPr lang="en-US"/>
            </a:defPPr>
            <a:lvl1pPr marL="0" algn="ctr" defTabSz="914400" rtl="0" eaLnBrk="1" latinLnBrk="0" hangingPunct="1">
              <a:defRPr sz="110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6D0A92F-4BE2-9B4C-AE19-1C47AA9E536C}" type="slidenum">
              <a:rPr lang="en-US" sz="900" smtClean="0">
                <a:solidFill>
                  <a:srgbClr val="80807C"/>
                </a:solidFill>
              </a:rPr>
              <a:pPr/>
              <a:t>‹#›</a:t>
            </a:fld>
            <a:endParaRPr lang="en-US" sz="900" dirty="0">
              <a:solidFill>
                <a:srgbClr val="80807C"/>
              </a:solidFill>
            </a:endParaRPr>
          </a:p>
        </p:txBody>
      </p:sp>
    </p:spTree>
    <p:extLst>
      <p:ext uri="{BB962C8B-B14F-4D97-AF65-F5344CB8AC3E}">
        <p14:creationId xmlns:p14="http://schemas.microsoft.com/office/powerpoint/2010/main" val="238897823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84" r:id="rId7"/>
    <p:sldLayoutId id="2147483728" r:id="rId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UAMS_Qualifier_CMYK.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78624" y="6053328"/>
            <a:ext cx="1490472" cy="529226"/>
          </a:xfrm>
          <a:prstGeom prst="rect">
            <a:avLst/>
          </a:prstGeom>
        </p:spPr>
      </p:pic>
      <p:sp>
        <p:nvSpPr>
          <p:cNvPr id="5" name="Slide Number Placeholder 5"/>
          <p:cNvSpPr txBox="1">
            <a:spLocks/>
          </p:cNvSpPr>
          <p:nvPr userDrawn="1"/>
        </p:nvSpPr>
        <p:spPr>
          <a:xfrm>
            <a:off x="76200" y="6569075"/>
            <a:ext cx="609600" cy="288925"/>
          </a:xfrm>
          <a:prstGeom prst="rect">
            <a:avLst/>
          </a:prstGeom>
        </p:spPr>
        <p:txBody>
          <a:bodyPr/>
          <a:lstStyle>
            <a:defPPr>
              <a:defRPr lang="en-US"/>
            </a:defPPr>
            <a:lvl1pPr marL="0" algn="ctr" defTabSz="914400" rtl="0" eaLnBrk="1" latinLnBrk="0" hangingPunct="1">
              <a:defRPr sz="110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6D0A92F-4BE2-9B4C-AE19-1C47AA9E536C}" type="slidenum">
              <a:rPr lang="en-US" sz="900" smtClean="0">
                <a:solidFill>
                  <a:srgbClr val="80807C"/>
                </a:solidFill>
              </a:rPr>
              <a:pPr/>
              <a:t>‹#›</a:t>
            </a:fld>
            <a:endParaRPr lang="en-US" sz="900" dirty="0">
              <a:solidFill>
                <a:srgbClr val="80807C"/>
              </a:solidFill>
            </a:endParaRPr>
          </a:p>
        </p:txBody>
      </p:sp>
    </p:spTree>
    <p:extLst>
      <p:ext uri="{BB962C8B-B14F-4D97-AF65-F5344CB8AC3E}">
        <p14:creationId xmlns:p14="http://schemas.microsoft.com/office/powerpoint/2010/main" val="3610322736"/>
      </p:ext>
    </p:extLst>
  </p:cSld>
  <p:clrMap bg1="lt1" tx1="dk1" bg2="lt2" tx2="dk2" accent1="accent1" accent2="accent2" accent3="accent3" accent4="accent4" accent5="accent5" accent6="accent6" hlink="hlink" folHlink="folHlink"/>
  <p:sldLayoutIdLst>
    <p:sldLayoutId id="2147483677" r:id="rId1"/>
    <p:sldLayoutId id="2147483685" r:id="rId2"/>
    <p:sldLayoutId id="2147483727"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6.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114800" y="457200"/>
            <a:ext cx="4724400" cy="2133600"/>
          </a:xfrm>
        </p:spPr>
        <p:txBody>
          <a:bodyPr>
            <a:normAutofit fontScale="90000"/>
          </a:bodyPr>
          <a:lstStyle/>
          <a:p>
            <a:pPr algn="ctr"/>
            <a:r>
              <a:rPr lang="en-US" sz="4800" dirty="0"/>
              <a:t>Posda</a:t>
            </a:r>
            <a:br>
              <a:rPr lang="en-US" dirty="0"/>
            </a:br>
            <a:br>
              <a:rPr lang="en-US" dirty="0"/>
            </a:br>
            <a:r>
              <a:rPr lang="en-US" sz="2700" dirty="0"/>
              <a:t>The open source DICOM </a:t>
            </a:r>
            <a:br>
              <a:rPr lang="en-US" sz="2700" dirty="0"/>
            </a:br>
            <a:r>
              <a:rPr lang="en-US" sz="2700" dirty="0"/>
              <a:t>de-identification toolkit of TCIA</a:t>
            </a:r>
          </a:p>
        </p:txBody>
      </p:sp>
      <p:sp>
        <p:nvSpPr>
          <p:cNvPr id="5" name="Subtitle 4"/>
          <p:cNvSpPr>
            <a:spLocks noGrp="1"/>
          </p:cNvSpPr>
          <p:nvPr>
            <p:ph type="subTitle" idx="1"/>
          </p:nvPr>
        </p:nvSpPr>
        <p:spPr>
          <a:xfrm>
            <a:off x="4191000" y="2965391"/>
            <a:ext cx="4800600" cy="457200"/>
          </a:xfrm>
        </p:spPr>
        <p:txBody>
          <a:bodyPr>
            <a:noAutofit/>
          </a:bodyPr>
          <a:lstStyle/>
          <a:p>
            <a:r>
              <a:rPr lang="en-US" sz="3200" dirty="0"/>
              <a:t>OSEHRA SUMMIT 2019</a:t>
            </a:r>
          </a:p>
        </p:txBody>
      </p:sp>
      <p:cxnSp>
        <p:nvCxnSpPr>
          <p:cNvPr id="3" name="Straight Connector 2">
            <a:extLst>
              <a:ext uri="{FF2B5EF4-FFF2-40B4-BE49-F238E27FC236}">
                <a16:creationId xmlns:a16="http://schemas.microsoft.com/office/drawing/2014/main" id="{844EBB22-B9EE-8B40-B907-B2E847A6A3D0}"/>
              </a:ext>
            </a:extLst>
          </p:cNvPr>
          <p:cNvCxnSpPr>
            <a:cxnSpLocks/>
          </p:cNvCxnSpPr>
          <p:nvPr/>
        </p:nvCxnSpPr>
        <p:spPr>
          <a:xfrm>
            <a:off x="5638800" y="1143000"/>
            <a:ext cx="1676400" cy="0"/>
          </a:xfrm>
          <a:prstGeom prst="line">
            <a:avLst/>
          </a:prstGeom>
        </p:spPr>
        <p:style>
          <a:lnRef idx="1">
            <a:schemeClr val="accent2"/>
          </a:lnRef>
          <a:fillRef idx="0">
            <a:schemeClr val="accent2"/>
          </a:fillRef>
          <a:effectRef idx="0">
            <a:schemeClr val="accent2"/>
          </a:effectRef>
          <a:fontRef idx="minor">
            <a:schemeClr val="tx1"/>
          </a:fontRef>
        </p:style>
      </p:cxnSp>
      <p:sp>
        <p:nvSpPr>
          <p:cNvPr id="2" name="TextBox 1">
            <a:extLst>
              <a:ext uri="{FF2B5EF4-FFF2-40B4-BE49-F238E27FC236}">
                <a16:creationId xmlns:a16="http://schemas.microsoft.com/office/drawing/2014/main" id="{2D202447-7863-0949-9A22-542B3852C2BA}"/>
              </a:ext>
            </a:extLst>
          </p:cNvPr>
          <p:cNvSpPr txBox="1"/>
          <p:nvPr/>
        </p:nvSpPr>
        <p:spPr>
          <a:xfrm>
            <a:off x="2019300" y="4038600"/>
            <a:ext cx="6057900" cy="1631216"/>
          </a:xfrm>
          <a:prstGeom prst="rect">
            <a:avLst/>
          </a:prstGeom>
          <a:solidFill>
            <a:srgbClr val="A30C33"/>
          </a:solidFill>
        </p:spPr>
        <p:txBody>
          <a:bodyPr wrap="square" rtlCol="0">
            <a:spAutoFit/>
          </a:bodyPr>
          <a:lstStyle/>
          <a:p>
            <a:r>
              <a:rPr lang="en-US" sz="2000" dirty="0">
                <a:solidFill>
                  <a:schemeClr val="bg1"/>
                </a:solidFill>
              </a:rPr>
              <a:t>Bill Bennett, Instructor</a:t>
            </a:r>
          </a:p>
          <a:p>
            <a:r>
              <a:rPr lang="en-US" sz="2000" dirty="0">
                <a:solidFill>
                  <a:schemeClr val="bg1"/>
                </a:solidFill>
              </a:rPr>
              <a:t>UAMS Department of Biomedical Informatics (DBMI)</a:t>
            </a:r>
          </a:p>
          <a:p>
            <a:endParaRPr lang="en-US" sz="2000" dirty="0">
              <a:solidFill>
                <a:schemeClr val="bg1"/>
              </a:solidFill>
            </a:endParaRPr>
          </a:p>
          <a:p>
            <a:r>
              <a:rPr lang="en-US" sz="2000" dirty="0">
                <a:solidFill>
                  <a:schemeClr val="bg1"/>
                </a:solidFill>
              </a:rPr>
              <a:t>Geri Blake, Submissions Manager</a:t>
            </a:r>
          </a:p>
          <a:p>
            <a:r>
              <a:rPr lang="en-US" sz="2000" dirty="0">
                <a:solidFill>
                  <a:schemeClr val="bg1"/>
                </a:solidFill>
              </a:rPr>
              <a:t>UAMS DBMI</a:t>
            </a:r>
          </a:p>
        </p:txBody>
      </p:sp>
    </p:spTree>
    <p:extLst>
      <p:ext uri="{BB962C8B-B14F-4D97-AF65-F5344CB8AC3E}">
        <p14:creationId xmlns:p14="http://schemas.microsoft.com/office/powerpoint/2010/main" val="2672733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06395-BD71-674E-BEA4-38B3C669D80D}"/>
              </a:ext>
            </a:extLst>
          </p:cNvPr>
          <p:cNvSpPr>
            <a:spLocks noGrp="1"/>
          </p:cNvSpPr>
          <p:nvPr>
            <p:ph type="ctrTitle"/>
          </p:nvPr>
        </p:nvSpPr>
        <p:spPr>
          <a:xfrm>
            <a:off x="3200400" y="609600"/>
            <a:ext cx="2743200" cy="761999"/>
          </a:xfrm>
          <a:solidFill>
            <a:srgbClr val="A30C33"/>
          </a:solidFill>
        </p:spPr>
        <p:txBody>
          <a:bodyPr/>
          <a:lstStyle/>
          <a:p>
            <a:r>
              <a:rPr lang="en-US" dirty="0"/>
              <a:t>Data Access</a:t>
            </a:r>
          </a:p>
        </p:txBody>
      </p:sp>
      <p:sp>
        <p:nvSpPr>
          <p:cNvPr id="8" name="TextBox 7">
            <a:extLst>
              <a:ext uri="{FF2B5EF4-FFF2-40B4-BE49-F238E27FC236}">
                <a16:creationId xmlns:a16="http://schemas.microsoft.com/office/drawing/2014/main" id="{0375A276-2D8E-8142-8301-69CB22B2E511}"/>
              </a:ext>
            </a:extLst>
          </p:cNvPr>
          <p:cNvSpPr txBox="1"/>
          <p:nvPr/>
        </p:nvSpPr>
        <p:spPr>
          <a:xfrm>
            <a:off x="2209800" y="1773265"/>
            <a:ext cx="4305300" cy="923330"/>
          </a:xfrm>
          <a:prstGeom prst="rect">
            <a:avLst/>
          </a:prstGeom>
          <a:solidFill>
            <a:srgbClr val="A30C33"/>
          </a:solidFill>
        </p:spPr>
        <p:txBody>
          <a:bodyPr wrap="square" rtlCol="0">
            <a:spAutoFit/>
          </a:bodyPr>
          <a:lstStyle/>
          <a:p>
            <a:pPr algn="ctr"/>
            <a:r>
              <a:rPr lang="en-US" u="sng" dirty="0" err="1">
                <a:solidFill>
                  <a:schemeClr val="bg1"/>
                </a:solidFill>
              </a:rPr>
              <a:t>Posda</a:t>
            </a:r>
            <a:r>
              <a:rPr lang="en-US" u="sng" dirty="0">
                <a:solidFill>
                  <a:schemeClr val="bg1"/>
                </a:solidFill>
              </a:rPr>
              <a:t> File organization</a:t>
            </a:r>
          </a:p>
          <a:p>
            <a:r>
              <a:rPr lang="en-US" dirty="0">
                <a:solidFill>
                  <a:schemeClr val="bg1"/>
                </a:solidFill>
              </a:rPr>
              <a:t>The files are organized in a database (not by directory).</a:t>
            </a:r>
          </a:p>
        </p:txBody>
      </p:sp>
      <p:sp>
        <p:nvSpPr>
          <p:cNvPr id="9" name="TextBox 8">
            <a:extLst>
              <a:ext uri="{FF2B5EF4-FFF2-40B4-BE49-F238E27FC236}">
                <a16:creationId xmlns:a16="http://schemas.microsoft.com/office/drawing/2014/main" id="{A264FBEE-3746-8D4E-8020-5BB66D838DA5}"/>
              </a:ext>
            </a:extLst>
          </p:cNvPr>
          <p:cNvSpPr txBox="1"/>
          <p:nvPr/>
        </p:nvSpPr>
        <p:spPr>
          <a:xfrm>
            <a:off x="2209800" y="2802734"/>
            <a:ext cx="4305300" cy="646331"/>
          </a:xfrm>
          <a:prstGeom prst="rect">
            <a:avLst/>
          </a:prstGeom>
          <a:solidFill>
            <a:srgbClr val="A30C33"/>
          </a:solidFill>
        </p:spPr>
        <p:txBody>
          <a:bodyPr wrap="square" rtlCol="0">
            <a:spAutoFit/>
          </a:bodyPr>
          <a:lstStyle/>
          <a:p>
            <a:r>
              <a:rPr lang="en-US" dirty="0" err="1">
                <a:solidFill>
                  <a:schemeClr val="bg1"/>
                </a:solidFill>
              </a:rPr>
              <a:t>Posda</a:t>
            </a:r>
            <a:r>
              <a:rPr lang="en-US" dirty="0">
                <a:solidFill>
                  <a:schemeClr val="bg1"/>
                </a:solidFill>
              </a:rPr>
              <a:t> eliminates all file duplicates using MD5 digest.</a:t>
            </a:r>
          </a:p>
        </p:txBody>
      </p:sp>
      <p:sp>
        <p:nvSpPr>
          <p:cNvPr id="10" name="TextBox 9">
            <a:extLst>
              <a:ext uri="{FF2B5EF4-FFF2-40B4-BE49-F238E27FC236}">
                <a16:creationId xmlns:a16="http://schemas.microsoft.com/office/drawing/2014/main" id="{C245CB93-6EA9-BC43-971E-D457DBFF33CB}"/>
              </a:ext>
            </a:extLst>
          </p:cNvPr>
          <p:cNvSpPr txBox="1"/>
          <p:nvPr/>
        </p:nvSpPr>
        <p:spPr>
          <a:xfrm>
            <a:off x="2208028" y="3636685"/>
            <a:ext cx="4305300" cy="646331"/>
          </a:xfrm>
          <a:prstGeom prst="rect">
            <a:avLst/>
          </a:prstGeom>
          <a:solidFill>
            <a:srgbClr val="A30C33"/>
          </a:solidFill>
        </p:spPr>
        <p:txBody>
          <a:bodyPr wrap="square" rtlCol="0">
            <a:spAutoFit/>
          </a:bodyPr>
          <a:lstStyle/>
          <a:p>
            <a:r>
              <a:rPr lang="en-US" dirty="0" err="1">
                <a:solidFill>
                  <a:schemeClr val="bg1"/>
                </a:solidFill>
              </a:rPr>
              <a:t>Posda</a:t>
            </a:r>
            <a:r>
              <a:rPr lang="en-US" dirty="0">
                <a:solidFill>
                  <a:schemeClr val="bg1"/>
                </a:solidFill>
              </a:rPr>
              <a:t> records date/time any file is imported.</a:t>
            </a:r>
          </a:p>
        </p:txBody>
      </p:sp>
      <p:sp>
        <p:nvSpPr>
          <p:cNvPr id="11" name="TextBox 10">
            <a:extLst>
              <a:ext uri="{FF2B5EF4-FFF2-40B4-BE49-F238E27FC236}">
                <a16:creationId xmlns:a16="http://schemas.microsoft.com/office/drawing/2014/main" id="{80988C63-72DE-D544-A9E2-CF824E724516}"/>
              </a:ext>
            </a:extLst>
          </p:cNvPr>
          <p:cNvSpPr txBox="1"/>
          <p:nvPr/>
        </p:nvSpPr>
        <p:spPr>
          <a:xfrm>
            <a:off x="2208028" y="4652907"/>
            <a:ext cx="4305300" cy="369332"/>
          </a:xfrm>
          <a:prstGeom prst="rect">
            <a:avLst/>
          </a:prstGeom>
          <a:solidFill>
            <a:srgbClr val="A30C33"/>
          </a:solidFill>
        </p:spPr>
        <p:txBody>
          <a:bodyPr wrap="square" rtlCol="0">
            <a:spAutoFit/>
          </a:bodyPr>
          <a:lstStyle/>
          <a:p>
            <a:r>
              <a:rPr lang="en-US" dirty="0">
                <a:solidFill>
                  <a:schemeClr val="bg1"/>
                </a:solidFill>
              </a:rPr>
              <a:t>All files are unique and immutable</a:t>
            </a:r>
          </a:p>
        </p:txBody>
      </p:sp>
      <p:grpSp>
        <p:nvGrpSpPr>
          <p:cNvPr id="13" name="Group 12">
            <a:extLst>
              <a:ext uri="{FF2B5EF4-FFF2-40B4-BE49-F238E27FC236}">
                <a16:creationId xmlns:a16="http://schemas.microsoft.com/office/drawing/2014/main" id="{7AE60637-E1E3-0A42-B6B6-C50A1E259325}"/>
              </a:ext>
            </a:extLst>
          </p:cNvPr>
          <p:cNvGrpSpPr/>
          <p:nvPr/>
        </p:nvGrpSpPr>
        <p:grpSpPr>
          <a:xfrm>
            <a:off x="2869407" y="5508702"/>
            <a:ext cx="3405187" cy="1174115"/>
            <a:chOff x="2869406" y="5508702"/>
            <a:chExt cx="3405187" cy="1174115"/>
          </a:xfrm>
        </p:grpSpPr>
        <p:pic>
          <p:nvPicPr>
            <p:cNvPr id="14" name="Picture 13">
              <a:extLst>
                <a:ext uri="{FF2B5EF4-FFF2-40B4-BE49-F238E27FC236}">
                  <a16:creationId xmlns:a16="http://schemas.microsoft.com/office/drawing/2014/main" id="{C4B3E6CF-6BD9-AA4A-B339-972C58D5EF7B}"/>
                </a:ext>
              </a:extLst>
            </p:cNvPr>
            <p:cNvPicPr>
              <a:picLocks noChangeAspect="1"/>
            </p:cNvPicPr>
            <p:nvPr/>
          </p:nvPicPr>
          <p:blipFill rotWithShape="1">
            <a:blip r:embed="rId2" cstate="print">
              <a:alphaModFix/>
              <a:extLst>
                <a:ext uri="{BEBA8EAE-BF5A-486C-A8C5-ECC9F3942E4B}">
                  <a14:imgProps xmlns:a14="http://schemas.microsoft.com/office/drawing/2010/main">
                    <a14:imgLayer r:embed="rId3">
                      <a14:imgEffect>
                        <a14:saturation sat="113000"/>
                      </a14:imgEffect>
                    </a14:imgLayer>
                  </a14:imgProps>
                </a:ext>
                <a:ext uri="{28A0092B-C50C-407E-A947-70E740481C1C}">
                  <a14:useLocalDpi xmlns:a14="http://schemas.microsoft.com/office/drawing/2010/main" val="0"/>
                </a:ext>
              </a:extLst>
            </a:blip>
            <a:srcRect t="18205" b="20252"/>
            <a:stretch/>
          </p:blipFill>
          <p:spPr>
            <a:xfrm>
              <a:off x="2869406" y="5508702"/>
              <a:ext cx="3405187" cy="1174115"/>
            </a:xfrm>
            <a:prstGeom prst="rect">
              <a:avLst/>
            </a:prstGeom>
          </p:spPr>
        </p:pic>
        <p:sp>
          <p:nvSpPr>
            <p:cNvPr id="15" name="Title 1">
              <a:extLst>
                <a:ext uri="{FF2B5EF4-FFF2-40B4-BE49-F238E27FC236}">
                  <a16:creationId xmlns:a16="http://schemas.microsoft.com/office/drawing/2014/main" id="{61F1590C-8CFB-7F45-85F5-68C58B5D54FB}"/>
                </a:ext>
              </a:extLst>
            </p:cNvPr>
            <p:cNvSpPr txBox="1">
              <a:spLocks/>
            </p:cNvSpPr>
            <p:nvPr/>
          </p:nvSpPr>
          <p:spPr>
            <a:xfrm>
              <a:off x="3886200" y="5910368"/>
              <a:ext cx="1371600" cy="370782"/>
            </a:xfrm>
            <a:prstGeom prst="rect">
              <a:avLst/>
            </a:prstGeom>
            <a:solidFill>
              <a:srgbClr val="A30C33"/>
            </a:solidFill>
          </p:spPr>
          <p:txBody>
            <a:bodyPr anchor="t">
              <a:normAutofit fontScale="97500" lnSpcReduction="10000"/>
            </a:bodyPr>
            <a:lstStyle>
              <a:lvl1pPr algn="l" defTabSz="457200" rtl="0" eaLnBrk="1" latinLnBrk="0" hangingPunct="1">
                <a:spcBef>
                  <a:spcPct val="0"/>
                </a:spcBef>
                <a:buNone/>
                <a:defRPr sz="3400" kern="1200" baseline="0">
                  <a:solidFill>
                    <a:schemeClr val="bg1"/>
                  </a:solidFill>
                  <a:latin typeface="Arial"/>
                  <a:ea typeface="+mj-ea"/>
                  <a:cs typeface="Arial"/>
                </a:defRPr>
              </a:lvl1pPr>
            </a:lstStyle>
            <a:p>
              <a:r>
                <a:rPr lang="en-US" sz="2000" dirty="0"/>
                <a:t>Scalability</a:t>
              </a:r>
              <a:endParaRPr lang="en-US" sz="2000" dirty="0">
                <a:solidFill>
                  <a:srgbClr val="000000"/>
                </a:solidFill>
              </a:endParaRPr>
            </a:p>
          </p:txBody>
        </p:sp>
      </p:grpSp>
    </p:spTree>
    <p:extLst>
      <p:ext uri="{BB962C8B-B14F-4D97-AF65-F5344CB8AC3E}">
        <p14:creationId xmlns:p14="http://schemas.microsoft.com/office/powerpoint/2010/main" val="337177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59573634-7D83-014A-8455-64787EDAB4F4}"/>
              </a:ext>
            </a:extLst>
          </p:cNvPr>
          <p:cNvSpPr txBox="1">
            <a:spLocks/>
          </p:cNvSpPr>
          <p:nvPr/>
        </p:nvSpPr>
        <p:spPr>
          <a:xfrm>
            <a:off x="723900" y="1676400"/>
            <a:ext cx="7696200" cy="3430635"/>
          </a:xfrm>
          <a:prstGeom prst="rect">
            <a:avLst/>
          </a:prstGeom>
          <a:solidFill>
            <a:schemeClr val="bg1">
              <a:lumMod val="85000"/>
              <a:alpha val="66000"/>
            </a:schemeClr>
          </a:solidFill>
          <a:ln w="25400">
            <a:solidFill>
              <a:schemeClr val="accent1"/>
            </a:solidFill>
          </a:ln>
        </p:spPr>
        <p:txBody>
          <a:bodyPr>
            <a:normAutofit fontScale="92500"/>
          </a:bodyPr>
          <a:lstStyle>
            <a:lvl1pPr marL="0" indent="0" algn="l" defTabSz="457200" rtl="0" eaLnBrk="1" latinLnBrk="0" hangingPunct="1">
              <a:spcBef>
                <a:spcPct val="20000"/>
              </a:spcBef>
              <a:buFont typeface="Arial"/>
              <a:buNone/>
              <a:defRPr sz="2400" kern="1200">
                <a:solidFill>
                  <a:schemeClr val="bg1"/>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915988" indent="-915988"/>
            <a:r>
              <a:rPr lang="en-US" sz="2600" dirty="0">
                <a:solidFill>
                  <a:srgbClr val="A30C33"/>
                </a:solidFill>
              </a:rPr>
              <a:t>What </a:t>
            </a:r>
            <a:r>
              <a:rPr lang="en-US" sz="2600" i="1" dirty="0">
                <a:solidFill>
                  <a:srgbClr val="A30C33"/>
                </a:solidFill>
              </a:rPr>
              <a:t>didn’t </a:t>
            </a:r>
            <a:r>
              <a:rPr lang="en-US" sz="2600" dirty="0">
                <a:solidFill>
                  <a:srgbClr val="A30C33"/>
                </a:solidFill>
              </a:rPr>
              <a:t>work : Visual review using the tool on NBIA (National Biomedical Imaging Archive)</a:t>
            </a:r>
          </a:p>
          <a:p>
            <a:endParaRPr lang="en-US" sz="2600" dirty="0">
              <a:solidFill>
                <a:srgbClr val="A30C33"/>
              </a:solidFill>
            </a:endParaRPr>
          </a:p>
          <a:p>
            <a:r>
              <a:rPr lang="en-US" sz="2600" dirty="0">
                <a:solidFill>
                  <a:srgbClr val="A30C33"/>
                </a:solidFill>
              </a:rPr>
              <a:t>What </a:t>
            </a:r>
            <a:r>
              <a:rPr lang="en-US" sz="2600" i="1" dirty="0">
                <a:solidFill>
                  <a:srgbClr val="A30C33"/>
                </a:solidFill>
              </a:rPr>
              <a:t>does </a:t>
            </a:r>
            <a:r>
              <a:rPr lang="en-US" sz="2600" dirty="0">
                <a:solidFill>
                  <a:srgbClr val="A30C33"/>
                </a:solidFill>
              </a:rPr>
              <a:t>: current Visual PHI Review	</a:t>
            </a:r>
          </a:p>
          <a:p>
            <a:pPr marL="914400" lvl="1" indent="-457200" algn="l">
              <a:buFont typeface="Arial" panose="020B0604020202020204" pitchFamily="34" charset="0"/>
              <a:buChar char="•"/>
            </a:pPr>
            <a:r>
              <a:rPr lang="en-US" sz="2600" dirty="0">
                <a:solidFill>
                  <a:srgbClr val="A30C33"/>
                </a:solidFill>
              </a:rPr>
              <a:t>Review series holistically (all images in series at one time) by creating a projection using Kaleidoscope.</a:t>
            </a:r>
          </a:p>
          <a:p>
            <a:pPr marL="914400" lvl="1" indent="-457200" algn="l">
              <a:buFont typeface="Arial" panose="020B0604020202020204" pitchFamily="34" charset="0"/>
              <a:buChar char="•"/>
            </a:pPr>
            <a:r>
              <a:rPr lang="en-US" sz="2600" dirty="0">
                <a:solidFill>
                  <a:srgbClr val="A30C33"/>
                </a:solidFill>
              </a:rPr>
              <a:t>Application for quickly viewing and deciding viability (good/bad).</a:t>
            </a:r>
          </a:p>
          <a:p>
            <a:endParaRPr lang="en-US" dirty="0">
              <a:solidFill>
                <a:srgbClr val="000000"/>
              </a:solidFill>
            </a:endParaRPr>
          </a:p>
        </p:txBody>
      </p:sp>
      <p:grpSp>
        <p:nvGrpSpPr>
          <p:cNvPr id="9" name="Group 8">
            <a:extLst>
              <a:ext uri="{FF2B5EF4-FFF2-40B4-BE49-F238E27FC236}">
                <a16:creationId xmlns:a16="http://schemas.microsoft.com/office/drawing/2014/main" id="{5FE060AD-4210-C745-A7C9-E84F29F45C05}"/>
              </a:ext>
            </a:extLst>
          </p:cNvPr>
          <p:cNvGrpSpPr/>
          <p:nvPr/>
        </p:nvGrpSpPr>
        <p:grpSpPr>
          <a:xfrm>
            <a:off x="2983707" y="5508702"/>
            <a:ext cx="3405187" cy="1174115"/>
            <a:chOff x="2869406" y="5508702"/>
            <a:chExt cx="3405187" cy="1174115"/>
          </a:xfrm>
        </p:grpSpPr>
        <p:pic>
          <p:nvPicPr>
            <p:cNvPr id="8" name="Picture 7">
              <a:extLst>
                <a:ext uri="{FF2B5EF4-FFF2-40B4-BE49-F238E27FC236}">
                  <a16:creationId xmlns:a16="http://schemas.microsoft.com/office/drawing/2014/main" id="{CE9E11B0-A474-F141-B2D8-D438713E0167}"/>
                </a:ext>
              </a:extLst>
            </p:cNvPr>
            <p:cNvPicPr>
              <a:picLocks noChangeAspect="1"/>
            </p:cNvPicPr>
            <p:nvPr/>
          </p:nvPicPr>
          <p:blipFill rotWithShape="1">
            <a:blip r:embed="rId2" cstate="print">
              <a:alphaModFix/>
              <a:extLst>
                <a:ext uri="{BEBA8EAE-BF5A-486C-A8C5-ECC9F3942E4B}">
                  <a14:imgProps xmlns:a14="http://schemas.microsoft.com/office/drawing/2010/main">
                    <a14:imgLayer r:embed="rId3">
                      <a14:imgEffect>
                        <a14:saturation sat="113000"/>
                      </a14:imgEffect>
                    </a14:imgLayer>
                  </a14:imgProps>
                </a:ext>
                <a:ext uri="{28A0092B-C50C-407E-A947-70E740481C1C}">
                  <a14:useLocalDpi xmlns:a14="http://schemas.microsoft.com/office/drawing/2010/main" val="0"/>
                </a:ext>
              </a:extLst>
            </a:blip>
            <a:srcRect t="18205" b="20252"/>
            <a:stretch/>
          </p:blipFill>
          <p:spPr>
            <a:xfrm>
              <a:off x="2869406" y="5508702"/>
              <a:ext cx="3405187" cy="1174115"/>
            </a:xfrm>
            <a:prstGeom prst="rect">
              <a:avLst/>
            </a:prstGeom>
          </p:spPr>
        </p:pic>
        <p:sp>
          <p:nvSpPr>
            <p:cNvPr id="5" name="Title 1">
              <a:extLst>
                <a:ext uri="{FF2B5EF4-FFF2-40B4-BE49-F238E27FC236}">
                  <a16:creationId xmlns:a16="http://schemas.microsoft.com/office/drawing/2014/main" id="{AABB173A-93DF-584C-B085-685DFBFEE348}"/>
                </a:ext>
              </a:extLst>
            </p:cNvPr>
            <p:cNvSpPr txBox="1">
              <a:spLocks/>
            </p:cNvSpPr>
            <p:nvPr/>
          </p:nvSpPr>
          <p:spPr>
            <a:xfrm>
              <a:off x="3886200" y="5910368"/>
              <a:ext cx="1371600" cy="370782"/>
            </a:xfrm>
            <a:prstGeom prst="rect">
              <a:avLst/>
            </a:prstGeom>
            <a:solidFill>
              <a:srgbClr val="A30C33"/>
            </a:solidFill>
          </p:spPr>
          <p:txBody>
            <a:bodyPr anchor="t">
              <a:normAutofit fontScale="97500" lnSpcReduction="10000"/>
            </a:bodyPr>
            <a:lstStyle>
              <a:lvl1pPr algn="l" defTabSz="457200" rtl="0" eaLnBrk="1" latinLnBrk="0" hangingPunct="1">
                <a:spcBef>
                  <a:spcPct val="0"/>
                </a:spcBef>
                <a:buNone/>
                <a:defRPr sz="3400" kern="1200" baseline="0">
                  <a:solidFill>
                    <a:schemeClr val="bg1"/>
                  </a:solidFill>
                  <a:latin typeface="Arial"/>
                  <a:ea typeface="+mj-ea"/>
                  <a:cs typeface="Arial"/>
                </a:defRPr>
              </a:lvl1pPr>
            </a:lstStyle>
            <a:p>
              <a:r>
                <a:rPr lang="en-US" sz="2000" dirty="0"/>
                <a:t>Scalability</a:t>
              </a:r>
              <a:endParaRPr lang="en-US" sz="2000" dirty="0">
                <a:solidFill>
                  <a:srgbClr val="000000"/>
                </a:solidFill>
              </a:endParaRPr>
            </a:p>
          </p:txBody>
        </p:sp>
      </p:grpSp>
      <p:sp>
        <p:nvSpPr>
          <p:cNvPr id="6" name="Title 1">
            <a:extLst>
              <a:ext uri="{FF2B5EF4-FFF2-40B4-BE49-F238E27FC236}">
                <a16:creationId xmlns:a16="http://schemas.microsoft.com/office/drawing/2014/main" id="{B2EF3194-CFE3-4D48-A2C3-40E1D7BED9DB}"/>
              </a:ext>
            </a:extLst>
          </p:cNvPr>
          <p:cNvSpPr>
            <a:spLocks noGrp="1"/>
          </p:cNvSpPr>
          <p:nvPr>
            <p:ph type="ctrTitle"/>
          </p:nvPr>
        </p:nvSpPr>
        <p:spPr>
          <a:xfrm>
            <a:off x="3314700" y="609600"/>
            <a:ext cx="2743200" cy="761999"/>
          </a:xfrm>
          <a:solidFill>
            <a:srgbClr val="A30C33"/>
          </a:solidFill>
        </p:spPr>
        <p:txBody>
          <a:bodyPr>
            <a:normAutofit fontScale="90000"/>
          </a:bodyPr>
          <a:lstStyle/>
          <a:p>
            <a:r>
              <a:rPr lang="en-US" dirty="0"/>
              <a:t>Visual Review</a:t>
            </a:r>
          </a:p>
        </p:txBody>
      </p:sp>
    </p:spTree>
    <p:extLst>
      <p:ext uri="{BB962C8B-B14F-4D97-AF65-F5344CB8AC3E}">
        <p14:creationId xmlns:p14="http://schemas.microsoft.com/office/powerpoint/2010/main" val="1946473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4708B4A-7C5C-214F-AC48-AB59709FCA6C}"/>
              </a:ext>
            </a:extLst>
          </p:cNvPr>
          <p:cNvPicPr>
            <a:picLocks noChangeAspect="1"/>
          </p:cNvPicPr>
          <p:nvPr/>
        </p:nvPicPr>
        <p:blipFill>
          <a:blip r:embed="rId2"/>
          <a:stretch>
            <a:fillRect/>
          </a:stretch>
        </p:blipFill>
        <p:spPr>
          <a:xfrm>
            <a:off x="1295400" y="152400"/>
            <a:ext cx="5791199" cy="6527652"/>
          </a:xfrm>
          <a:prstGeom prst="rect">
            <a:avLst/>
          </a:prstGeom>
        </p:spPr>
      </p:pic>
    </p:spTree>
    <p:extLst>
      <p:ext uri="{BB962C8B-B14F-4D97-AF65-F5344CB8AC3E}">
        <p14:creationId xmlns:p14="http://schemas.microsoft.com/office/powerpoint/2010/main" val="31014932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3D2865D6-1B5F-784C-9000-A28CD866845E}"/>
              </a:ext>
            </a:extLst>
          </p:cNvPr>
          <p:cNvSpPr txBox="1">
            <a:spLocks/>
          </p:cNvSpPr>
          <p:nvPr/>
        </p:nvSpPr>
        <p:spPr>
          <a:xfrm>
            <a:off x="199677" y="1524000"/>
            <a:ext cx="8686800" cy="1528984"/>
          </a:xfrm>
          <a:prstGeom prst="rect">
            <a:avLst/>
          </a:prstGeom>
        </p:spPr>
        <p:txBody>
          <a:bodyPr>
            <a:normAutofit/>
          </a:bodyPr>
          <a:lstStyle>
            <a:lvl1pPr marL="0" indent="0" algn="l" defTabSz="457200" rtl="0" eaLnBrk="1" latinLnBrk="0" hangingPunct="1">
              <a:spcBef>
                <a:spcPct val="20000"/>
              </a:spcBef>
              <a:buFont typeface="Arial"/>
              <a:buNone/>
              <a:defRPr sz="2400" kern="1200">
                <a:solidFill>
                  <a:schemeClr val="bg1"/>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000" dirty="0">
              <a:solidFill>
                <a:srgbClr val="000000"/>
              </a:solidFill>
            </a:endParaRPr>
          </a:p>
        </p:txBody>
      </p:sp>
      <p:grpSp>
        <p:nvGrpSpPr>
          <p:cNvPr id="11" name="Group 10">
            <a:extLst>
              <a:ext uri="{FF2B5EF4-FFF2-40B4-BE49-F238E27FC236}">
                <a16:creationId xmlns:a16="http://schemas.microsoft.com/office/drawing/2014/main" id="{6DD2AE2B-8EC6-0F40-A7A8-70C834E6FE2E}"/>
              </a:ext>
            </a:extLst>
          </p:cNvPr>
          <p:cNvGrpSpPr/>
          <p:nvPr/>
        </p:nvGrpSpPr>
        <p:grpSpPr>
          <a:xfrm>
            <a:off x="2935792" y="5508702"/>
            <a:ext cx="3405187" cy="1174115"/>
            <a:chOff x="2869406" y="5508702"/>
            <a:chExt cx="3405187" cy="1174115"/>
          </a:xfrm>
        </p:grpSpPr>
        <p:pic>
          <p:nvPicPr>
            <p:cNvPr id="15" name="Picture 14">
              <a:extLst>
                <a:ext uri="{FF2B5EF4-FFF2-40B4-BE49-F238E27FC236}">
                  <a16:creationId xmlns:a16="http://schemas.microsoft.com/office/drawing/2014/main" id="{6D7A9565-D1F8-F141-B370-264060B91D36}"/>
                </a:ext>
              </a:extLst>
            </p:cNvPr>
            <p:cNvPicPr>
              <a:picLocks noChangeAspect="1"/>
            </p:cNvPicPr>
            <p:nvPr/>
          </p:nvPicPr>
          <p:blipFill rotWithShape="1">
            <a:blip r:embed="rId2" cstate="print">
              <a:alphaModFix/>
              <a:extLst>
                <a:ext uri="{BEBA8EAE-BF5A-486C-A8C5-ECC9F3942E4B}">
                  <a14:imgProps xmlns:a14="http://schemas.microsoft.com/office/drawing/2010/main">
                    <a14:imgLayer r:embed="rId3">
                      <a14:imgEffect>
                        <a14:saturation sat="113000"/>
                      </a14:imgEffect>
                    </a14:imgLayer>
                  </a14:imgProps>
                </a:ext>
                <a:ext uri="{28A0092B-C50C-407E-A947-70E740481C1C}">
                  <a14:useLocalDpi xmlns:a14="http://schemas.microsoft.com/office/drawing/2010/main" val="0"/>
                </a:ext>
              </a:extLst>
            </a:blip>
            <a:srcRect t="18205" b="20252"/>
            <a:stretch/>
          </p:blipFill>
          <p:spPr>
            <a:xfrm>
              <a:off x="2869406" y="5508702"/>
              <a:ext cx="3405187" cy="1174115"/>
            </a:xfrm>
            <a:prstGeom prst="rect">
              <a:avLst/>
            </a:prstGeom>
          </p:spPr>
        </p:pic>
        <p:sp>
          <p:nvSpPr>
            <p:cNvPr id="16" name="Title 1">
              <a:extLst>
                <a:ext uri="{FF2B5EF4-FFF2-40B4-BE49-F238E27FC236}">
                  <a16:creationId xmlns:a16="http://schemas.microsoft.com/office/drawing/2014/main" id="{5AFE1CB5-B411-0547-8362-6F035B858DBD}"/>
                </a:ext>
              </a:extLst>
            </p:cNvPr>
            <p:cNvSpPr txBox="1">
              <a:spLocks/>
            </p:cNvSpPr>
            <p:nvPr/>
          </p:nvSpPr>
          <p:spPr>
            <a:xfrm>
              <a:off x="3886200" y="5910368"/>
              <a:ext cx="1371600" cy="370782"/>
            </a:xfrm>
            <a:prstGeom prst="rect">
              <a:avLst/>
            </a:prstGeom>
            <a:solidFill>
              <a:srgbClr val="A30C33"/>
            </a:solidFill>
          </p:spPr>
          <p:txBody>
            <a:bodyPr anchor="t">
              <a:normAutofit fontScale="97500" lnSpcReduction="10000"/>
            </a:bodyPr>
            <a:lstStyle>
              <a:lvl1pPr algn="l" defTabSz="457200" rtl="0" eaLnBrk="1" latinLnBrk="0" hangingPunct="1">
                <a:spcBef>
                  <a:spcPct val="0"/>
                </a:spcBef>
                <a:buNone/>
                <a:defRPr sz="3400" kern="1200" baseline="0">
                  <a:solidFill>
                    <a:schemeClr val="bg1"/>
                  </a:solidFill>
                  <a:latin typeface="Arial"/>
                  <a:ea typeface="+mj-ea"/>
                  <a:cs typeface="Arial"/>
                </a:defRPr>
              </a:lvl1pPr>
            </a:lstStyle>
            <a:p>
              <a:r>
                <a:rPr lang="en-US" sz="2000" dirty="0"/>
                <a:t>Scalability</a:t>
              </a:r>
              <a:endParaRPr lang="en-US" sz="2000" dirty="0">
                <a:solidFill>
                  <a:srgbClr val="000000"/>
                </a:solidFill>
              </a:endParaRPr>
            </a:p>
          </p:txBody>
        </p:sp>
      </p:grpSp>
      <p:sp>
        <p:nvSpPr>
          <p:cNvPr id="17" name="Title 1">
            <a:extLst>
              <a:ext uri="{FF2B5EF4-FFF2-40B4-BE49-F238E27FC236}">
                <a16:creationId xmlns:a16="http://schemas.microsoft.com/office/drawing/2014/main" id="{E7961105-ADB6-A043-BBBA-F2F9873D26A2}"/>
              </a:ext>
            </a:extLst>
          </p:cNvPr>
          <p:cNvSpPr>
            <a:spLocks noGrp="1"/>
          </p:cNvSpPr>
          <p:nvPr>
            <p:ph type="ctrTitle"/>
          </p:nvPr>
        </p:nvSpPr>
        <p:spPr>
          <a:xfrm>
            <a:off x="3266785" y="609600"/>
            <a:ext cx="2743200" cy="761999"/>
          </a:xfrm>
          <a:solidFill>
            <a:srgbClr val="A30C33"/>
          </a:solidFill>
        </p:spPr>
        <p:txBody>
          <a:bodyPr>
            <a:normAutofit/>
          </a:bodyPr>
          <a:lstStyle/>
          <a:p>
            <a:r>
              <a:rPr lang="en-US" dirty="0"/>
              <a:t>PHI Review</a:t>
            </a:r>
          </a:p>
        </p:txBody>
      </p:sp>
      <p:sp>
        <p:nvSpPr>
          <p:cNvPr id="18" name="Subtitle 2">
            <a:extLst>
              <a:ext uri="{FF2B5EF4-FFF2-40B4-BE49-F238E27FC236}">
                <a16:creationId xmlns:a16="http://schemas.microsoft.com/office/drawing/2014/main" id="{39418E45-DFE1-494E-8DED-C1A87F37D193}"/>
              </a:ext>
            </a:extLst>
          </p:cNvPr>
          <p:cNvSpPr txBox="1">
            <a:spLocks/>
          </p:cNvSpPr>
          <p:nvPr/>
        </p:nvSpPr>
        <p:spPr>
          <a:xfrm>
            <a:off x="442738" y="2078201"/>
            <a:ext cx="8258523" cy="2254368"/>
          </a:xfrm>
          <a:prstGeom prst="rect">
            <a:avLst/>
          </a:prstGeom>
          <a:solidFill>
            <a:schemeClr val="bg1">
              <a:lumMod val="85000"/>
              <a:alpha val="66000"/>
            </a:schemeClr>
          </a:solidFill>
          <a:ln w="25400">
            <a:solidFill>
              <a:schemeClr val="accent1"/>
            </a:solidFill>
          </a:ln>
        </p:spPr>
        <p:txBody>
          <a:bodyPr>
            <a:noAutofit/>
          </a:bodyPr>
          <a:lstStyle>
            <a:lvl1pPr marL="0" indent="0" algn="l" defTabSz="457200" rtl="0" eaLnBrk="1" latinLnBrk="0" hangingPunct="1">
              <a:spcBef>
                <a:spcPct val="20000"/>
              </a:spcBef>
              <a:buFont typeface="Arial"/>
              <a:buNone/>
              <a:defRPr sz="2400" kern="1200">
                <a:solidFill>
                  <a:schemeClr val="bg1"/>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srgbClr val="A30C33"/>
                </a:solidFill>
              </a:rPr>
              <a:t>What </a:t>
            </a:r>
            <a:r>
              <a:rPr lang="en-US" i="1" dirty="0">
                <a:solidFill>
                  <a:srgbClr val="A30C33"/>
                </a:solidFill>
              </a:rPr>
              <a:t>didn’t </a:t>
            </a:r>
            <a:r>
              <a:rPr lang="en-US" dirty="0">
                <a:solidFill>
                  <a:srgbClr val="A30C33"/>
                </a:solidFill>
              </a:rPr>
              <a:t>work: “</a:t>
            </a:r>
            <a:r>
              <a:rPr lang="en-US" dirty="0" err="1">
                <a:solidFill>
                  <a:srgbClr val="A30C33"/>
                </a:solidFill>
              </a:rPr>
              <a:t>Tagsniffer</a:t>
            </a:r>
            <a:r>
              <a:rPr lang="en-US" dirty="0">
                <a:solidFill>
                  <a:srgbClr val="A30C33"/>
                </a:solidFill>
              </a:rPr>
              <a:t>” CTP</a:t>
            </a:r>
          </a:p>
          <a:p>
            <a:endParaRPr lang="en-US" dirty="0">
              <a:solidFill>
                <a:srgbClr val="A30C33"/>
              </a:solidFill>
            </a:endParaRPr>
          </a:p>
          <a:p>
            <a:r>
              <a:rPr lang="en-US" dirty="0">
                <a:solidFill>
                  <a:srgbClr val="A30C33"/>
                </a:solidFill>
              </a:rPr>
              <a:t>What </a:t>
            </a:r>
            <a:r>
              <a:rPr lang="en-US" i="1" dirty="0">
                <a:solidFill>
                  <a:srgbClr val="A30C33"/>
                </a:solidFill>
              </a:rPr>
              <a:t>does</a:t>
            </a:r>
            <a:r>
              <a:rPr lang="en-US" dirty="0">
                <a:solidFill>
                  <a:srgbClr val="A30C33"/>
                </a:solidFill>
              </a:rPr>
              <a:t>: current PHI review</a:t>
            </a:r>
          </a:p>
          <a:p>
            <a:pPr lvl="1" algn="l"/>
            <a:r>
              <a:rPr lang="en-US" sz="2400" dirty="0">
                <a:solidFill>
                  <a:srgbClr val="A30C33"/>
                </a:solidFill>
              </a:rPr>
              <a:t>Produces a simplified report, easily scanned, easily excerpted, edits derived programmatically from excerpts.</a:t>
            </a:r>
          </a:p>
        </p:txBody>
      </p:sp>
    </p:spTree>
    <p:extLst>
      <p:ext uri="{BB962C8B-B14F-4D97-AF65-F5344CB8AC3E}">
        <p14:creationId xmlns:p14="http://schemas.microsoft.com/office/powerpoint/2010/main" val="906225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grpSp>
        <p:nvGrpSpPr>
          <p:cNvPr id="3" name="Group 2">
            <a:extLst>
              <a:ext uri="{FF2B5EF4-FFF2-40B4-BE49-F238E27FC236}">
                <a16:creationId xmlns:a16="http://schemas.microsoft.com/office/drawing/2014/main" id="{7063F14A-A1B0-1740-8B9E-00C6405F9FC2}"/>
              </a:ext>
            </a:extLst>
          </p:cNvPr>
          <p:cNvGrpSpPr/>
          <p:nvPr/>
        </p:nvGrpSpPr>
        <p:grpSpPr>
          <a:xfrm>
            <a:off x="228600" y="914400"/>
            <a:ext cx="8599552" cy="4857193"/>
            <a:chOff x="314919" y="990600"/>
            <a:chExt cx="8599552" cy="4857193"/>
          </a:xfrm>
        </p:grpSpPr>
        <p:pic>
          <p:nvPicPr>
            <p:cNvPr id="4" name="Picture 3" descr="spreadsheet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95583" y="2723554"/>
              <a:ext cx="4218888" cy="3124239"/>
            </a:xfrm>
            <a:prstGeom prst="rect">
              <a:avLst/>
            </a:prstGeom>
          </p:spPr>
        </p:pic>
        <p:pic>
          <p:nvPicPr>
            <p:cNvPr id="5" name="Picture 4" descr="spreadsheet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4919" y="990600"/>
              <a:ext cx="3701201" cy="1929304"/>
            </a:xfrm>
            <a:prstGeom prst="rect">
              <a:avLst/>
            </a:prstGeom>
          </p:spPr>
        </p:pic>
        <p:sp>
          <p:nvSpPr>
            <p:cNvPr id="6" name="TextBox 5"/>
            <p:cNvSpPr txBox="1"/>
            <p:nvPr/>
          </p:nvSpPr>
          <p:spPr>
            <a:xfrm>
              <a:off x="4648200" y="990600"/>
              <a:ext cx="3249608" cy="1477328"/>
            </a:xfrm>
            <a:prstGeom prst="rect">
              <a:avLst/>
            </a:prstGeom>
            <a:noFill/>
          </p:spPr>
          <p:txBody>
            <a:bodyPr wrap="none" rtlCol="0">
              <a:spAutoFit/>
            </a:bodyPr>
            <a:lstStyle/>
            <a:p>
              <a:r>
                <a:rPr lang="en-US" dirty="0"/>
                <a:t>Scan report</a:t>
              </a:r>
            </a:p>
            <a:p>
              <a:pPr marL="285750" indent="-285750">
                <a:buFont typeface="Arial"/>
                <a:buChar char="•"/>
              </a:pPr>
              <a:r>
                <a:rPr lang="en-US" dirty="0"/>
                <a:t>Lots of lines (30K for this one)</a:t>
              </a:r>
            </a:p>
            <a:p>
              <a:pPr marL="285750" indent="-285750">
                <a:buFont typeface="Arial"/>
                <a:buChar char="•"/>
              </a:pPr>
              <a:r>
                <a:rPr lang="en-US" dirty="0"/>
                <a:t>Sorted (and sortable)</a:t>
              </a:r>
            </a:p>
            <a:p>
              <a:pPr marL="285750" indent="-285750">
                <a:buFont typeface="Arial"/>
                <a:buChar char="•"/>
              </a:pPr>
              <a:r>
                <a:rPr lang="en-US" dirty="0"/>
                <a:t>Scanned by curators</a:t>
              </a:r>
            </a:p>
            <a:p>
              <a:pPr marL="285750" indent="-285750">
                <a:buFont typeface="Arial"/>
                <a:buChar char="•"/>
              </a:pPr>
              <a:r>
                <a:rPr lang="en-US" dirty="0"/>
                <a:t>Hi-light anything suspicious</a:t>
              </a:r>
            </a:p>
          </p:txBody>
        </p:sp>
        <p:sp>
          <p:nvSpPr>
            <p:cNvPr id="7" name="Left Arrow 6"/>
            <p:cNvSpPr/>
            <p:nvPr/>
          </p:nvSpPr>
          <p:spPr>
            <a:xfrm>
              <a:off x="4182881" y="1591689"/>
              <a:ext cx="397460" cy="15512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314919" y="3556543"/>
              <a:ext cx="3544560" cy="1477328"/>
            </a:xfrm>
            <a:prstGeom prst="rect">
              <a:avLst/>
            </a:prstGeom>
            <a:noFill/>
          </p:spPr>
          <p:txBody>
            <a:bodyPr wrap="none" rtlCol="0">
              <a:spAutoFit/>
            </a:bodyPr>
            <a:lstStyle/>
            <a:p>
              <a:r>
                <a:rPr lang="en-US" dirty="0"/>
                <a:t>Edit template</a:t>
              </a:r>
            </a:p>
            <a:p>
              <a:pPr marL="285750" indent="-285750">
                <a:buFont typeface="Arial"/>
                <a:buChar char="•"/>
              </a:pPr>
              <a:r>
                <a:rPr lang="en-US" dirty="0"/>
                <a:t>White is supplied by PHI script</a:t>
              </a:r>
            </a:p>
            <a:p>
              <a:pPr marL="285750" indent="-285750">
                <a:buFont typeface="Arial"/>
                <a:buChar char="•"/>
              </a:pPr>
              <a:r>
                <a:rPr lang="en-US" dirty="0"/>
                <a:t>Yellow is cut/pasted from report</a:t>
              </a:r>
            </a:p>
            <a:p>
              <a:pPr marL="285750" indent="-285750">
                <a:buFont typeface="Arial"/>
                <a:buChar char="•"/>
              </a:pPr>
              <a:r>
                <a:rPr lang="en-US" dirty="0"/>
                <a:t>Aqua is supplied by </a:t>
              </a:r>
              <a:r>
                <a:rPr lang="en-US" dirty="0" err="1"/>
                <a:t>curation</a:t>
              </a:r>
              <a:r>
                <a:rPr lang="en-US" dirty="0"/>
                <a:t> </a:t>
              </a:r>
              <a:r>
                <a:rPr lang="en-US" dirty="0" err="1"/>
                <a:t>mgr</a:t>
              </a:r>
              <a:endParaRPr lang="en-US" dirty="0"/>
            </a:p>
            <a:p>
              <a:pPr marL="285750" indent="-285750">
                <a:buFont typeface="Arial"/>
                <a:buChar char="•"/>
              </a:pPr>
              <a:r>
                <a:rPr lang="en-US" dirty="0"/>
                <a:t>Uploaded and run to do edits</a:t>
              </a:r>
            </a:p>
          </p:txBody>
        </p:sp>
        <p:sp>
          <p:nvSpPr>
            <p:cNvPr id="9" name="Right Arrow 8"/>
            <p:cNvSpPr/>
            <p:nvPr/>
          </p:nvSpPr>
          <p:spPr>
            <a:xfrm>
              <a:off x="4182881" y="3996049"/>
              <a:ext cx="397460" cy="18420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470290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C15685C-B4BE-BE4C-B70C-B6F32AE1A9D4}"/>
              </a:ext>
            </a:extLst>
          </p:cNvPr>
          <p:cNvGrpSpPr/>
          <p:nvPr/>
        </p:nvGrpSpPr>
        <p:grpSpPr>
          <a:xfrm>
            <a:off x="2869406" y="5508702"/>
            <a:ext cx="3405187" cy="1174115"/>
            <a:chOff x="2869406" y="5508702"/>
            <a:chExt cx="3405187" cy="1174115"/>
          </a:xfrm>
        </p:grpSpPr>
        <p:pic>
          <p:nvPicPr>
            <p:cNvPr id="7" name="Picture 6">
              <a:extLst>
                <a:ext uri="{FF2B5EF4-FFF2-40B4-BE49-F238E27FC236}">
                  <a16:creationId xmlns:a16="http://schemas.microsoft.com/office/drawing/2014/main" id="{097EDAAE-A009-9E4B-BE07-A9B4A9BE3EEB}"/>
                </a:ext>
              </a:extLst>
            </p:cNvPr>
            <p:cNvPicPr>
              <a:picLocks noChangeAspect="1"/>
            </p:cNvPicPr>
            <p:nvPr/>
          </p:nvPicPr>
          <p:blipFill rotWithShape="1">
            <a:blip r:embed="rId2" cstate="print">
              <a:alphaModFix/>
              <a:extLst>
                <a:ext uri="{BEBA8EAE-BF5A-486C-A8C5-ECC9F3942E4B}">
                  <a14:imgProps xmlns:a14="http://schemas.microsoft.com/office/drawing/2010/main">
                    <a14:imgLayer r:embed="rId3">
                      <a14:imgEffect>
                        <a14:saturation sat="113000"/>
                      </a14:imgEffect>
                    </a14:imgLayer>
                  </a14:imgProps>
                </a:ext>
                <a:ext uri="{28A0092B-C50C-407E-A947-70E740481C1C}">
                  <a14:useLocalDpi xmlns:a14="http://schemas.microsoft.com/office/drawing/2010/main" val="0"/>
                </a:ext>
              </a:extLst>
            </a:blip>
            <a:srcRect t="18205" b="20252"/>
            <a:stretch/>
          </p:blipFill>
          <p:spPr>
            <a:xfrm>
              <a:off x="2869406" y="5508702"/>
              <a:ext cx="3405187" cy="1174115"/>
            </a:xfrm>
            <a:prstGeom prst="rect">
              <a:avLst/>
            </a:prstGeom>
          </p:spPr>
        </p:pic>
        <p:sp>
          <p:nvSpPr>
            <p:cNvPr id="8" name="Title 1">
              <a:extLst>
                <a:ext uri="{FF2B5EF4-FFF2-40B4-BE49-F238E27FC236}">
                  <a16:creationId xmlns:a16="http://schemas.microsoft.com/office/drawing/2014/main" id="{4185D40E-DD9F-EA44-89CF-35C73FBD24B3}"/>
                </a:ext>
              </a:extLst>
            </p:cNvPr>
            <p:cNvSpPr txBox="1">
              <a:spLocks/>
            </p:cNvSpPr>
            <p:nvPr/>
          </p:nvSpPr>
          <p:spPr>
            <a:xfrm>
              <a:off x="3886200" y="5910368"/>
              <a:ext cx="1371600" cy="370782"/>
            </a:xfrm>
            <a:prstGeom prst="rect">
              <a:avLst/>
            </a:prstGeom>
            <a:solidFill>
              <a:srgbClr val="A30C33"/>
            </a:solidFill>
          </p:spPr>
          <p:txBody>
            <a:bodyPr anchor="t">
              <a:normAutofit fontScale="97500" lnSpcReduction="10000"/>
            </a:bodyPr>
            <a:lstStyle>
              <a:lvl1pPr algn="l" defTabSz="457200" rtl="0" eaLnBrk="1" latinLnBrk="0" hangingPunct="1">
                <a:spcBef>
                  <a:spcPct val="0"/>
                </a:spcBef>
                <a:buNone/>
                <a:defRPr sz="3400" kern="1200" baseline="0">
                  <a:solidFill>
                    <a:schemeClr val="bg1"/>
                  </a:solidFill>
                  <a:latin typeface="Arial"/>
                  <a:ea typeface="+mj-ea"/>
                  <a:cs typeface="Arial"/>
                </a:defRPr>
              </a:lvl1pPr>
            </a:lstStyle>
            <a:p>
              <a:r>
                <a:rPr lang="en-US" sz="2000" dirty="0"/>
                <a:t>Scalability</a:t>
              </a:r>
              <a:endParaRPr lang="en-US" sz="2000" dirty="0">
                <a:solidFill>
                  <a:srgbClr val="000000"/>
                </a:solidFill>
              </a:endParaRPr>
            </a:p>
          </p:txBody>
        </p:sp>
      </p:grpSp>
      <p:sp>
        <p:nvSpPr>
          <p:cNvPr id="9" name="Title 1">
            <a:extLst>
              <a:ext uri="{FF2B5EF4-FFF2-40B4-BE49-F238E27FC236}">
                <a16:creationId xmlns:a16="http://schemas.microsoft.com/office/drawing/2014/main" id="{51DE78F0-0112-F244-B139-9CDB10095063}"/>
              </a:ext>
            </a:extLst>
          </p:cNvPr>
          <p:cNvSpPr>
            <a:spLocks noGrp="1"/>
          </p:cNvSpPr>
          <p:nvPr>
            <p:ph type="ctrTitle"/>
          </p:nvPr>
        </p:nvSpPr>
        <p:spPr>
          <a:xfrm>
            <a:off x="2705099" y="228601"/>
            <a:ext cx="3733800" cy="761999"/>
          </a:xfrm>
          <a:solidFill>
            <a:srgbClr val="A30C33"/>
          </a:solidFill>
        </p:spPr>
        <p:txBody>
          <a:bodyPr>
            <a:normAutofit/>
          </a:bodyPr>
          <a:lstStyle/>
          <a:p>
            <a:r>
              <a:rPr lang="en-US" dirty="0"/>
              <a:t>Bulk DICOM edits</a:t>
            </a:r>
          </a:p>
        </p:txBody>
      </p:sp>
      <p:sp>
        <p:nvSpPr>
          <p:cNvPr id="10" name="Subtitle 2">
            <a:extLst>
              <a:ext uri="{FF2B5EF4-FFF2-40B4-BE49-F238E27FC236}">
                <a16:creationId xmlns:a16="http://schemas.microsoft.com/office/drawing/2014/main" id="{5AA72067-17A5-6649-915C-E769D5192681}"/>
              </a:ext>
            </a:extLst>
          </p:cNvPr>
          <p:cNvSpPr txBox="1">
            <a:spLocks/>
          </p:cNvSpPr>
          <p:nvPr/>
        </p:nvSpPr>
        <p:spPr>
          <a:xfrm>
            <a:off x="457200" y="1295400"/>
            <a:ext cx="8320262" cy="3733800"/>
          </a:xfrm>
          <a:prstGeom prst="rect">
            <a:avLst/>
          </a:prstGeom>
          <a:solidFill>
            <a:schemeClr val="bg1">
              <a:lumMod val="85000"/>
              <a:alpha val="66000"/>
            </a:schemeClr>
          </a:solidFill>
          <a:ln w="25400">
            <a:solidFill>
              <a:schemeClr val="accent1"/>
            </a:solidFill>
          </a:ln>
        </p:spPr>
        <p:txBody>
          <a:bodyPr>
            <a:noAutofit/>
          </a:bodyPr>
          <a:lstStyle>
            <a:lvl1pPr marL="0" indent="0" algn="l" defTabSz="457200" rtl="0" eaLnBrk="1" latinLnBrk="0" hangingPunct="1">
              <a:spcBef>
                <a:spcPct val="20000"/>
              </a:spcBef>
              <a:buFont typeface="Arial"/>
              <a:buNone/>
              <a:defRPr sz="2400" kern="1200">
                <a:solidFill>
                  <a:schemeClr val="bg1"/>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srgbClr val="A30C33"/>
                </a:solidFill>
              </a:rPr>
              <a:t>After we had scalable bulk DICOM edits affecting tens of thousands (out of hundreds of thousands) of files, in hundreds (out of thousands) of DICOM series, we found:</a:t>
            </a:r>
          </a:p>
          <a:p>
            <a:pPr marL="800100" lvl="1" indent="-342900" algn="l">
              <a:buFont typeface="Arial" panose="020B0604020202020204" pitchFamily="34" charset="0"/>
              <a:buChar char="•"/>
            </a:pPr>
            <a:r>
              <a:rPr lang="en-US" dirty="0">
                <a:solidFill>
                  <a:srgbClr val="A30C33"/>
                </a:solidFill>
              </a:rPr>
              <a:t>Sometimes the edits weren’t right (typos happen)</a:t>
            </a:r>
          </a:p>
          <a:p>
            <a:pPr marL="800100" lvl="1" indent="-342900" algn="l">
              <a:buFont typeface="Arial" panose="020B0604020202020204" pitchFamily="34" charset="0"/>
              <a:buChar char="•"/>
            </a:pPr>
            <a:r>
              <a:rPr lang="en-US" dirty="0">
                <a:solidFill>
                  <a:srgbClr val="A30C33"/>
                </a:solidFill>
              </a:rPr>
              <a:t>It really slowed us down to go back and fix</a:t>
            </a:r>
          </a:p>
          <a:p>
            <a:r>
              <a:rPr lang="en-US" dirty="0">
                <a:solidFill>
                  <a:srgbClr val="A30C33"/>
                </a:solidFill>
              </a:rPr>
              <a:t>So we had to find a way to to verify edits quickly</a:t>
            </a:r>
          </a:p>
          <a:p>
            <a:pPr marL="800100" lvl="1" indent="-342900" algn="l">
              <a:buFont typeface="Arial" panose="020B0604020202020204" pitchFamily="34" charset="0"/>
              <a:buChar char="•"/>
            </a:pPr>
            <a:r>
              <a:rPr lang="en-US" dirty="0">
                <a:solidFill>
                  <a:srgbClr val="A30C33"/>
                </a:solidFill>
              </a:rPr>
              <a:t>A little harder than you might think</a:t>
            </a:r>
          </a:p>
          <a:p>
            <a:pPr marL="800100" lvl="1" indent="-342900" algn="l">
              <a:buFont typeface="Arial" panose="020B0604020202020204" pitchFamily="34" charset="0"/>
              <a:buChar char="•"/>
            </a:pPr>
            <a:r>
              <a:rPr lang="en-US" dirty="0">
                <a:solidFill>
                  <a:srgbClr val="A30C33"/>
                </a:solidFill>
              </a:rPr>
              <a:t>Involves having a “smart” DICOM compare</a:t>
            </a:r>
          </a:p>
          <a:p>
            <a:pPr marL="342900" indent="-342900">
              <a:buFont typeface="Arial" panose="020B0604020202020204" pitchFamily="34" charset="0"/>
              <a:buChar char="•"/>
            </a:pPr>
            <a:endParaRPr lang="en-US" dirty="0">
              <a:solidFill>
                <a:srgbClr val="A30C33"/>
              </a:solidFill>
            </a:endParaRPr>
          </a:p>
        </p:txBody>
      </p:sp>
    </p:spTree>
    <p:extLst>
      <p:ext uri="{BB962C8B-B14F-4D97-AF65-F5344CB8AC3E}">
        <p14:creationId xmlns:p14="http://schemas.microsoft.com/office/powerpoint/2010/main" val="2140953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949F2-74DC-AB43-AC70-921A3DA54E8D}"/>
              </a:ext>
            </a:extLst>
          </p:cNvPr>
          <p:cNvSpPr>
            <a:spLocks noGrp="1"/>
          </p:cNvSpPr>
          <p:nvPr>
            <p:ph type="ctrTitle"/>
          </p:nvPr>
        </p:nvSpPr>
        <p:spPr>
          <a:xfrm>
            <a:off x="2286000" y="304800"/>
            <a:ext cx="6515100" cy="1066800"/>
          </a:xfrm>
          <a:solidFill>
            <a:srgbClr val="A30C33"/>
          </a:solidFill>
        </p:spPr>
        <p:txBody>
          <a:bodyPr>
            <a:normAutofit fontScale="90000"/>
          </a:bodyPr>
          <a:lstStyle/>
          <a:p>
            <a:r>
              <a:rPr lang="en-US" dirty="0"/>
              <a:t>Maintaining the history of operations on a collection basis.</a:t>
            </a:r>
            <a:br>
              <a:rPr lang="en-US" dirty="0"/>
            </a:br>
            <a:br>
              <a:rPr lang="en-US" dirty="0"/>
            </a:br>
            <a:endParaRPr lang="en-US" dirty="0"/>
          </a:p>
        </p:txBody>
      </p:sp>
      <p:sp>
        <p:nvSpPr>
          <p:cNvPr id="3" name="Subtitle 2">
            <a:extLst>
              <a:ext uri="{FF2B5EF4-FFF2-40B4-BE49-F238E27FC236}">
                <a16:creationId xmlns:a16="http://schemas.microsoft.com/office/drawing/2014/main" id="{E9A1BC35-E481-9E45-BB2C-D5349D5AEA25}"/>
              </a:ext>
            </a:extLst>
          </p:cNvPr>
          <p:cNvSpPr>
            <a:spLocks noGrp="1"/>
          </p:cNvSpPr>
          <p:nvPr>
            <p:ph type="subTitle" idx="1"/>
          </p:nvPr>
        </p:nvSpPr>
        <p:spPr>
          <a:xfrm>
            <a:off x="3009900" y="2286000"/>
            <a:ext cx="5791200" cy="2438400"/>
          </a:xfrm>
          <a:solidFill>
            <a:srgbClr val="A30C33"/>
          </a:solidFill>
        </p:spPr>
        <p:txBody>
          <a:bodyPr>
            <a:normAutofit fontScale="92500" lnSpcReduction="10000"/>
          </a:bodyPr>
          <a:lstStyle/>
          <a:p>
            <a:pPr marL="342900" indent="-342900">
              <a:buFont typeface="Arial" panose="020B0604020202020204" pitchFamily="34" charset="0"/>
              <a:buChar char="•"/>
            </a:pPr>
            <a:r>
              <a:rPr lang="en-US" sz="2600" dirty="0"/>
              <a:t>Preserve provenance of data</a:t>
            </a:r>
          </a:p>
          <a:p>
            <a:pPr marL="342900" indent="-342900">
              <a:buFont typeface="Arial" panose="020B0604020202020204" pitchFamily="34" charset="0"/>
              <a:buChar char="•"/>
            </a:pPr>
            <a:r>
              <a:rPr lang="en-US" sz="2600" dirty="0"/>
              <a:t>Ability to back out/replay edits</a:t>
            </a:r>
          </a:p>
          <a:p>
            <a:pPr marL="342900" indent="-342900">
              <a:buFont typeface="Arial" panose="020B0604020202020204" pitchFamily="34" charset="0"/>
              <a:buChar char="•"/>
            </a:pPr>
            <a:r>
              <a:rPr lang="en-US" sz="2600" dirty="0"/>
              <a:t>Allows for continuous process quality improvement</a:t>
            </a:r>
          </a:p>
          <a:p>
            <a:pPr marL="342900" indent="-342900">
              <a:buFont typeface="Arial" panose="020B0604020202020204" pitchFamily="34" charset="0"/>
              <a:buChar char="•"/>
            </a:pPr>
            <a:r>
              <a:rPr lang="en-US" sz="2600" dirty="0"/>
              <a:t>Use the concept of a timeline for each collection (described as “activities”)</a:t>
            </a:r>
          </a:p>
          <a:p>
            <a:endParaRPr lang="en-US" dirty="0"/>
          </a:p>
        </p:txBody>
      </p:sp>
    </p:spTree>
    <p:extLst>
      <p:ext uri="{BB962C8B-B14F-4D97-AF65-F5344CB8AC3E}">
        <p14:creationId xmlns:p14="http://schemas.microsoft.com/office/powerpoint/2010/main" val="204476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256AB7-0666-D044-82CA-0C52C7B316B7}"/>
              </a:ext>
            </a:extLst>
          </p:cNvPr>
          <p:cNvSpPr txBox="1"/>
          <p:nvPr/>
        </p:nvSpPr>
        <p:spPr>
          <a:xfrm>
            <a:off x="1111405" y="381000"/>
            <a:ext cx="6921190" cy="584775"/>
          </a:xfrm>
          <a:prstGeom prst="rect">
            <a:avLst/>
          </a:prstGeom>
          <a:noFill/>
        </p:spPr>
        <p:txBody>
          <a:bodyPr wrap="square" rtlCol="0">
            <a:spAutoFit/>
          </a:bodyPr>
          <a:lstStyle/>
          <a:p>
            <a:r>
              <a:rPr lang="en-US" sz="3200" dirty="0">
                <a:solidFill>
                  <a:schemeClr val="bg1"/>
                </a:solidFill>
              </a:rPr>
              <a:t>Three Different User Interface Paradigms</a:t>
            </a:r>
          </a:p>
        </p:txBody>
      </p:sp>
      <p:sp>
        <p:nvSpPr>
          <p:cNvPr id="3" name="TextBox 2">
            <a:extLst>
              <a:ext uri="{FF2B5EF4-FFF2-40B4-BE49-F238E27FC236}">
                <a16:creationId xmlns:a16="http://schemas.microsoft.com/office/drawing/2014/main" id="{AC87C591-A675-EE4B-A50E-68CA1F3E16EE}"/>
              </a:ext>
            </a:extLst>
          </p:cNvPr>
          <p:cNvSpPr txBox="1"/>
          <p:nvPr/>
        </p:nvSpPr>
        <p:spPr>
          <a:xfrm>
            <a:off x="1111405" y="1061621"/>
            <a:ext cx="7546984" cy="5262979"/>
          </a:xfrm>
          <a:prstGeom prst="rect">
            <a:avLst/>
          </a:prstGeom>
          <a:noFill/>
        </p:spPr>
        <p:txBody>
          <a:bodyPr wrap="square" rtlCol="0">
            <a:spAutoFit/>
          </a:bodyPr>
          <a:lstStyle/>
          <a:p>
            <a:r>
              <a:rPr lang="en-US" sz="2400" u="sng" dirty="0">
                <a:solidFill>
                  <a:schemeClr val="bg1"/>
                </a:solidFill>
              </a:rPr>
              <a:t>Traditional Web App</a:t>
            </a:r>
          </a:p>
          <a:p>
            <a:endParaRPr lang="en-US" sz="2400" u="sng" dirty="0">
              <a:solidFill>
                <a:schemeClr val="bg1"/>
              </a:solidFill>
            </a:endParaRPr>
          </a:p>
          <a:p>
            <a:pPr lvl="1"/>
            <a:endParaRPr lang="en-US" sz="2400" dirty="0">
              <a:solidFill>
                <a:schemeClr val="bg1"/>
              </a:solidFill>
            </a:endParaRPr>
          </a:p>
          <a:p>
            <a:pPr lvl="1"/>
            <a:endParaRPr lang="en-US" sz="2400" dirty="0">
              <a:solidFill>
                <a:schemeClr val="bg1"/>
              </a:solidFill>
            </a:endParaRPr>
          </a:p>
          <a:p>
            <a:r>
              <a:rPr lang="en-US" sz="2400" u="sng" dirty="0">
                <a:solidFill>
                  <a:schemeClr val="bg1"/>
                </a:solidFill>
              </a:rPr>
              <a:t>Database Query Engine/Spreadsheet Execution Engine</a:t>
            </a:r>
          </a:p>
          <a:p>
            <a:pPr lvl="1"/>
            <a:endParaRPr lang="en-US" sz="2400" dirty="0">
              <a:solidFill>
                <a:schemeClr val="bg1"/>
              </a:solidFill>
            </a:endParaRPr>
          </a:p>
          <a:p>
            <a:pPr lvl="1"/>
            <a:endParaRPr lang="en-US" sz="2400" dirty="0">
              <a:solidFill>
                <a:schemeClr val="bg1"/>
              </a:solidFill>
            </a:endParaRPr>
          </a:p>
          <a:p>
            <a:pPr lvl="1"/>
            <a:endParaRPr lang="en-US" sz="2400" dirty="0">
              <a:solidFill>
                <a:schemeClr val="bg1"/>
              </a:solidFill>
            </a:endParaRPr>
          </a:p>
          <a:p>
            <a:endParaRPr lang="en-US" sz="2400" u="sng" dirty="0">
              <a:solidFill>
                <a:schemeClr val="bg1"/>
              </a:solidFill>
            </a:endParaRPr>
          </a:p>
          <a:p>
            <a:r>
              <a:rPr lang="en-US" sz="2400" u="sng" dirty="0">
                <a:solidFill>
                  <a:schemeClr val="bg1"/>
                </a:solidFill>
              </a:rPr>
              <a:t>Activity Based/Workflow Interface</a:t>
            </a:r>
          </a:p>
          <a:p>
            <a:endParaRPr lang="en-US" sz="2400" u="sng" dirty="0">
              <a:solidFill>
                <a:schemeClr val="bg1"/>
              </a:solidFill>
            </a:endParaRPr>
          </a:p>
          <a:p>
            <a:endParaRPr lang="en-US" sz="2400" dirty="0">
              <a:solidFill>
                <a:schemeClr val="bg1"/>
              </a:solidFill>
            </a:endParaRPr>
          </a:p>
          <a:p>
            <a:endParaRPr lang="en-US" sz="2400" dirty="0">
              <a:solidFill>
                <a:schemeClr val="bg1"/>
              </a:solidFill>
            </a:endParaRPr>
          </a:p>
          <a:p>
            <a:endParaRPr lang="en-US" sz="2400" dirty="0">
              <a:solidFill>
                <a:schemeClr val="bg1"/>
              </a:solidFill>
            </a:endParaRPr>
          </a:p>
        </p:txBody>
      </p:sp>
      <p:sp>
        <p:nvSpPr>
          <p:cNvPr id="4" name="TextBox 3">
            <a:extLst>
              <a:ext uri="{FF2B5EF4-FFF2-40B4-BE49-F238E27FC236}">
                <a16:creationId xmlns:a16="http://schemas.microsoft.com/office/drawing/2014/main" id="{4604584E-D13A-0C47-82B3-57E4D16FC0CB}"/>
              </a:ext>
            </a:extLst>
          </p:cNvPr>
          <p:cNvSpPr txBox="1"/>
          <p:nvPr/>
        </p:nvSpPr>
        <p:spPr>
          <a:xfrm>
            <a:off x="1508203" y="5636861"/>
            <a:ext cx="6127594" cy="830997"/>
          </a:xfrm>
          <a:prstGeom prst="rect">
            <a:avLst/>
          </a:prstGeom>
          <a:noFill/>
        </p:spPr>
        <p:txBody>
          <a:bodyPr wrap="square" rtlCol="0">
            <a:spAutoFit/>
          </a:bodyPr>
          <a:lstStyle/>
          <a:p>
            <a:r>
              <a:rPr lang="en-US" sz="2400" dirty="0">
                <a:solidFill>
                  <a:schemeClr val="bg1"/>
                </a:solidFill>
              </a:rPr>
              <a:t>These paradigms emerged organically:</a:t>
            </a:r>
          </a:p>
          <a:p>
            <a:pPr algn="ctr"/>
            <a:r>
              <a:rPr lang="en-US" sz="2400" i="1" dirty="0">
                <a:solidFill>
                  <a:schemeClr val="bg1"/>
                </a:solidFill>
              </a:rPr>
              <a:t>Implement what you see the users doing</a:t>
            </a:r>
          </a:p>
        </p:txBody>
      </p:sp>
      <p:sp>
        <p:nvSpPr>
          <p:cNvPr id="7" name="TextBox 6">
            <a:extLst>
              <a:ext uri="{FF2B5EF4-FFF2-40B4-BE49-F238E27FC236}">
                <a16:creationId xmlns:a16="http://schemas.microsoft.com/office/drawing/2014/main" id="{E71427A2-F6FF-9941-B613-D2F9DDFE004E}"/>
              </a:ext>
            </a:extLst>
          </p:cNvPr>
          <p:cNvSpPr txBox="1"/>
          <p:nvPr/>
        </p:nvSpPr>
        <p:spPr>
          <a:xfrm>
            <a:off x="914400" y="1455003"/>
            <a:ext cx="6553200" cy="830997"/>
          </a:xfrm>
          <a:prstGeom prst="rect">
            <a:avLst/>
          </a:prstGeom>
          <a:noFill/>
        </p:spPr>
        <p:txBody>
          <a:bodyPr wrap="square" rtlCol="0">
            <a:spAutoFit/>
          </a:bodyPr>
          <a:lstStyle/>
          <a:p>
            <a:pPr marL="742950" lvl="1" indent="-285750">
              <a:buFont typeface="Arial" panose="020B0604020202020204" pitchFamily="34" charset="0"/>
              <a:buChar char="•"/>
            </a:pPr>
            <a:r>
              <a:rPr lang="en-US" sz="2400" dirty="0">
                <a:solidFill>
                  <a:schemeClr val="bg1"/>
                </a:solidFill>
              </a:rPr>
              <a:t>Works well, but doesn’t scale for PHI scan</a:t>
            </a:r>
          </a:p>
          <a:p>
            <a:pPr marL="742950" lvl="1" indent="-285750">
              <a:buFont typeface="Arial" panose="020B0604020202020204" pitchFamily="34" charset="0"/>
              <a:buChar char="•"/>
            </a:pPr>
            <a:r>
              <a:rPr lang="en-US" sz="2400" dirty="0">
                <a:solidFill>
                  <a:schemeClr val="bg1"/>
                </a:solidFill>
              </a:rPr>
              <a:t>Still used for Visual review</a:t>
            </a:r>
          </a:p>
        </p:txBody>
      </p:sp>
      <p:sp>
        <p:nvSpPr>
          <p:cNvPr id="8" name="TextBox 7">
            <a:extLst>
              <a:ext uri="{FF2B5EF4-FFF2-40B4-BE49-F238E27FC236}">
                <a16:creationId xmlns:a16="http://schemas.microsoft.com/office/drawing/2014/main" id="{6327B24F-5400-5146-A186-5DFA9D4A0288}"/>
              </a:ext>
            </a:extLst>
          </p:cNvPr>
          <p:cNvSpPr txBox="1"/>
          <p:nvPr/>
        </p:nvSpPr>
        <p:spPr>
          <a:xfrm>
            <a:off x="914400" y="2895600"/>
            <a:ext cx="7998542" cy="1200329"/>
          </a:xfrm>
          <a:prstGeom prst="rect">
            <a:avLst/>
          </a:prstGeom>
          <a:noFill/>
        </p:spPr>
        <p:txBody>
          <a:bodyPr wrap="square" rtlCol="0">
            <a:spAutoFit/>
          </a:bodyPr>
          <a:lstStyle/>
          <a:p>
            <a:pPr marL="742950" lvl="1" indent="-285750">
              <a:buFont typeface="Arial" panose="020B0604020202020204" pitchFamily="34" charset="0"/>
              <a:buChar char="•"/>
            </a:pPr>
            <a:r>
              <a:rPr lang="en-US" sz="2400" dirty="0">
                <a:solidFill>
                  <a:schemeClr val="bg1"/>
                </a:solidFill>
              </a:rPr>
              <a:t>Highly scalable solution for PHI scanning and Bulk edits</a:t>
            </a:r>
          </a:p>
          <a:p>
            <a:pPr marL="742950" lvl="1" indent="-285750">
              <a:buFont typeface="Arial" panose="020B0604020202020204" pitchFamily="34" charset="0"/>
              <a:buChar char="•"/>
            </a:pPr>
            <a:r>
              <a:rPr lang="en-US" sz="2400" dirty="0">
                <a:solidFill>
                  <a:schemeClr val="bg1"/>
                </a:solidFill>
              </a:rPr>
              <a:t>Excellent prototyping tool!</a:t>
            </a:r>
          </a:p>
          <a:p>
            <a:pPr marL="742950" lvl="1" indent="-285750">
              <a:buFont typeface="Arial" panose="020B0604020202020204" pitchFamily="34" charset="0"/>
              <a:buChar char="•"/>
            </a:pPr>
            <a:r>
              <a:rPr lang="en-US" sz="2400" dirty="0">
                <a:solidFill>
                  <a:schemeClr val="bg1"/>
                </a:solidFill>
              </a:rPr>
              <a:t>But not intuitive for non-expert users</a:t>
            </a:r>
          </a:p>
        </p:txBody>
      </p:sp>
      <p:sp>
        <p:nvSpPr>
          <p:cNvPr id="10" name="Rectangle 9">
            <a:extLst>
              <a:ext uri="{FF2B5EF4-FFF2-40B4-BE49-F238E27FC236}">
                <a16:creationId xmlns:a16="http://schemas.microsoft.com/office/drawing/2014/main" id="{DA31A3F8-F7D2-AF4F-8576-7B4E0EED78CA}"/>
              </a:ext>
            </a:extLst>
          </p:cNvPr>
          <p:cNvSpPr/>
          <p:nvPr/>
        </p:nvSpPr>
        <p:spPr>
          <a:xfrm>
            <a:off x="914400" y="4807803"/>
            <a:ext cx="7696200" cy="830997"/>
          </a:xfrm>
          <a:prstGeom prst="rect">
            <a:avLst/>
          </a:prstGeom>
        </p:spPr>
        <p:txBody>
          <a:bodyPr wrap="square">
            <a:spAutoFit/>
          </a:bodyPr>
          <a:lstStyle/>
          <a:p>
            <a:pPr marL="742950" lvl="1" indent="-285750">
              <a:buFont typeface="Arial" panose="020B0604020202020204" pitchFamily="34" charset="0"/>
              <a:buChar char="•"/>
            </a:pPr>
            <a:r>
              <a:rPr lang="en-US" sz="2400" dirty="0">
                <a:solidFill>
                  <a:schemeClr val="bg1"/>
                </a:solidFill>
              </a:rPr>
              <a:t>More intuitive for users.  Keeps high scalability.</a:t>
            </a:r>
          </a:p>
          <a:p>
            <a:pPr marL="742950" lvl="1" indent="-285750">
              <a:buFont typeface="Arial" panose="020B0604020202020204" pitchFamily="34" charset="0"/>
              <a:buChar char="•"/>
            </a:pPr>
            <a:r>
              <a:rPr lang="en-US" sz="2400" dirty="0">
                <a:solidFill>
                  <a:schemeClr val="bg1"/>
                </a:solidFill>
              </a:rPr>
              <a:t>Enhances provenance preservation</a:t>
            </a:r>
          </a:p>
        </p:txBody>
      </p:sp>
    </p:spTree>
    <p:extLst>
      <p:ext uri="{BB962C8B-B14F-4D97-AF65-F5344CB8AC3E}">
        <p14:creationId xmlns:p14="http://schemas.microsoft.com/office/powerpoint/2010/main" val="65636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228600"/>
            <a:ext cx="3962400" cy="461665"/>
          </a:xfrm>
          <a:prstGeom prst="rect">
            <a:avLst/>
          </a:prstGeom>
          <a:noFill/>
        </p:spPr>
        <p:txBody>
          <a:bodyPr wrap="square" rtlCol="0">
            <a:spAutoFit/>
          </a:bodyPr>
          <a:lstStyle/>
          <a:p>
            <a:r>
              <a:rPr lang="en-US" sz="2400" dirty="0">
                <a:solidFill>
                  <a:schemeClr val="bg1"/>
                </a:solidFill>
              </a:rPr>
              <a:t>Distribution and Scalability</a:t>
            </a:r>
          </a:p>
        </p:txBody>
      </p:sp>
      <p:sp>
        <p:nvSpPr>
          <p:cNvPr id="3" name="TextBox 2">
            <a:extLst>
              <a:ext uri="{FF2B5EF4-FFF2-40B4-BE49-F238E27FC236}">
                <a16:creationId xmlns:a16="http://schemas.microsoft.com/office/drawing/2014/main" id="{41B373C7-2DD3-1647-BAA9-03F303647CBE}"/>
              </a:ext>
            </a:extLst>
          </p:cNvPr>
          <p:cNvSpPr txBox="1"/>
          <p:nvPr/>
        </p:nvSpPr>
        <p:spPr>
          <a:xfrm>
            <a:off x="2133600" y="990600"/>
            <a:ext cx="5943600" cy="1200329"/>
          </a:xfrm>
          <a:prstGeom prst="rect">
            <a:avLst/>
          </a:prstGeom>
          <a:noFill/>
        </p:spPr>
        <p:txBody>
          <a:bodyPr wrap="square" rtlCol="0">
            <a:spAutoFit/>
          </a:bodyPr>
          <a:lstStyle/>
          <a:p>
            <a:r>
              <a:rPr lang="en-US" sz="2400" dirty="0">
                <a:solidFill>
                  <a:schemeClr val="bg1"/>
                </a:solidFill>
              </a:rPr>
              <a:t>Scalability goes two ways:</a:t>
            </a:r>
          </a:p>
          <a:p>
            <a:pPr marL="285750" indent="-285750">
              <a:buFont typeface="Arial" panose="020B0604020202020204" pitchFamily="34" charset="0"/>
              <a:buChar char="•"/>
            </a:pPr>
            <a:r>
              <a:rPr lang="en-US" sz="2400" dirty="0">
                <a:solidFill>
                  <a:schemeClr val="bg1"/>
                </a:solidFill>
              </a:rPr>
              <a:t>Run on large systems, handle big data</a:t>
            </a:r>
          </a:p>
          <a:p>
            <a:pPr marL="285750" indent="-285750">
              <a:buFont typeface="Arial" panose="020B0604020202020204" pitchFamily="34" charset="0"/>
              <a:buChar char="•"/>
            </a:pPr>
            <a:r>
              <a:rPr lang="en-US" sz="2400" dirty="0">
                <a:solidFill>
                  <a:schemeClr val="bg1"/>
                </a:solidFill>
              </a:rPr>
              <a:t>Run on small systems, be portable</a:t>
            </a:r>
          </a:p>
        </p:txBody>
      </p:sp>
      <p:sp>
        <p:nvSpPr>
          <p:cNvPr id="4" name="TextBox 3">
            <a:extLst>
              <a:ext uri="{FF2B5EF4-FFF2-40B4-BE49-F238E27FC236}">
                <a16:creationId xmlns:a16="http://schemas.microsoft.com/office/drawing/2014/main" id="{716E0FCB-20CB-2647-A4B4-DD579264C8D2}"/>
              </a:ext>
            </a:extLst>
          </p:cNvPr>
          <p:cNvSpPr txBox="1"/>
          <p:nvPr/>
        </p:nvSpPr>
        <p:spPr>
          <a:xfrm>
            <a:off x="2133600" y="2362200"/>
            <a:ext cx="5943600" cy="1477328"/>
          </a:xfrm>
          <a:prstGeom prst="rect">
            <a:avLst/>
          </a:prstGeom>
          <a:noFill/>
        </p:spPr>
        <p:txBody>
          <a:bodyPr wrap="square" rtlCol="0">
            <a:spAutoFit/>
          </a:bodyPr>
          <a:lstStyle/>
          <a:p>
            <a:r>
              <a:rPr lang="en-US" sz="2400" dirty="0" err="1">
                <a:solidFill>
                  <a:schemeClr val="bg1"/>
                </a:solidFill>
              </a:rPr>
              <a:t>Posda</a:t>
            </a:r>
            <a:r>
              <a:rPr lang="en-US" sz="2400" dirty="0">
                <a:solidFill>
                  <a:schemeClr val="bg1"/>
                </a:solidFill>
              </a:rPr>
              <a:t> addresses this using Docker</a:t>
            </a:r>
          </a:p>
          <a:p>
            <a:pPr marL="285750" indent="-285750">
              <a:buFont typeface="Arial" panose="020B0604020202020204" pitchFamily="34" charset="0"/>
              <a:buChar char="•"/>
            </a:pPr>
            <a:r>
              <a:rPr lang="en-US" sz="2400" dirty="0">
                <a:solidFill>
                  <a:schemeClr val="bg1"/>
                </a:solidFill>
              </a:rPr>
              <a:t>Installs on MacBook Pro (in about 15 min)</a:t>
            </a:r>
          </a:p>
          <a:p>
            <a:pPr marL="285750" indent="-285750">
              <a:buFont typeface="Arial" panose="020B0604020202020204" pitchFamily="34" charset="0"/>
              <a:buChar char="•"/>
            </a:pPr>
            <a:r>
              <a:rPr lang="en-US" sz="2400" dirty="0">
                <a:solidFill>
                  <a:schemeClr val="bg1"/>
                </a:solidFill>
              </a:rPr>
              <a:t>Includes about 9 Docker containers</a:t>
            </a:r>
          </a:p>
          <a:p>
            <a:pPr marL="285750" indent="-285750">
              <a:buFont typeface="Arial" panose="020B0604020202020204" pitchFamily="34" charset="0"/>
              <a:buChar char="•"/>
            </a:pPr>
            <a:endParaRPr lang="en-US" dirty="0">
              <a:solidFill>
                <a:schemeClr val="bg1"/>
              </a:solidFill>
            </a:endParaRPr>
          </a:p>
        </p:txBody>
      </p:sp>
      <p:pic>
        <p:nvPicPr>
          <p:cNvPr id="6" name="Picture 5">
            <a:extLst>
              <a:ext uri="{FF2B5EF4-FFF2-40B4-BE49-F238E27FC236}">
                <a16:creationId xmlns:a16="http://schemas.microsoft.com/office/drawing/2014/main" id="{1EE0BC3E-8D62-384B-B7B3-C543EED07A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3733800"/>
            <a:ext cx="3706523" cy="2924528"/>
          </a:xfrm>
          <a:prstGeom prst="rect">
            <a:avLst/>
          </a:prstGeom>
        </p:spPr>
      </p:pic>
    </p:spTree>
    <p:extLst>
      <p:ext uri="{BB962C8B-B14F-4D97-AF65-F5344CB8AC3E}">
        <p14:creationId xmlns:p14="http://schemas.microsoft.com/office/powerpoint/2010/main" val="2378731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52B0B-6241-0445-A445-FF1A35FAD903}"/>
              </a:ext>
            </a:extLst>
          </p:cNvPr>
          <p:cNvSpPr>
            <a:spLocks noGrp="1"/>
          </p:cNvSpPr>
          <p:nvPr>
            <p:ph type="ctrTitle"/>
          </p:nvPr>
        </p:nvSpPr>
        <p:spPr>
          <a:xfrm>
            <a:off x="5410200" y="533400"/>
            <a:ext cx="2057400" cy="609600"/>
          </a:xfrm>
        </p:spPr>
        <p:txBody>
          <a:bodyPr/>
          <a:lstStyle/>
          <a:p>
            <a:r>
              <a:rPr lang="en-US" dirty="0"/>
              <a:t>Summary</a:t>
            </a:r>
          </a:p>
        </p:txBody>
      </p:sp>
      <p:sp>
        <p:nvSpPr>
          <p:cNvPr id="3" name="Subtitle 2">
            <a:extLst>
              <a:ext uri="{FF2B5EF4-FFF2-40B4-BE49-F238E27FC236}">
                <a16:creationId xmlns:a16="http://schemas.microsoft.com/office/drawing/2014/main" id="{DC2EBBF8-F01D-FD4F-82FD-B5658077E2C1}"/>
              </a:ext>
            </a:extLst>
          </p:cNvPr>
          <p:cNvSpPr>
            <a:spLocks noGrp="1"/>
          </p:cNvSpPr>
          <p:nvPr>
            <p:ph type="subTitle" idx="1"/>
          </p:nvPr>
        </p:nvSpPr>
        <p:spPr>
          <a:xfrm>
            <a:off x="3848100" y="1447800"/>
            <a:ext cx="5181600" cy="2362200"/>
          </a:xfrm>
        </p:spPr>
        <p:txBody>
          <a:bodyPr>
            <a:normAutofit/>
          </a:bodyPr>
          <a:lstStyle/>
          <a:p>
            <a:pPr marL="342900" indent="-342900">
              <a:buFont typeface="Arial" panose="020B0604020202020204" pitchFamily="34" charset="0"/>
              <a:buChar char="•"/>
            </a:pPr>
            <a:r>
              <a:rPr lang="en-US" dirty="0"/>
              <a:t>Mature tool</a:t>
            </a:r>
          </a:p>
          <a:p>
            <a:pPr marL="342900" indent="-342900">
              <a:buFont typeface="Arial" panose="020B0604020202020204" pitchFamily="34" charset="0"/>
              <a:buChar char="•"/>
            </a:pPr>
            <a:r>
              <a:rPr lang="en-US" dirty="0"/>
              <a:t>Based on real-world use</a:t>
            </a:r>
          </a:p>
          <a:p>
            <a:pPr marL="342900" indent="-342900">
              <a:buFont typeface="Arial" panose="020B0604020202020204" pitchFamily="34" charset="0"/>
              <a:buChar char="•"/>
            </a:pPr>
            <a:r>
              <a:rPr lang="en-US" dirty="0"/>
              <a:t>Highly scalable, easily installed.</a:t>
            </a:r>
          </a:p>
          <a:p>
            <a:pPr marL="342900" indent="-342900">
              <a:buFont typeface="Arial" panose="020B0604020202020204" pitchFamily="34" charset="0"/>
              <a:buChar char="•"/>
            </a:pPr>
            <a:r>
              <a:rPr lang="en-US" dirty="0"/>
              <a:t>Open source (Apache license).</a:t>
            </a:r>
          </a:p>
          <a:p>
            <a:pPr marL="342900" indent="-342900">
              <a:buFont typeface="Arial" panose="020B0604020202020204" pitchFamily="34" charset="0"/>
              <a:buChar char="•"/>
            </a:pPr>
            <a:r>
              <a:rPr lang="en-US" dirty="0"/>
              <a:t>Can be used on MacBook Pro.®</a:t>
            </a:r>
          </a:p>
        </p:txBody>
      </p:sp>
    </p:spTree>
    <p:extLst>
      <p:ext uri="{BB962C8B-B14F-4D97-AF65-F5344CB8AC3E}">
        <p14:creationId xmlns:p14="http://schemas.microsoft.com/office/powerpoint/2010/main" val="3650675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3997300-99A1-534F-AA2D-957EF5349C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8332" y="838200"/>
            <a:ext cx="4922743" cy="1752600"/>
          </a:xfrm>
          <a:prstGeom prst="rect">
            <a:avLst/>
          </a:prstGeom>
        </p:spPr>
      </p:pic>
      <p:pic>
        <p:nvPicPr>
          <p:cNvPr id="9" name="Picture 8">
            <a:extLst>
              <a:ext uri="{FF2B5EF4-FFF2-40B4-BE49-F238E27FC236}">
                <a16:creationId xmlns:a16="http://schemas.microsoft.com/office/drawing/2014/main" id="{A8A84CDE-D1B0-554A-B46A-D02DE6BDE3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8332" y="3124200"/>
            <a:ext cx="3727896" cy="772857"/>
          </a:xfrm>
          <a:prstGeom prst="rect">
            <a:avLst/>
          </a:prstGeom>
        </p:spPr>
      </p:pic>
      <p:pic>
        <p:nvPicPr>
          <p:cNvPr id="11" name="Picture 10">
            <a:extLst>
              <a:ext uri="{FF2B5EF4-FFF2-40B4-BE49-F238E27FC236}">
                <a16:creationId xmlns:a16="http://schemas.microsoft.com/office/drawing/2014/main" id="{558EE815-AAB7-AD47-8CF8-BFB7F63183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3644" y="4430457"/>
            <a:ext cx="4984750" cy="1155299"/>
          </a:xfrm>
          <a:prstGeom prst="rect">
            <a:avLst/>
          </a:prstGeom>
        </p:spPr>
      </p:pic>
    </p:spTree>
    <p:extLst>
      <p:ext uri="{BB962C8B-B14F-4D97-AF65-F5344CB8AC3E}">
        <p14:creationId xmlns:p14="http://schemas.microsoft.com/office/powerpoint/2010/main" val="452111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BC8C6E-F204-764C-848D-6909DBF7EFD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500" t="8840" r="18750" b="18232"/>
          <a:stretch/>
        </p:blipFill>
        <p:spPr>
          <a:xfrm>
            <a:off x="2133600" y="1066800"/>
            <a:ext cx="5593772" cy="3619500"/>
          </a:xfrm>
          <a:prstGeom prst="rect">
            <a:avLst/>
          </a:prstGeom>
        </p:spPr>
      </p:pic>
      <p:sp>
        <p:nvSpPr>
          <p:cNvPr id="2" name="TextBox 1">
            <a:extLst>
              <a:ext uri="{FF2B5EF4-FFF2-40B4-BE49-F238E27FC236}">
                <a16:creationId xmlns:a16="http://schemas.microsoft.com/office/drawing/2014/main" id="{6B447253-27E0-5B4B-A2E5-EF50072B451C}"/>
              </a:ext>
            </a:extLst>
          </p:cNvPr>
          <p:cNvSpPr txBox="1"/>
          <p:nvPr/>
        </p:nvSpPr>
        <p:spPr>
          <a:xfrm>
            <a:off x="4038600" y="2286000"/>
            <a:ext cx="4572000" cy="3416320"/>
          </a:xfrm>
          <a:prstGeom prst="rect">
            <a:avLst/>
          </a:prstGeom>
          <a:solidFill>
            <a:schemeClr val="bg1">
              <a:lumMod val="50000"/>
            </a:schemeClr>
          </a:solidFill>
        </p:spPr>
        <p:txBody>
          <a:bodyPr wrap="square" rtlCol="0">
            <a:spAutoFit/>
          </a:bodyPr>
          <a:lstStyle/>
          <a:p>
            <a:r>
              <a:rPr lang="en-US" sz="2400" dirty="0">
                <a:solidFill>
                  <a:schemeClr val="bg1">
                    <a:lumMod val="95000"/>
                  </a:schemeClr>
                </a:solidFill>
              </a:rPr>
              <a:t>Release Schedule</a:t>
            </a:r>
          </a:p>
          <a:p>
            <a:r>
              <a:rPr lang="en-US" sz="2400" dirty="0">
                <a:solidFill>
                  <a:schemeClr val="bg1">
                    <a:lumMod val="95000"/>
                  </a:schemeClr>
                </a:solidFill>
              </a:rPr>
              <a:t>0.1 2018-06-01 A</a:t>
            </a:r>
          </a:p>
          <a:p>
            <a:r>
              <a:rPr lang="en-US" sz="2400" dirty="0">
                <a:solidFill>
                  <a:schemeClr val="bg1">
                    <a:lumMod val="95000"/>
                  </a:schemeClr>
                </a:solidFill>
              </a:rPr>
              <a:t>0.5 2019-03-19 A</a:t>
            </a:r>
          </a:p>
          <a:p>
            <a:r>
              <a:rPr lang="en-US" sz="2400" dirty="0">
                <a:solidFill>
                  <a:schemeClr val="bg1">
                    <a:lumMod val="95000"/>
                  </a:schemeClr>
                </a:solidFill>
              </a:rPr>
              <a:t>0.5.1 2019-03-11 A</a:t>
            </a:r>
          </a:p>
          <a:p>
            <a:r>
              <a:rPr lang="en-US" sz="2400" dirty="0">
                <a:solidFill>
                  <a:schemeClr val="bg1">
                    <a:lumMod val="95000"/>
                  </a:schemeClr>
                </a:solidFill>
              </a:rPr>
              <a:t>0.6 2019-04-29 A</a:t>
            </a:r>
          </a:p>
          <a:p>
            <a:r>
              <a:rPr lang="en-US" sz="2400" dirty="0">
                <a:solidFill>
                  <a:schemeClr val="bg1">
                    <a:lumMod val="95000"/>
                  </a:schemeClr>
                </a:solidFill>
              </a:rPr>
              <a:t>0.7 2019-07-15 P (</a:t>
            </a:r>
            <a:r>
              <a:rPr lang="en-US" sz="2400" dirty="0" err="1">
                <a:solidFill>
                  <a:schemeClr val="bg1">
                    <a:lumMod val="95000"/>
                  </a:schemeClr>
                </a:solidFill>
              </a:rPr>
              <a:t>Mr</a:t>
            </a:r>
            <a:r>
              <a:rPr lang="en-US" sz="2400" dirty="0">
                <a:solidFill>
                  <a:schemeClr val="bg1">
                    <a:lumMod val="95000"/>
                  </a:schemeClr>
                </a:solidFill>
              </a:rPr>
              <a:t> Clean)</a:t>
            </a:r>
          </a:p>
          <a:p>
            <a:r>
              <a:rPr lang="en-US" sz="2400" dirty="0">
                <a:solidFill>
                  <a:schemeClr val="bg1">
                    <a:lumMod val="95000"/>
                  </a:schemeClr>
                </a:solidFill>
              </a:rPr>
              <a:t>0.8 2019-08-15 P (Mayday)</a:t>
            </a:r>
          </a:p>
          <a:p>
            <a:r>
              <a:rPr lang="en-US" sz="2400" dirty="0">
                <a:solidFill>
                  <a:schemeClr val="bg1">
                    <a:lumMod val="95000"/>
                  </a:schemeClr>
                </a:solidFill>
              </a:rPr>
              <a:t>0.9 2019-10-30 P (</a:t>
            </a:r>
            <a:r>
              <a:rPr lang="en-US" sz="2400" dirty="0" err="1">
                <a:solidFill>
                  <a:schemeClr val="bg1">
                    <a:lumMod val="95000"/>
                  </a:schemeClr>
                </a:solidFill>
              </a:rPr>
              <a:t>Cthulu</a:t>
            </a:r>
            <a:r>
              <a:rPr lang="en-US" sz="2400" dirty="0">
                <a:solidFill>
                  <a:schemeClr val="bg1">
                    <a:lumMod val="95000"/>
                  </a:schemeClr>
                </a:solidFill>
              </a:rPr>
              <a:t>)</a:t>
            </a:r>
          </a:p>
          <a:p>
            <a:r>
              <a:rPr lang="en-US" sz="2400" dirty="0">
                <a:solidFill>
                  <a:schemeClr val="bg1">
                    <a:lumMod val="95000"/>
                  </a:schemeClr>
                </a:solidFill>
              </a:rPr>
              <a:t>1.0 2020-12-25 P (Christmas)</a:t>
            </a:r>
          </a:p>
        </p:txBody>
      </p:sp>
      <p:pic>
        <p:nvPicPr>
          <p:cNvPr id="5" name="Picture 4">
            <a:extLst>
              <a:ext uri="{FF2B5EF4-FFF2-40B4-BE49-F238E27FC236}">
                <a16:creationId xmlns:a16="http://schemas.microsoft.com/office/drawing/2014/main" id="{87220FD8-323E-D642-8276-73093A0B8885}"/>
              </a:ext>
            </a:extLst>
          </p:cNvPr>
          <p:cNvPicPr>
            <a:picLocks noChangeAspect="1"/>
          </p:cNvPicPr>
          <p:nvPr/>
        </p:nvPicPr>
        <p:blipFill>
          <a:blip r:embed="rId3"/>
          <a:stretch>
            <a:fillRect/>
          </a:stretch>
        </p:blipFill>
        <p:spPr>
          <a:xfrm>
            <a:off x="0" y="857250"/>
            <a:ext cx="9144000" cy="5143500"/>
          </a:xfrm>
          <a:prstGeom prst="rect">
            <a:avLst/>
          </a:prstGeom>
        </p:spPr>
      </p:pic>
    </p:spTree>
    <p:extLst>
      <p:ext uri="{BB962C8B-B14F-4D97-AF65-F5344CB8AC3E}">
        <p14:creationId xmlns:p14="http://schemas.microsoft.com/office/powerpoint/2010/main" val="326171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36114" y="220008"/>
            <a:ext cx="4495800" cy="685799"/>
          </a:xfrm>
        </p:spPr>
        <p:txBody>
          <a:bodyPr>
            <a:normAutofit/>
          </a:bodyPr>
          <a:lstStyle/>
          <a:p>
            <a:r>
              <a:rPr lang="en-US" dirty="0"/>
              <a:t>Acknowledgements</a:t>
            </a:r>
          </a:p>
        </p:txBody>
      </p:sp>
      <p:sp>
        <p:nvSpPr>
          <p:cNvPr id="3" name="Subtitle 2"/>
          <p:cNvSpPr>
            <a:spLocks noGrp="1"/>
          </p:cNvSpPr>
          <p:nvPr>
            <p:ph type="subTitle" idx="1"/>
          </p:nvPr>
        </p:nvSpPr>
        <p:spPr>
          <a:xfrm>
            <a:off x="938784" y="4058113"/>
            <a:ext cx="3328416" cy="1066800"/>
          </a:xfrm>
        </p:spPr>
        <p:txBody>
          <a:bodyPr>
            <a:normAutofit fontScale="25000" lnSpcReduction="20000"/>
          </a:bodyPr>
          <a:lstStyle/>
          <a:p>
            <a:r>
              <a:rPr lang="en-US" sz="4000" dirty="0"/>
              <a:t>This project has been funded in whole or in part with federal funds from the National Cancer Institute, National Institutes of Health under Contract No. HHSN261200800001E. The content of this publication does not necessarily reflect the views or policies of the Department of Health and Human Services, nor does mention of trade names, commercial products, or organizations imply endorsement by the U.S. Government. Under this contract the University of Arkansas is funded by </a:t>
            </a:r>
            <a:r>
              <a:rPr lang="en-US" sz="4000" dirty="0" err="1"/>
              <a:t>Leidos</a:t>
            </a:r>
            <a:r>
              <a:rPr lang="en-US" sz="4000" dirty="0"/>
              <a:t> Biomedical Research subcontract 16X011. Support was also provided by U24CA215109 and U24CA180924</a:t>
            </a:r>
          </a:p>
          <a:p>
            <a:endParaRPr lang="en-US" dirty="0"/>
          </a:p>
        </p:txBody>
      </p:sp>
      <p:pic>
        <p:nvPicPr>
          <p:cNvPr id="9" name="Picture 8"/>
          <p:cNvPicPr>
            <a:picLocks noChangeAspect="1"/>
          </p:cNvPicPr>
          <p:nvPr/>
        </p:nvPicPr>
        <p:blipFill>
          <a:blip r:embed="rId2"/>
          <a:stretch>
            <a:fillRect/>
          </a:stretch>
        </p:blipFill>
        <p:spPr>
          <a:xfrm>
            <a:off x="4784014" y="1009378"/>
            <a:ext cx="4004067" cy="2746493"/>
          </a:xfrm>
          <a:prstGeom prst="rect">
            <a:avLst/>
          </a:prstGeom>
        </p:spPr>
      </p:pic>
      <p:pic>
        <p:nvPicPr>
          <p:cNvPr id="10" name="Picture 9"/>
          <p:cNvPicPr>
            <a:picLocks noChangeAspect="1"/>
          </p:cNvPicPr>
          <p:nvPr/>
        </p:nvPicPr>
        <p:blipFill>
          <a:blip r:embed="rId3"/>
          <a:stretch>
            <a:fillRect/>
          </a:stretch>
        </p:blipFill>
        <p:spPr>
          <a:xfrm>
            <a:off x="4784014" y="4058114"/>
            <a:ext cx="4014557" cy="1789771"/>
          </a:xfrm>
          <a:prstGeom prst="rect">
            <a:avLst/>
          </a:prstGeom>
        </p:spPr>
      </p:pic>
      <p:pic>
        <p:nvPicPr>
          <p:cNvPr id="11" name="Picture 10"/>
          <p:cNvPicPr>
            <a:picLocks noChangeAspect="1"/>
          </p:cNvPicPr>
          <p:nvPr/>
        </p:nvPicPr>
        <p:blipFill>
          <a:blip r:embed="rId4"/>
          <a:stretch>
            <a:fillRect/>
          </a:stretch>
        </p:blipFill>
        <p:spPr>
          <a:xfrm>
            <a:off x="304800" y="1021042"/>
            <a:ext cx="4339558" cy="2706254"/>
          </a:xfrm>
          <a:prstGeom prst="rect">
            <a:avLst/>
          </a:prstGeom>
        </p:spPr>
      </p:pic>
    </p:spTree>
    <p:extLst>
      <p:ext uri="{BB962C8B-B14F-4D97-AF65-F5344CB8AC3E}">
        <p14:creationId xmlns:p14="http://schemas.microsoft.com/office/powerpoint/2010/main" val="1559158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5E367-B17E-5A44-A4F4-2C3BCC609518}"/>
              </a:ext>
            </a:extLst>
          </p:cNvPr>
          <p:cNvSpPr>
            <a:spLocks noGrp="1"/>
          </p:cNvSpPr>
          <p:nvPr>
            <p:ph type="ctrTitle"/>
          </p:nvPr>
        </p:nvSpPr>
        <p:spPr>
          <a:xfrm>
            <a:off x="3848100" y="952500"/>
            <a:ext cx="1447800" cy="685800"/>
          </a:xfrm>
        </p:spPr>
        <p:txBody>
          <a:bodyPr/>
          <a:lstStyle/>
          <a:p>
            <a:pPr algn="ctr"/>
            <a:r>
              <a:rPr lang="en-US" dirty="0" err="1"/>
              <a:t>Posda</a:t>
            </a:r>
            <a:endParaRPr lang="en-US" dirty="0"/>
          </a:p>
        </p:txBody>
      </p:sp>
      <p:sp>
        <p:nvSpPr>
          <p:cNvPr id="3" name="Subtitle 2">
            <a:extLst>
              <a:ext uri="{FF2B5EF4-FFF2-40B4-BE49-F238E27FC236}">
                <a16:creationId xmlns:a16="http://schemas.microsoft.com/office/drawing/2014/main" id="{3835F88F-E1C6-484A-9881-F944819F2374}"/>
              </a:ext>
            </a:extLst>
          </p:cNvPr>
          <p:cNvSpPr>
            <a:spLocks noGrp="1"/>
          </p:cNvSpPr>
          <p:nvPr>
            <p:ph type="subTitle" idx="1"/>
          </p:nvPr>
        </p:nvSpPr>
        <p:spPr>
          <a:xfrm>
            <a:off x="2362200" y="2057400"/>
            <a:ext cx="5137068" cy="1905000"/>
          </a:xfrm>
        </p:spPr>
        <p:txBody>
          <a:bodyPr>
            <a:normAutofit/>
          </a:bodyPr>
          <a:lstStyle/>
          <a:p>
            <a:r>
              <a:rPr lang="en-US" u="sng" dirty="0"/>
              <a:t>P</a:t>
            </a:r>
            <a:r>
              <a:rPr lang="en-US" dirty="0"/>
              <a:t>erl </a:t>
            </a:r>
            <a:r>
              <a:rPr lang="en-US" u="sng" dirty="0"/>
              <a:t>O</a:t>
            </a:r>
            <a:r>
              <a:rPr lang="en-US" dirty="0"/>
              <a:t>pen </a:t>
            </a:r>
            <a:r>
              <a:rPr lang="en-US" u="sng" dirty="0"/>
              <a:t>S</a:t>
            </a:r>
            <a:r>
              <a:rPr lang="en-US" dirty="0"/>
              <a:t>ource </a:t>
            </a:r>
            <a:r>
              <a:rPr lang="en-US" u="sng" dirty="0"/>
              <a:t>D</a:t>
            </a:r>
            <a:r>
              <a:rPr lang="en-US" dirty="0"/>
              <a:t>ICOM </a:t>
            </a:r>
            <a:r>
              <a:rPr lang="en-US" u="sng" dirty="0"/>
              <a:t>A</a:t>
            </a:r>
            <a:r>
              <a:rPr lang="en-US" dirty="0"/>
              <a:t>rchive</a:t>
            </a:r>
          </a:p>
          <a:p>
            <a:endParaRPr lang="en-US" dirty="0"/>
          </a:p>
          <a:p>
            <a:r>
              <a:rPr lang="en-US" dirty="0"/>
              <a:t>An application for the archival and curation of DICOM datasets. </a:t>
            </a:r>
          </a:p>
          <a:p>
            <a:endParaRPr lang="en-US" dirty="0"/>
          </a:p>
          <a:p>
            <a:endParaRPr lang="en-US" dirty="0"/>
          </a:p>
          <a:p>
            <a:endParaRPr lang="en-US" dirty="0"/>
          </a:p>
        </p:txBody>
      </p:sp>
      <p:sp>
        <p:nvSpPr>
          <p:cNvPr id="7" name="TextBox 6">
            <a:extLst>
              <a:ext uri="{FF2B5EF4-FFF2-40B4-BE49-F238E27FC236}">
                <a16:creationId xmlns:a16="http://schemas.microsoft.com/office/drawing/2014/main" id="{91E4F867-EB84-3547-81B1-8742E1A54ECA}"/>
              </a:ext>
            </a:extLst>
          </p:cNvPr>
          <p:cNvSpPr txBox="1"/>
          <p:nvPr/>
        </p:nvSpPr>
        <p:spPr>
          <a:xfrm>
            <a:off x="2362200" y="4114800"/>
            <a:ext cx="4343400" cy="1354217"/>
          </a:xfrm>
          <a:prstGeom prst="rect">
            <a:avLst/>
          </a:prstGeom>
          <a:noFill/>
        </p:spPr>
        <p:txBody>
          <a:bodyPr wrap="square" rtlCol="0">
            <a:spAutoFit/>
          </a:bodyPr>
          <a:lstStyle/>
          <a:p>
            <a:pPr algn="ctr"/>
            <a:r>
              <a:rPr lang="en-US" sz="3200" dirty="0">
                <a:solidFill>
                  <a:schemeClr val="bg1"/>
                </a:solidFill>
              </a:rPr>
              <a:t>Now Perl and Python based</a:t>
            </a:r>
          </a:p>
          <a:p>
            <a:endParaRPr lang="en-US" dirty="0"/>
          </a:p>
        </p:txBody>
      </p:sp>
    </p:spTree>
    <p:extLst>
      <p:ext uri="{BB962C8B-B14F-4D97-AF65-F5344CB8AC3E}">
        <p14:creationId xmlns:p14="http://schemas.microsoft.com/office/powerpoint/2010/main" val="40700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3FE76BC-6740-D748-9C37-86FFF44BC305}"/>
              </a:ext>
            </a:extLst>
          </p:cNvPr>
          <p:cNvPicPr>
            <a:picLocks noChangeAspect="1"/>
          </p:cNvPicPr>
          <p:nvPr/>
        </p:nvPicPr>
        <p:blipFill rotWithShape="1">
          <a:blip r:embed="rId2">
            <a:alphaModFix amt="85000"/>
            <a:extLst>
              <a:ext uri="{28A0092B-C50C-407E-A947-70E740481C1C}">
                <a14:useLocalDpi xmlns:a14="http://schemas.microsoft.com/office/drawing/2010/main" val="0"/>
              </a:ext>
            </a:extLst>
          </a:blip>
          <a:srcRect l="23" t="-381" r="52305" b="381"/>
          <a:stretch/>
        </p:blipFill>
        <p:spPr>
          <a:xfrm>
            <a:off x="4761728" y="285911"/>
            <a:ext cx="4382272" cy="5715000"/>
          </a:xfrm>
          <a:prstGeom prst="rect">
            <a:avLst/>
          </a:prstGeom>
        </p:spPr>
      </p:pic>
      <p:sp>
        <p:nvSpPr>
          <p:cNvPr id="3" name="Subtitle 2">
            <a:extLst>
              <a:ext uri="{FF2B5EF4-FFF2-40B4-BE49-F238E27FC236}">
                <a16:creationId xmlns:a16="http://schemas.microsoft.com/office/drawing/2014/main" id="{FE889198-6B27-D34A-BA4E-61EEE70D95F9}"/>
              </a:ext>
            </a:extLst>
          </p:cNvPr>
          <p:cNvSpPr>
            <a:spLocks noGrp="1"/>
          </p:cNvSpPr>
          <p:nvPr>
            <p:ph type="subTitle" idx="1"/>
          </p:nvPr>
        </p:nvSpPr>
        <p:spPr>
          <a:xfrm>
            <a:off x="3052057" y="133627"/>
            <a:ext cx="3162300" cy="533400"/>
          </a:xfrm>
        </p:spPr>
        <p:txBody>
          <a:bodyPr>
            <a:normAutofit lnSpcReduction="10000"/>
          </a:bodyPr>
          <a:lstStyle/>
          <a:p>
            <a:pPr algn="ctr"/>
            <a:r>
              <a:rPr lang="en-US" sz="3200" dirty="0"/>
              <a:t>History of </a:t>
            </a:r>
            <a:r>
              <a:rPr lang="en-US" sz="3200" dirty="0" err="1"/>
              <a:t>Posda</a:t>
            </a:r>
            <a:endParaRPr lang="en-US" sz="3200" dirty="0"/>
          </a:p>
          <a:p>
            <a:endParaRPr lang="en-US" dirty="0"/>
          </a:p>
        </p:txBody>
      </p:sp>
      <p:sp>
        <p:nvSpPr>
          <p:cNvPr id="4" name="TextBox 3">
            <a:extLst>
              <a:ext uri="{FF2B5EF4-FFF2-40B4-BE49-F238E27FC236}">
                <a16:creationId xmlns:a16="http://schemas.microsoft.com/office/drawing/2014/main" id="{C24E0CCB-A7E6-2742-BED0-F663149BCAD2}"/>
              </a:ext>
            </a:extLst>
          </p:cNvPr>
          <p:cNvSpPr txBox="1"/>
          <p:nvPr/>
        </p:nvSpPr>
        <p:spPr>
          <a:xfrm>
            <a:off x="480025" y="762000"/>
            <a:ext cx="3583982"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solidFill>
                  <a:schemeClr val="bg1"/>
                </a:solidFill>
                <a:latin typeface="+mj-lt"/>
              </a:rPr>
              <a:t>Hopkins data recovery circa 2002</a:t>
            </a:r>
          </a:p>
        </p:txBody>
      </p:sp>
      <p:sp>
        <p:nvSpPr>
          <p:cNvPr id="5" name="TextBox 4">
            <a:extLst>
              <a:ext uri="{FF2B5EF4-FFF2-40B4-BE49-F238E27FC236}">
                <a16:creationId xmlns:a16="http://schemas.microsoft.com/office/drawing/2014/main" id="{04786765-4AF7-034C-9CD3-CA3E49FCDD33}"/>
              </a:ext>
            </a:extLst>
          </p:cNvPr>
          <p:cNvSpPr txBox="1"/>
          <p:nvPr/>
        </p:nvSpPr>
        <p:spPr>
          <a:xfrm>
            <a:off x="480025" y="3773068"/>
            <a:ext cx="4078510"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solidFill>
                  <a:schemeClr val="bg1"/>
                </a:solidFill>
                <a:latin typeface="+mj-lt"/>
              </a:rPr>
              <a:t>Tools for RT clinical trial QA 2010 </a:t>
            </a:r>
            <a:r>
              <a:rPr lang="mr-IN" sz="2200" dirty="0">
                <a:solidFill>
                  <a:schemeClr val="bg1"/>
                </a:solidFill>
                <a:latin typeface="+mj-lt"/>
              </a:rPr>
              <a:t>–</a:t>
            </a:r>
            <a:r>
              <a:rPr lang="en-US" sz="2200" dirty="0">
                <a:solidFill>
                  <a:schemeClr val="bg1"/>
                </a:solidFill>
                <a:latin typeface="+mj-lt"/>
              </a:rPr>
              <a:t> 2013</a:t>
            </a:r>
          </a:p>
        </p:txBody>
      </p:sp>
      <p:sp>
        <p:nvSpPr>
          <p:cNvPr id="6" name="TextBox 5">
            <a:extLst>
              <a:ext uri="{FF2B5EF4-FFF2-40B4-BE49-F238E27FC236}">
                <a16:creationId xmlns:a16="http://schemas.microsoft.com/office/drawing/2014/main" id="{7299E291-D232-CE4B-AFEA-49AA2CF9A3F5}"/>
              </a:ext>
            </a:extLst>
          </p:cNvPr>
          <p:cNvSpPr txBox="1"/>
          <p:nvPr/>
        </p:nvSpPr>
        <p:spPr>
          <a:xfrm>
            <a:off x="480025" y="3020301"/>
            <a:ext cx="4313750"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solidFill>
                  <a:schemeClr val="bg1"/>
                </a:solidFill>
                <a:latin typeface="+mj-lt"/>
              </a:rPr>
              <a:t>Pseudo phantom generation for IHE-RO 2008 </a:t>
            </a:r>
          </a:p>
        </p:txBody>
      </p:sp>
      <p:sp>
        <p:nvSpPr>
          <p:cNvPr id="7" name="TextBox 6">
            <a:extLst>
              <a:ext uri="{FF2B5EF4-FFF2-40B4-BE49-F238E27FC236}">
                <a16:creationId xmlns:a16="http://schemas.microsoft.com/office/drawing/2014/main" id="{FC689A57-82C1-6F4D-BF07-EB8C1099FC02}"/>
              </a:ext>
            </a:extLst>
          </p:cNvPr>
          <p:cNvSpPr txBox="1"/>
          <p:nvPr/>
        </p:nvSpPr>
        <p:spPr>
          <a:xfrm>
            <a:off x="480025" y="2267534"/>
            <a:ext cx="3431582"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solidFill>
                  <a:schemeClr val="bg1"/>
                </a:solidFill>
                <a:latin typeface="+mj-lt"/>
              </a:rPr>
              <a:t>RT System test tools 2005 </a:t>
            </a:r>
            <a:r>
              <a:rPr lang="mr-IN" sz="2200" dirty="0">
                <a:solidFill>
                  <a:schemeClr val="bg1"/>
                </a:solidFill>
                <a:latin typeface="+mj-lt"/>
              </a:rPr>
              <a:t>–</a:t>
            </a:r>
            <a:r>
              <a:rPr lang="en-US" sz="2200" dirty="0">
                <a:solidFill>
                  <a:schemeClr val="bg1"/>
                </a:solidFill>
                <a:latin typeface="+mj-lt"/>
              </a:rPr>
              <a:t> 2010</a:t>
            </a:r>
          </a:p>
        </p:txBody>
      </p:sp>
      <p:sp>
        <p:nvSpPr>
          <p:cNvPr id="8" name="TextBox 7">
            <a:extLst>
              <a:ext uri="{FF2B5EF4-FFF2-40B4-BE49-F238E27FC236}">
                <a16:creationId xmlns:a16="http://schemas.microsoft.com/office/drawing/2014/main" id="{A3FFA477-FC8D-7241-9EAA-56AA2C65EC0E}"/>
              </a:ext>
            </a:extLst>
          </p:cNvPr>
          <p:cNvSpPr txBox="1"/>
          <p:nvPr/>
        </p:nvSpPr>
        <p:spPr>
          <a:xfrm>
            <a:off x="480025" y="1514767"/>
            <a:ext cx="3583982"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solidFill>
                  <a:schemeClr val="bg1"/>
                </a:solidFill>
                <a:latin typeface="+mj-lt"/>
              </a:rPr>
              <a:t>RT object exploration 2004-2007</a:t>
            </a:r>
          </a:p>
        </p:txBody>
      </p:sp>
      <p:sp>
        <p:nvSpPr>
          <p:cNvPr id="9" name="TextBox 8">
            <a:extLst>
              <a:ext uri="{FF2B5EF4-FFF2-40B4-BE49-F238E27FC236}">
                <a16:creationId xmlns:a16="http://schemas.microsoft.com/office/drawing/2014/main" id="{7D5E0B28-70F7-FE46-84A3-E544AD140B77}"/>
              </a:ext>
            </a:extLst>
          </p:cNvPr>
          <p:cNvSpPr txBox="1"/>
          <p:nvPr/>
        </p:nvSpPr>
        <p:spPr>
          <a:xfrm>
            <a:off x="480025" y="4525833"/>
            <a:ext cx="3736382" cy="769441"/>
          </a:xfrm>
          <a:prstGeom prst="rect">
            <a:avLst/>
          </a:prstGeom>
          <a:noFill/>
        </p:spPr>
        <p:txBody>
          <a:bodyPr wrap="square" rtlCol="0">
            <a:spAutoFit/>
          </a:bodyPr>
          <a:lstStyle/>
          <a:p>
            <a:pPr marL="342900" indent="-342900">
              <a:buFont typeface="Arial" panose="020B0604020202020204" pitchFamily="34" charset="0"/>
              <a:buChar char="•"/>
            </a:pPr>
            <a:r>
              <a:rPr lang="en-US" sz="2200" dirty="0">
                <a:solidFill>
                  <a:schemeClr val="bg1"/>
                </a:solidFill>
                <a:latin typeface="+mj-lt"/>
              </a:rPr>
              <a:t>DICOM curation tools 2013 - present</a:t>
            </a:r>
          </a:p>
        </p:txBody>
      </p:sp>
      <p:sp>
        <p:nvSpPr>
          <p:cNvPr id="19" name="TextBox 18">
            <a:extLst>
              <a:ext uri="{FF2B5EF4-FFF2-40B4-BE49-F238E27FC236}">
                <a16:creationId xmlns:a16="http://schemas.microsoft.com/office/drawing/2014/main" id="{3597E5EC-FEF9-F84F-8DC7-7F84E4908D17}"/>
              </a:ext>
            </a:extLst>
          </p:cNvPr>
          <p:cNvSpPr txBox="1"/>
          <p:nvPr/>
        </p:nvSpPr>
        <p:spPr>
          <a:xfrm>
            <a:off x="5029200" y="1637877"/>
            <a:ext cx="3951799" cy="523220"/>
          </a:xfrm>
          <a:prstGeom prst="rect">
            <a:avLst/>
          </a:prstGeom>
          <a:solidFill>
            <a:srgbClr val="80807C"/>
          </a:solidFill>
        </p:spPr>
        <p:txBody>
          <a:bodyPr wrap="square" rtlCol="0">
            <a:spAutoFit/>
          </a:bodyPr>
          <a:lstStyle/>
          <a:p>
            <a:pPr marL="285750" indent="-285750">
              <a:buFont typeface="Arial" panose="020B0604020202020204" pitchFamily="34" charset="0"/>
              <a:buChar char="•"/>
            </a:pPr>
            <a:r>
              <a:rPr lang="en-US" sz="1400" dirty="0">
                <a:solidFill>
                  <a:schemeClr val="bg1"/>
                </a:solidFill>
                <a:latin typeface="Arial" panose="020B0604020202020204" pitchFamily="34" charset="0"/>
                <a:cs typeface="Arial" panose="020B0604020202020204" pitchFamily="34" charset="0"/>
              </a:rPr>
              <a:t>Moved to a file-oriented schema rather than DICOM normalized objects.</a:t>
            </a:r>
          </a:p>
        </p:txBody>
      </p:sp>
      <p:sp>
        <p:nvSpPr>
          <p:cNvPr id="20" name="TextBox 19">
            <a:extLst>
              <a:ext uri="{FF2B5EF4-FFF2-40B4-BE49-F238E27FC236}">
                <a16:creationId xmlns:a16="http://schemas.microsoft.com/office/drawing/2014/main" id="{429743D0-431D-7D4B-9FBB-6EACB45A2558}"/>
              </a:ext>
            </a:extLst>
          </p:cNvPr>
          <p:cNvSpPr txBox="1"/>
          <p:nvPr/>
        </p:nvSpPr>
        <p:spPr>
          <a:xfrm>
            <a:off x="5029200" y="2390644"/>
            <a:ext cx="3951799" cy="523220"/>
          </a:xfrm>
          <a:prstGeom prst="rect">
            <a:avLst/>
          </a:prstGeom>
          <a:solidFill>
            <a:srgbClr val="80807C"/>
          </a:solidFill>
        </p:spPr>
        <p:txBody>
          <a:bodyPr wrap="square" rtlCol="0">
            <a:spAutoFit/>
          </a:bodyPr>
          <a:lstStyle/>
          <a:p>
            <a:pPr marL="285750" indent="-285750">
              <a:buFont typeface="Arial" panose="020B0604020202020204" pitchFamily="34" charset="0"/>
              <a:buChar char="•"/>
            </a:pPr>
            <a:r>
              <a:rPr lang="en-US" sz="1400" dirty="0">
                <a:solidFill>
                  <a:schemeClr val="bg1"/>
                </a:solidFill>
                <a:latin typeface="Arial" panose="020B0604020202020204" pitchFamily="34" charset="0"/>
                <a:cs typeface="Arial" panose="020B0604020202020204" pitchFamily="34" charset="0"/>
              </a:rPr>
              <a:t>Tag utilization explored.  Verification/fixing of RTSTRUCT, </a:t>
            </a:r>
            <a:r>
              <a:rPr lang="en-US" sz="1400" dirty="0" err="1">
                <a:solidFill>
                  <a:schemeClr val="bg1"/>
                </a:solidFill>
                <a:latin typeface="Arial" panose="020B0604020202020204" pitchFamily="34" charset="0"/>
                <a:cs typeface="Arial" panose="020B0604020202020204" pitchFamily="34" charset="0"/>
              </a:rPr>
              <a:t>etc</a:t>
            </a:r>
            <a:endParaRPr lang="en-US" sz="1400" dirty="0">
              <a:solidFill>
                <a:schemeClr val="bg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B4AF9558-B0FD-5B47-9EC7-E75E4B354F2E}"/>
              </a:ext>
            </a:extLst>
          </p:cNvPr>
          <p:cNvSpPr txBox="1"/>
          <p:nvPr/>
        </p:nvSpPr>
        <p:spPr>
          <a:xfrm>
            <a:off x="5029200" y="3143411"/>
            <a:ext cx="3951799" cy="523220"/>
          </a:xfrm>
          <a:prstGeom prst="rect">
            <a:avLst/>
          </a:prstGeom>
          <a:solidFill>
            <a:srgbClr val="80807C"/>
          </a:solidFill>
        </p:spPr>
        <p:txBody>
          <a:bodyPr wrap="square" rtlCol="0">
            <a:spAutoFit/>
          </a:bodyPr>
          <a:lstStyle/>
          <a:p>
            <a:pPr marL="285750" indent="-285750">
              <a:buFont typeface="Arial" panose="020B0604020202020204" pitchFamily="34" charset="0"/>
              <a:buChar char="•"/>
            </a:pPr>
            <a:r>
              <a:rPr lang="en-US" sz="1400" dirty="0">
                <a:solidFill>
                  <a:schemeClr val="bg1"/>
                </a:solidFill>
                <a:latin typeface="Arial" panose="020B0604020202020204" pitchFamily="34" charset="0"/>
                <a:cs typeface="Arial" panose="020B0604020202020204" pitchFamily="34" charset="0"/>
              </a:rPr>
              <a:t>Preparation of DICOM test data.</a:t>
            </a:r>
          </a:p>
          <a:p>
            <a:pPr marL="285750" indent="-285750">
              <a:buFont typeface="Arial" panose="020B0604020202020204" pitchFamily="34" charset="0"/>
              <a:buChar char="•"/>
            </a:pPr>
            <a:endParaRPr lang="en-US" sz="1400" dirty="0">
              <a:solidFill>
                <a:schemeClr val="bg1"/>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B33E179A-5AE4-BD4C-A1A6-72A991AB594B}"/>
              </a:ext>
            </a:extLst>
          </p:cNvPr>
          <p:cNvSpPr txBox="1"/>
          <p:nvPr/>
        </p:nvSpPr>
        <p:spPr>
          <a:xfrm>
            <a:off x="5029200" y="3896178"/>
            <a:ext cx="3951799" cy="523220"/>
          </a:xfrm>
          <a:prstGeom prst="rect">
            <a:avLst/>
          </a:prstGeom>
          <a:solidFill>
            <a:srgbClr val="80807C"/>
          </a:solidFill>
        </p:spPr>
        <p:txBody>
          <a:bodyPr wrap="square" rtlCol="0">
            <a:spAutoFit/>
          </a:bodyPr>
          <a:lstStyle/>
          <a:p>
            <a:pPr marL="285750" indent="-285750">
              <a:buFont typeface="Arial" panose="020B0604020202020204" pitchFamily="34" charset="0"/>
              <a:buChar char="•"/>
            </a:pPr>
            <a:r>
              <a:rPr lang="en-US" sz="1400" dirty="0">
                <a:solidFill>
                  <a:schemeClr val="bg1"/>
                </a:solidFill>
                <a:latin typeface="Arial" panose="020B0604020202020204" pitchFamily="34" charset="0"/>
                <a:cs typeface="Arial" panose="020B0604020202020204" pitchFamily="34" charset="0"/>
              </a:rPr>
              <a:t>Editing DICOM files and maintaining provenance/versioning in directories.</a:t>
            </a:r>
          </a:p>
        </p:txBody>
      </p:sp>
    </p:spTree>
    <p:extLst>
      <p:ext uri="{BB962C8B-B14F-4D97-AF65-F5344CB8AC3E}">
        <p14:creationId xmlns:p14="http://schemas.microsoft.com/office/powerpoint/2010/main" val="425628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9" grpId="0" animBg="1"/>
      <p:bldP spid="20"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42C19-1E32-5849-842A-275571EC46E2}"/>
              </a:ext>
            </a:extLst>
          </p:cNvPr>
          <p:cNvSpPr>
            <a:spLocks noGrp="1"/>
          </p:cNvSpPr>
          <p:nvPr>
            <p:ph type="ctrTitle"/>
          </p:nvPr>
        </p:nvSpPr>
        <p:spPr>
          <a:xfrm>
            <a:off x="762000" y="267554"/>
            <a:ext cx="7620000" cy="1189593"/>
          </a:xfrm>
        </p:spPr>
        <p:txBody>
          <a:bodyPr>
            <a:noAutofit/>
          </a:bodyPr>
          <a:lstStyle/>
          <a:p>
            <a:r>
              <a:rPr lang="en-US" sz="2400" dirty="0">
                <a:solidFill>
                  <a:srgbClr val="A30C33"/>
                </a:solidFill>
              </a:rPr>
              <a:t>Today, </a:t>
            </a:r>
            <a:r>
              <a:rPr lang="en-US" sz="2400" dirty="0" err="1">
                <a:solidFill>
                  <a:srgbClr val="A30C33"/>
                </a:solidFill>
              </a:rPr>
              <a:t>Posda</a:t>
            </a:r>
            <a:r>
              <a:rPr lang="en-US" sz="2400" dirty="0">
                <a:solidFill>
                  <a:srgbClr val="A30C33"/>
                </a:solidFill>
              </a:rPr>
              <a:t> is the application used to de-identify and harmonize data (DICOM) hosted on the Cancer Imaging Archive.</a:t>
            </a:r>
          </a:p>
        </p:txBody>
      </p:sp>
      <p:pic>
        <p:nvPicPr>
          <p:cNvPr id="5" name="Picture 4">
            <a:extLst>
              <a:ext uri="{FF2B5EF4-FFF2-40B4-BE49-F238E27FC236}">
                <a16:creationId xmlns:a16="http://schemas.microsoft.com/office/drawing/2014/main" id="{B450820D-A807-B84D-B9E5-B9A3E3F3D9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1828800"/>
            <a:ext cx="5648293" cy="3975377"/>
          </a:xfrm>
          <a:prstGeom prst="rect">
            <a:avLst/>
          </a:prstGeom>
        </p:spPr>
      </p:pic>
      <p:sp>
        <p:nvSpPr>
          <p:cNvPr id="6" name="TextBox 5">
            <a:extLst>
              <a:ext uri="{FF2B5EF4-FFF2-40B4-BE49-F238E27FC236}">
                <a16:creationId xmlns:a16="http://schemas.microsoft.com/office/drawing/2014/main" id="{1CA3D7CF-DC7A-8240-B936-B4F9B304FACC}"/>
              </a:ext>
            </a:extLst>
          </p:cNvPr>
          <p:cNvSpPr txBox="1"/>
          <p:nvPr/>
        </p:nvSpPr>
        <p:spPr>
          <a:xfrm>
            <a:off x="533400" y="3124200"/>
            <a:ext cx="3505200" cy="2308324"/>
          </a:xfrm>
          <a:prstGeom prst="rect">
            <a:avLst/>
          </a:prstGeom>
          <a:solidFill>
            <a:schemeClr val="tx1">
              <a:alpha val="78000"/>
            </a:schemeClr>
          </a:solidFill>
        </p:spPr>
        <p:txBody>
          <a:bodyPr wrap="square" rtlCol="0">
            <a:spAutoFit/>
          </a:bodyPr>
          <a:lstStyle/>
          <a:p>
            <a:pPr marL="514344" lvl="1" indent="-285750">
              <a:buFont typeface="Arial" panose="020B0604020202020204" pitchFamily="34" charset="0"/>
              <a:buChar char="•"/>
            </a:pPr>
            <a:r>
              <a:rPr lang="en-US" altLang="en-US" dirty="0">
                <a:solidFill>
                  <a:schemeClr val="bg1"/>
                </a:solidFill>
              </a:rPr>
              <a:t>100 collections</a:t>
            </a:r>
          </a:p>
          <a:p>
            <a:pPr marL="514344" lvl="1" indent="-285750">
              <a:buFont typeface="Arial" panose="020B0604020202020204" pitchFamily="34" charset="0"/>
              <a:buChar char="•"/>
            </a:pPr>
            <a:r>
              <a:rPr lang="en-US" altLang="en-US" dirty="0">
                <a:solidFill>
                  <a:schemeClr val="bg1"/>
                </a:solidFill>
              </a:rPr>
              <a:t>19,767 subjects</a:t>
            </a:r>
          </a:p>
          <a:p>
            <a:pPr marL="514344" lvl="1" indent="-285750">
              <a:buFont typeface="Arial" panose="020B0604020202020204" pitchFamily="34" charset="0"/>
              <a:buChar char="•"/>
            </a:pPr>
            <a:r>
              <a:rPr lang="en-US" altLang="en-US" dirty="0">
                <a:solidFill>
                  <a:schemeClr val="bg1"/>
                </a:solidFill>
              </a:rPr>
              <a:t>34,905 studies </a:t>
            </a:r>
          </a:p>
          <a:p>
            <a:pPr marL="514344" lvl="1" indent="-285750">
              <a:buFont typeface="Arial" panose="020B0604020202020204" pitchFamily="34" charset="0"/>
              <a:buChar char="•"/>
            </a:pPr>
            <a:r>
              <a:rPr lang="en-US" altLang="en-US" dirty="0">
                <a:solidFill>
                  <a:schemeClr val="bg1"/>
                </a:solidFill>
              </a:rPr>
              <a:t>19,564,234 images</a:t>
            </a:r>
          </a:p>
          <a:p>
            <a:pPr marL="514344" lvl="1" indent="-285750">
              <a:buFont typeface="Arial" panose="020B0604020202020204" pitchFamily="34" charset="0"/>
              <a:buChar char="•"/>
            </a:pPr>
            <a:r>
              <a:rPr lang="en-US" altLang="en-US" dirty="0">
                <a:solidFill>
                  <a:schemeClr val="bg1"/>
                </a:solidFill>
              </a:rPr>
              <a:t>6.32 TB of data</a:t>
            </a:r>
          </a:p>
          <a:p>
            <a:pPr marL="514344" lvl="1" indent="-285750">
              <a:buFont typeface="Arial" panose="020B0604020202020204" pitchFamily="34" charset="0"/>
              <a:buChar char="•"/>
            </a:pPr>
            <a:r>
              <a:rPr lang="en-US" altLang="en-US" dirty="0">
                <a:solidFill>
                  <a:schemeClr val="bg1"/>
                </a:solidFill>
              </a:rPr>
              <a:t>Covers most modalities (CT/MR/PET/RT)</a:t>
            </a:r>
            <a:endParaRPr lang="en-US" dirty="0">
              <a:solidFill>
                <a:schemeClr val="bg1"/>
              </a:solidFill>
            </a:endParaRPr>
          </a:p>
          <a:p>
            <a:endParaRPr lang="en-US" dirty="0"/>
          </a:p>
        </p:txBody>
      </p:sp>
    </p:spTree>
    <p:extLst>
      <p:ext uri="{BB962C8B-B14F-4D97-AF65-F5344CB8AC3E}">
        <p14:creationId xmlns:p14="http://schemas.microsoft.com/office/powerpoint/2010/main" val="695263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228600"/>
            <a:ext cx="5791200" cy="1219200"/>
          </a:xfrm>
        </p:spPr>
        <p:txBody>
          <a:bodyPr>
            <a:normAutofit fontScale="92500" lnSpcReduction="20000"/>
          </a:bodyPr>
          <a:lstStyle/>
          <a:p>
            <a:r>
              <a:rPr lang="en-US" sz="2200" dirty="0">
                <a:solidFill>
                  <a:schemeClr val="tx1"/>
                </a:solidFill>
              </a:rPr>
              <a:t>Graph representing the number of files under management in the Posda database.</a:t>
            </a:r>
          </a:p>
          <a:p>
            <a:pPr algn="ctr"/>
            <a:endParaRPr lang="en-US" sz="2000" dirty="0">
              <a:solidFill>
                <a:schemeClr val="tx1"/>
              </a:solidFill>
            </a:endParaRPr>
          </a:p>
          <a:p>
            <a:pPr algn="ctr"/>
            <a:r>
              <a:rPr lang="en-US" sz="2200" dirty="0">
                <a:solidFill>
                  <a:schemeClr val="accent1"/>
                </a:solidFill>
              </a:rPr>
              <a:t>Growth</a:t>
            </a:r>
            <a:r>
              <a:rPr lang="en-US" sz="2000" dirty="0">
                <a:solidFill>
                  <a:schemeClr val="accent1"/>
                </a:solidFill>
              </a:rPr>
              <a:t> over 3.75 years</a:t>
            </a:r>
          </a:p>
        </p:txBody>
      </p:sp>
      <p:pic>
        <p:nvPicPr>
          <p:cNvPr id="4" name="Picture 3"/>
          <p:cNvPicPr>
            <a:picLocks noChangeAspect="1"/>
          </p:cNvPicPr>
          <p:nvPr/>
        </p:nvPicPr>
        <p:blipFill>
          <a:blip r:embed="rId2"/>
          <a:stretch>
            <a:fillRect/>
          </a:stretch>
        </p:blipFill>
        <p:spPr>
          <a:xfrm>
            <a:off x="2136316" y="1607048"/>
            <a:ext cx="4800600" cy="3955871"/>
          </a:xfrm>
          <a:prstGeom prst="rect">
            <a:avLst/>
          </a:prstGeom>
          <a:ln w="12700">
            <a:solidFill>
              <a:srgbClr val="A30C33"/>
            </a:solidFill>
          </a:ln>
        </p:spPr>
      </p:pic>
      <p:cxnSp>
        <p:nvCxnSpPr>
          <p:cNvPr id="6" name="Straight Connector 5">
            <a:extLst>
              <a:ext uri="{FF2B5EF4-FFF2-40B4-BE49-F238E27FC236}">
                <a16:creationId xmlns:a16="http://schemas.microsoft.com/office/drawing/2014/main" id="{16444696-D755-DC4E-9A85-8DFEF90D8332}"/>
              </a:ext>
            </a:extLst>
          </p:cNvPr>
          <p:cNvCxnSpPr/>
          <p:nvPr/>
        </p:nvCxnSpPr>
        <p:spPr>
          <a:xfrm>
            <a:off x="6934200" y="1905000"/>
            <a:ext cx="99060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826DADEE-B811-1E48-B0B1-5B6EF42F7C96}"/>
              </a:ext>
            </a:extLst>
          </p:cNvPr>
          <p:cNvCxnSpPr/>
          <p:nvPr/>
        </p:nvCxnSpPr>
        <p:spPr>
          <a:xfrm>
            <a:off x="6934200" y="2514600"/>
            <a:ext cx="990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16C96882-9F11-7741-85E2-C58E9BF25462}"/>
              </a:ext>
            </a:extLst>
          </p:cNvPr>
          <p:cNvCxnSpPr/>
          <p:nvPr/>
        </p:nvCxnSpPr>
        <p:spPr>
          <a:xfrm>
            <a:off x="6934200" y="4191000"/>
            <a:ext cx="990600"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3123CF5A-97C1-D748-A3E1-C46B19BE6701}"/>
              </a:ext>
            </a:extLst>
          </p:cNvPr>
          <p:cNvSpPr txBox="1"/>
          <p:nvPr/>
        </p:nvSpPr>
        <p:spPr>
          <a:xfrm>
            <a:off x="6959999" y="1614366"/>
            <a:ext cx="736201" cy="369332"/>
          </a:xfrm>
          <a:prstGeom prst="rect">
            <a:avLst/>
          </a:prstGeom>
          <a:noFill/>
        </p:spPr>
        <p:txBody>
          <a:bodyPr wrap="square" rtlCol="0">
            <a:spAutoFit/>
          </a:bodyPr>
          <a:lstStyle/>
          <a:p>
            <a:r>
              <a:rPr lang="en-US" dirty="0"/>
              <a:t>13 TB</a:t>
            </a:r>
          </a:p>
        </p:txBody>
      </p:sp>
      <p:sp>
        <p:nvSpPr>
          <p:cNvPr id="15" name="TextBox 14">
            <a:extLst>
              <a:ext uri="{FF2B5EF4-FFF2-40B4-BE49-F238E27FC236}">
                <a16:creationId xmlns:a16="http://schemas.microsoft.com/office/drawing/2014/main" id="{4B833267-F431-B946-8C95-5E2C647E94F2}"/>
              </a:ext>
            </a:extLst>
          </p:cNvPr>
          <p:cNvSpPr txBox="1"/>
          <p:nvPr/>
        </p:nvSpPr>
        <p:spPr>
          <a:xfrm>
            <a:off x="6972872" y="2223966"/>
            <a:ext cx="723328" cy="369332"/>
          </a:xfrm>
          <a:prstGeom prst="rect">
            <a:avLst/>
          </a:prstGeom>
          <a:noFill/>
        </p:spPr>
        <p:txBody>
          <a:bodyPr wrap="square" rtlCol="0">
            <a:spAutoFit/>
          </a:bodyPr>
          <a:lstStyle/>
          <a:p>
            <a:r>
              <a:rPr lang="en-US" dirty="0"/>
              <a:t>43 M</a:t>
            </a:r>
          </a:p>
        </p:txBody>
      </p:sp>
      <p:sp>
        <p:nvSpPr>
          <p:cNvPr id="2" name="Title 1"/>
          <p:cNvSpPr>
            <a:spLocks noGrp="1"/>
          </p:cNvSpPr>
          <p:nvPr>
            <p:ph type="ctrTitle"/>
          </p:nvPr>
        </p:nvSpPr>
        <p:spPr>
          <a:xfrm>
            <a:off x="269415" y="2544337"/>
            <a:ext cx="3276601" cy="1621230"/>
          </a:xfrm>
          <a:solidFill>
            <a:schemeClr val="bg1">
              <a:lumMod val="75000"/>
            </a:schemeClr>
          </a:solidFill>
        </p:spPr>
        <p:style>
          <a:lnRef idx="2">
            <a:schemeClr val="accent2"/>
          </a:lnRef>
          <a:fillRef idx="1">
            <a:schemeClr val="lt1"/>
          </a:fillRef>
          <a:effectRef idx="0">
            <a:schemeClr val="accent2"/>
          </a:effectRef>
          <a:fontRef idx="minor">
            <a:schemeClr val="dk1"/>
          </a:fontRef>
        </p:style>
        <p:txBody>
          <a:bodyPr>
            <a:normAutofit/>
          </a:bodyPr>
          <a:lstStyle/>
          <a:p>
            <a:r>
              <a:rPr lang="en-US" sz="2000" b="1" u="sng" dirty="0">
                <a:solidFill>
                  <a:srgbClr val="FFFF00"/>
                </a:solidFill>
              </a:rPr>
              <a:t>Yellow</a:t>
            </a:r>
            <a:r>
              <a:rPr lang="en-US" sz="2000" dirty="0">
                <a:solidFill>
                  <a:schemeClr val="tx1"/>
                </a:solidFill>
              </a:rPr>
              <a:t>: total # of bytes </a:t>
            </a:r>
            <a:br>
              <a:rPr lang="en-US" sz="2000" dirty="0">
                <a:solidFill>
                  <a:schemeClr val="tx1"/>
                </a:solidFill>
              </a:rPr>
            </a:br>
            <a:br>
              <a:rPr lang="en-US" sz="2000" dirty="0">
                <a:solidFill>
                  <a:schemeClr val="tx1"/>
                </a:solidFill>
              </a:rPr>
            </a:br>
            <a:r>
              <a:rPr lang="en-US" sz="2000" b="1" u="sng" dirty="0">
                <a:solidFill>
                  <a:schemeClr val="accent3">
                    <a:lumMod val="75000"/>
                  </a:schemeClr>
                </a:solidFill>
              </a:rPr>
              <a:t>Green</a:t>
            </a:r>
            <a:r>
              <a:rPr lang="en-US" sz="2000" dirty="0">
                <a:solidFill>
                  <a:schemeClr val="tx1"/>
                </a:solidFill>
              </a:rPr>
              <a:t>: # of files (scaled) </a:t>
            </a:r>
            <a:br>
              <a:rPr lang="en-US" sz="2000" dirty="0">
                <a:solidFill>
                  <a:schemeClr val="tx1"/>
                </a:solidFill>
              </a:rPr>
            </a:br>
            <a:br>
              <a:rPr lang="en-US" sz="2000" dirty="0">
                <a:solidFill>
                  <a:schemeClr val="tx1"/>
                </a:solidFill>
              </a:rPr>
            </a:br>
            <a:r>
              <a:rPr lang="en-US" sz="2000" b="1" u="sng" dirty="0">
                <a:solidFill>
                  <a:srgbClr val="FF0000"/>
                </a:solidFill>
              </a:rPr>
              <a:t>Red</a:t>
            </a:r>
            <a:r>
              <a:rPr lang="en-US" sz="2000" dirty="0">
                <a:solidFill>
                  <a:schemeClr val="tx1"/>
                </a:solidFill>
              </a:rPr>
              <a:t>: # bytes of visible files</a:t>
            </a:r>
          </a:p>
        </p:txBody>
      </p:sp>
      <p:sp>
        <p:nvSpPr>
          <p:cNvPr id="16" name="TextBox 15">
            <a:extLst>
              <a:ext uri="{FF2B5EF4-FFF2-40B4-BE49-F238E27FC236}">
                <a16:creationId xmlns:a16="http://schemas.microsoft.com/office/drawing/2014/main" id="{80400BAB-DC69-2246-91C5-9C06E6D07733}"/>
              </a:ext>
            </a:extLst>
          </p:cNvPr>
          <p:cNvSpPr txBox="1"/>
          <p:nvPr/>
        </p:nvSpPr>
        <p:spPr>
          <a:xfrm>
            <a:off x="6980367" y="3857894"/>
            <a:ext cx="792033" cy="369332"/>
          </a:xfrm>
          <a:prstGeom prst="rect">
            <a:avLst/>
          </a:prstGeom>
          <a:noFill/>
        </p:spPr>
        <p:txBody>
          <a:bodyPr wrap="square" rtlCol="0">
            <a:spAutoFit/>
          </a:bodyPr>
          <a:lstStyle/>
          <a:p>
            <a:r>
              <a:rPr lang="en-US" dirty="0"/>
              <a:t>4.8 TB</a:t>
            </a:r>
          </a:p>
        </p:txBody>
      </p:sp>
      <p:cxnSp>
        <p:nvCxnSpPr>
          <p:cNvPr id="17" name="Straight Arrow Connector 16">
            <a:extLst>
              <a:ext uri="{FF2B5EF4-FFF2-40B4-BE49-F238E27FC236}">
                <a16:creationId xmlns:a16="http://schemas.microsoft.com/office/drawing/2014/main" id="{0A6A7028-2480-094A-A05A-2D2E73F0C15B}"/>
              </a:ext>
            </a:extLst>
          </p:cNvPr>
          <p:cNvCxnSpPr/>
          <p:nvPr/>
        </p:nvCxnSpPr>
        <p:spPr>
          <a:xfrm flipV="1">
            <a:off x="6172200" y="5567739"/>
            <a:ext cx="0" cy="4520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4D348339-CA0E-B84C-8796-46F398BD6EE5}"/>
              </a:ext>
            </a:extLst>
          </p:cNvPr>
          <p:cNvCxnSpPr/>
          <p:nvPr/>
        </p:nvCxnSpPr>
        <p:spPr>
          <a:xfrm flipV="1">
            <a:off x="2438400" y="5562919"/>
            <a:ext cx="0" cy="4520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2FE9D788-C561-4B47-B5CA-A9C556C1E10A}"/>
              </a:ext>
            </a:extLst>
          </p:cNvPr>
          <p:cNvCxnSpPr/>
          <p:nvPr/>
        </p:nvCxnSpPr>
        <p:spPr>
          <a:xfrm flipV="1">
            <a:off x="4114800" y="5582215"/>
            <a:ext cx="0" cy="4520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10AFCA6D-9BB3-3C4C-A93D-BABB39FDAD8D}"/>
              </a:ext>
            </a:extLst>
          </p:cNvPr>
          <p:cNvSpPr txBox="1"/>
          <p:nvPr/>
        </p:nvSpPr>
        <p:spPr>
          <a:xfrm>
            <a:off x="1979109" y="6014980"/>
            <a:ext cx="918582" cy="276999"/>
          </a:xfrm>
          <a:prstGeom prst="rect">
            <a:avLst/>
          </a:prstGeom>
          <a:noFill/>
        </p:spPr>
        <p:txBody>
          <a:bodyPr wrap="square" rtlCol="0">
            <a:spAutoFit/>
          </a:bodyPr>
          <a:lstStyle/>
          <a:p>
            <a:r>
              <a:rPr lang="en-US" sz="1200" dirty="0"/>
              <a:t>2015-11-02</a:t>
            </a:r>
          </a:p>
        </p:txBody>
      </p:sp>
      <p:sp>
        <p:nvSpPr>
          <p:cNvPr id="22" name="Rectangle 21">
            <a:extLst>
              <a:ext uri="{FF2B5EF4-FFF2-40B4-BE49-F238E27FC236}">
                <a16:creationId xmlns:a16="http://schemas.microsoft.com/office/drawing/2014/main" id="{9D1F6D30-F4EF-AC4A-AD34-850D38C74C12}"/>
              </a:ext>
            </a:extLst>
          </p:cNvPr>
          <p:cNvSpPr/>
          <p:nvPr/>
        </p:nvSpPr>
        <p:spPr>
          <a:xfrm>
            <a:off x="3661791" y="6034276"/>
            <a:ext cx="906017" cy="276999"/>
          </a:xfrm>
          <a:prstGeom prst="rect">
            <a:avLst/>
          </a:prstGeom>
        </p:spPr>
        <p:txBody>
          <a:bodyPr wrap="none">
            <a:spAutoFit/>
          </a:bodyPr>
          <a:lstStyle/>
          <a:p>
            <a:r>
              <a:rPr lang="en-US" sz="1200" dirty="0"/>
              <a:t>2017-02-20</a:t>
            </a:r>
          </a:p>
        </p:txBody>
      </p:sp>
      <p:sp>
        <p:nvSpPr>
          <p:cNvPr id="23" name="Rectangle 22">
            <a:extLst>
              <a:ext uri="{FF2B5EF4-FFF2-40B4-BE49-F238E27FC236}">
                <a16:creationId xmlns:a16="http://schemas.microsoft.com/office/drawing/2014/main" id="{2C48D0E3-C732-8A4D-BABE-EDF6A693568D}"/>
              </a:ext>
            </a:extLst>
          </p:cNvPr>
          <p:cNvSpPr/>
          <p:nvPr/>
        </p:nvSpPr>
        <p:spPr>
          <a:xfrm>
            <a:off x="5719191" y="6035424"/>
            <a:ext cx="906017" cy="276999"/>
          </a:xfrm>
          <a:prstGeom prst="rect">
            <a:avLst/>
          </a:prstGeom>
        </p:spPr>
        <p:txBody>
          <a:bodyPr wrap="none">
            <a:spAutoFit/>
          </a:bodyPr>
          <a:lstStyle/>
          <a:p>
            <a:r>
              <a:rPr lang="en-US" sz="1200" dirty="0"/>
              <a:t>2018-11-05</a:t>
            </a:r>
          </a:p>
        </p:txBody>
      </p:sp>
    </p:spTree>
    <p:extLst>
      <p:ext uri="{BB962C8B-B14F-4D97-AF65-F5344CB8AC3E}">
        <p14:creationId xmlns:p14="http://schemas.microsoft.com/office/powerpoint/2010/main" val="758644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FDA2E1C-EDB5-294F-9CB6-61050AAB2093}"/>
              </a:ext>
            </a:extLst>
          </p:cNvPr>
          <p:cNvSpPr/>
          <p:nvPr/>
        </p:nvSpPr>
        <p:spPr>
          <a:xfrm>
            <a:off x="2133600" y="228600"/>
            <a:ext cx="5064080" cy="5791200"/>
          </a:xfrm>
          <a:prstGeom prst="rect">
            <a:avLst/>
          </a:prstGeom>
          <a:solidFill>
            <a:schemeClr val="bg1">
              <a:lumMod val="95000"/>
            </a:schemeClr>
          </a:solidFill>
          <a:ln w="12700">
            <a:solidFill>
              <a:srgbClr val="A30C33"/>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tx1"/>
                </a:solidFill>
              </a:rPr>
              <a:t> </a:t>
            </a:r>
            <a:endParaRPr lang="en-US" dirty="0"/>
          </a:p>
        </p:txBody>
      </p:sp>
      <p:sp>
        <p:nvSpPr>
          <p:cNvPr id="2" name="Title 1"/>
          <p:cNvSpPr>
            <a:spLocks noGrp="1"/>
          </p:cNvSpPr>
          <p:nvPr>
            <p:ph type="ctrTitle"/>
          </p:nvPr>
        </p:nvSpPr>
        <p:spPr>
          <a:xfrm>
            <a:off x="2209800" y="228600"/>
            <a:ext cx="5105400" cy="609600"/>
          </a:xfrm>
        </p:spPr>
        <p:txBody>
          <a:bodyPr>
            <a:normAutofit fontScale="90000"/>
          </a:bodyPr>
          <a:lstStyle/>
          <a:p>
            <a:r>
              <a:rPr lang="en-US" dirty="0">
                <a:solidFill>
                  <a:srgbClr val="A30C33"/>
                </a:solidFill>
              </a:rPr>
              <a:t>Size of collections in </a:t>
            </a:r>
            <a:r>
              <a:rPr lang="en-US" dirty="0" err="1">
                <a:solidFill>
                  <a:srgbClr val="A30C33"/>
                </a:solidFill>
              </a:rPr>
              <a:t>Posda</a:t>
            </a:r>
            <a:endParaRPr lang="en-US" dirty="0">
              <a:solidFill>
                <a:srgbClr val="A30C33"/>
              </a:solidFill>
            </a:endParaRPr>
          </a:p>
        </p:txBody>
      </p:sp>
      <p:sp>
        <p:nvSpPr>
          <p:cNvPr id="3" name="Subtitle 2"/>
          <p:cNvSpPr>
            <a:spLocks noGrp="1"/>
          </p:cNvSpPr>
          <p:nvPr>
            <p:ph type="subTitle" idx="1"/>
          </p:nvPr>
        </p:nvSpPr>
        <p:spPr>
          <a:xfrm>
            <a:off x="2324100" y="841458"/>
            <a:ext cx="4686300" cy="911142"/>
          </a:xfrm>
          <a:solidFill>
            <a:schemeClr val="bg1"/>
          </a:solidFill>
        </p:spPr>
        <p:txBody>
          <a:bodyPr>
            <a:noAutofit/>
          </a:bodyPr>
          <a:lstStyle/>
          <a:p>
            <a:r>
              <a:rPr lang="en-US" sz="1400" b="1" u="sng" dirty="0">
                <a:solidFill>
                  <a:schemeClr val="accent1"/>
                </a:solidFill>
              </a:rPr>
              <a:t>Collections</a:t>
            </a:r>
            <a:r>
              <a:rPr lang="en-US" sz="1400" dirty="0">
                <a:solidFill>
                  <a:schemeClr val="accent1"/>
                </a:solidFill>
              </a:rPr>
              <a:t>: imaging data, clinical data, pathology data, etc. submitted by a particular site or sites relating to a compilation of inter-related data. The data is often related by cancer type and treatment or imaging modality.</a:t>
            </a:r>
          </a:p>
        </p:txBody>
      </p:sp>
      <p:graphicFrame>
        <p:nvGraphicFramePr>
          <p:cNvPr id="5" name="Table 4">
            <a:extLst>
              <a:ext uri="{FF2B5EF4-FFF2-40B4-BE49-F238E27FC236}">
                <a16:creationId xmlns:a16="http://schemas.microsoft.com/office/drawing/2014/main" id="{0D3FC57C-1E0A-D34C-8241-AB817853D5CF}"/>
              </a:ext>
            </a:extLst>
          </p:cNvPr>
          <p:cNvGraphicFramePr>
            <a:graphicFrameLocks noGrp="1"/>
          </p:cNvGraphicFramePr>
          <p:nvPr>
            <p:extLst>
              <p:ext uri="{D42A27DB-BD31-4B8C-83A1-F6EECF244321}">
                <p14:modId xmlns:p14="http://schemas.microsoft.com/office/powerpoint/2010/main" val="1547311540"/>
              </p:ext>
            </p:extLst>
          </p:nvPr>
        </p:nvGraphicFramePr>
        <p:xfrm>
          <a:off x="2590800" y="1891933"/>
          <a:ext cx="4267200" cy="3840480"/>
        </p:xfrm>
        <a:graphic>
          <a:graphicData uri="http://schemas.openxmlformats.org/drawingml/2006/table">
            <a:tbl>
              <a:tblPr firstRow="1" bandRow="1">
                <a:tableStyleId>{5C22544A-7EE6-4342-B048-85BDC9FD1C3A}</a:tableStyleId>
              </a:tblPr>
              <a:tblGrid>
                <a:gridCol w="2308609">
                  <a:extLst>
                    <a:ext uri="{9D8B030D-6E8A-4147-A177-3AD203B41FA5}">
                      <a16:colId xmlns:a16="http://schemas.microsoft.com/office/drawing/2014/main" val="770320600"/>
                    </a:ext>
                  </a:extLst>
                </a:gridCol>
                <a:gridCol w="1958591">
                  <a:extLst>
                    <a:ext uri="{9D8B030D-6E8A-4147-A177-3AD203B41FA5}">
                      <a16:colId xmlns:a16="http://schemas.microsoft.com/office/drawing/2014/main" val="1476127986"/>
                    </a:ext>
                  </a:extLst>
                </a:gridCol>
              </a:tblGrid>
              <a:tr h="332321">
                <a:tc>
                  <a:txBody>
                    <a:bodyPr/>
                    <a:lstStyle/>
                    <a:p>
                      <a:r>
                        <a:rPr lang="en-US" sz="1800" dirty="0"/>
                        <a:t>Collection</a:t>
                      </a:r>
                    </a:p>
                  </a:txBody>
                  <a:tcPr/>
                </a:tc>
                <a:tc>
                  <a:txBody>
                    <a:bodyPr/>
                    <a:lstStyle/>
                    <a:p>
                      <a:r>
                        <a:rPr lang="en-US" sz="1800" dirty="0" err="1"/>
                        <a:t>Total_Size</a:t>
                      </a:r>
                      <a:r>
                        <a:rPr lang="en-US" sz="1800" dirty="0"/>
                        <a:t> (bytes)</a:t>
                      </a:r>
                    </a:p>
                  </a:txBody>
                  <a:tcPr/>
                </a:tc>
                <a:extLst>
                  <a:ext uri="{0D108BD9-81ED-4DB2-BD59-A6C34878D82A}">
                    <a16:rowId xmlns:a16="http://schemas.microsoft.com/office/drawing/2014/main" val="2924287114"/>
                  </a:ext>
                </a:extLst>
              </a:tr>
              <a:tr h="317938">
                <a:tc>
                  <a:txBody>
                    <a:bodyPr/>
                    <a:lstStyle/>
                    <a:p>
                      <a:r>
                        <a:rPr lang="en-US" sz="1800" dirty="0"/>
                        <a:t>VICTRE</a:t>
                      </a:r>
                    </a:p>
                  </a:txBody>
                  <a:tcPr/>
                </a:tc>
                <a:tc>
                  <a:txBody>
                    <a:bodyPr/>
                    <a:lstStyle/>
                    <a:p>
                      <a:pPr algn="r"/>
                      <a:r>
                        <a:rPr lang="en-US" sz="1800" b="0" i="0" kern="1200" dirty="0">
                          <a:solidFill>
                            <a:schemeClr val="dk1"/>
                          </a:solidFill>
                          <a:effectLst/>
                          <a:latin typeface="+mn-lt"/>
                          <a:ea typeface="+mn-ea"/>
                          <a:cs typeface="+mn-cs"/>
                        </a:rPr>
                        <a:t>1,027,214,553,738</a:t>
                      </a:r>
                      <a:endParaRPr lang="en-US" sz="1800" dirty="0"/>
                    </a:p>
                  </a:txBody>
                  <a:tcPr/>
                </a:tc>
                <a:extLst>
                  <a:ext uri="{0D108BD9-81ED-4DB2-BD59-A6C34878D82A}">
                    <a16:rowId xmlns:a16="http://schemas.microsoft.com/office/drawing/2014/main" val="1469753121"/>
                  </a:ext>
                </a:extLst>
              </a:tr>
              <a:tr h="556391">
                <a:tc>
                  <a:txBody>
                    <a:bodyPr/>
                    <a:lstStyle/>
                    <a:p>
                      <a:r>
                        <a:rPr lang="en-US" sz="1800" dirty="0"/>
                        <a:t>LDCT-and-Projection-data</a:t>
                      </a:r>
                    </a:p>
                  </a:txBody>
                  <a:tcPr/>
                </a:tc>
                <a:tc>
                  <a:txBody>
                    <a:bodyPr/>
                    <a:lstStyle/>
                    <a:p>
                      <a:pPr algn="r"/>
                      <a:r>
                        <a:rPr lang="en-US" sz="1800" b="0" i="0" kern="1200" dirty="0">
                          <a:solidFill>
                            <a:schemeClr val="dk1"/>
                          </a:solidFill>
                          <a:effectLst/>
                          <a:latin typeface="+mn-lt"/>
                          <a:ea typeface="+mn-ea"/>
                          <a:cs typeface="+mn-cs"/>
                        </a:rPr>
                        <a:t>1,023,186,498,176</a:t>
                      </a:r>
                      <a:endParaRPr lang="en-US" sz="1800" dirty="0"/>
                    </a:p>
                  </a:txBody>
                  <a:tcPr/>
                </a:tc>
                <a:extLst>
                  <a:ext uri="{0D108BD9-81ED-4DB2-BD59-A6C34878D82A}">
                    <a16:rowId xmlns:a16="http://schemas.microsoft.com/office/drawing/2014/main" val="1210169109"/>
                  </a:ext>
                </a:extLst>
              </a:tr>
              <a:tr h="317938">
                <a:tc>
                  <a:txBody>
                    <a:bodyPr/>
                    <a:lstStyle/>
                    <a:p>
                      <a:r>
                        <a:rPr lang="en-US" sz="1800" dirty="0"/>
                        <a:t>Phantom FDA</a:t>
                      </a:r>
                    </a:p>
                  </a:txBody>
                  <a:tcPr/>
                </a:tc>
                <a:tc>
                  <a:txBody>
                    <a:bodyPr/>
                    <a:lstStyle/>
                    <a:p>
                      <a:pPr algn="r"/>
                      <a:r>
                        <a:rPr lang="en-US" sz="1800" b="0" i="0" kern="1200" dirty="0">
                          <a:solidFill>
                            <a:schemeClr val="dk1"/>
                          </a:solidFill>
                          <a:effectLst/>
                          <a:latin typeface="+mn-lt"/>
                          <a:ea typeface="+mn-ea"/>
                          <a:cs typeface="+mn-cs"/>
                        </a:rPr>
                        <a:t>   319,047,552,346</a:t>
                      </a:r>
                      <a:endParaRPr lang="en-US" sz="1800" dirty="0"/>
                    </a:p>
                  </a:txBody>
                  <a:tcPr/>
                </a:tc>
                <a:extLst>
                  <a:ext uri="{0D108BD9-81ED-4DB2-BD59-A6C34878D82A}">
                    <a16:rowId xmlns:a16="http://schemas.microsoft.com/office/drawing/2014/main" val="485934943"/>
                  </a:ext>
                </a:extLst>
              </a:tr>
              <a:tr h="317938">
                <a:tc>
                  <a:txBody>
                    <a:bodyPr/>
                    <a:lstStyle/>
                    <a:p>
                      <a:r>
                        <a:rPr lang="en-US" sz="1800" dirty="0"/>
                        <a:t>LDCT</a:t>
                      </a:r>
                    </a:p>
                  </a:txBody>
                  <a:tcPr/>
                </a:tc>
                <a:tc>
                  <a:txBody>
                    <a:bodyPr/>
                    <a:lstStyle/>
                    <a:p>
                      <a:pPr algn="r"/>
                      <a:r>
                        <a:rPr lang="en-US" sz="1800" b="0" i="0" kern="1200" dirty="0">
                          <a:solidFill>
                            <a:schemeClr val="dk1"/>
                          </a:solidFill>
                          <a:effectLst/>
                          <a:latin typeface="+mn-lt"/>
                          <a:ea typeface="+mn-ea"/>
                          <a:cs typeface="+mn-cs"/>
                        </a:rPr>
                        <a:t>223,150,847,942</a:t>
                      </a:r>
                      <a:endParaRPr lang="en-US" sz="1800" dirty="0"/>
                    </a:p>
                  </a:txBody>
                  <a:tcPr/>
                </a:tc>
                <a:extLst>
                  <a:ext uri="{0D108BD9-81ED-4DB2-BD59-A6C34878D82A}">
                    <a16:rowId xmlns:a16="http://schemas.microsoft.com/office/drawing/2014/main" val="3993878182"/>
                  </a:ext>
                </a:extLst>
              </a:tr>
              <a:tr h="317938">
                <a:tc>
                  <a:txBody>
                    <a:bodyPr/>
                    <a:lstStyle/>
                    <a:p>
                      <a:r>
                        <a:rPr lang="en-US" sz="1800" dirty="0"/>
                        <a:t>MyelomaTT3aPET</a:t>
                      </a:r>
                    </a:p>
                  </a:txBody>
                  <a:tcPr/>
                </a:tc>
                <a:tc>
                  <a:txBody>
                    <a:bodyPr/>
                    <a:lstStyle/>
                    <a:p>
                      <a:pPr algn="r"/>
                      <a:r>
                        <a:rPr lang="en-US" sz="1800" b="0" i="0" kern="1200" dirty="0">
                          <a:solidFill>
                            <a:schemeClr val="dk1"/>
                          </a:solidFill>
                          <a:effectLst/>
                          <a:latin typeface="+mn-lt"/>
                          <a:ea typeface="+mn-ea"/>
                          <a:cs typeface="+mn-cs"/>
                        </a:rPr>
                        <a:t>194,331,558,234</a:t>
                      </a:r>
                      <a:endParaRPr lang="en-US" sz="1800" dirty="0"/>
                    </a:p>
                  </a:txBody>
                  <a:tcPr/>
                </a:tc>
                <a:extLst>
                  <a:ext uri="{0D108BD9-81ED-4DB2-BD59-A6C34878D82A}">
                    <a16:rowId xmlns:a16="http://schemas.microsoft.com/office/drawing/2014/main" val="4039828416"/>
                  </a:ext>
                </a:extLst>
              </a:tr>
              <a:tr h="317938">
                <a:tc>
                  <a:txBody>
                    <a:bodyPr/>
                    <a:lstStyle/>
                    <a:p>
                      <a:r>
                        <a:rPr lang="en-US" sz="1800" dirty="0"/>
                        <a:t>HNSCC</a:t>
                      </a:r>
                    </a:p>
                  </a:txBody>
                  <a:tcPr/>
                </a:tc>
                <a:tc>
                  <a:txBody>
                    <a:bodyPr/>
                    <a:lstStyle/>
                    <a:p>
                      <a:pPr algn="r"/>
                      <a:r>
                        <a:rPr lang="en-US" sz="1800" b="0" i="0" kern="1200" dirty="0">
                          <a:solidFill>
                            <a:schemeClr val="dk1"/>
                          </a:solidFill>
                          <a:effectLst/>
                          <a:latin typeface="+mn-lt"/>
                          <a:ea typeface="+mn-ea"/>
                          <a:cs typeface="+mn-cs"/>
                        </a:rPr>
                        <a:t>155,313,121,138</a:t>
                      </a:r>
                      <a:endParaRPr lang="en-US" sz="1800" dirty="0"/>
                    </a:p>
                  </a:txBody>
                  <a:tcPr/>
                </a:tc>
                <a:extLst>
                  <a:ext uri="{0D108BD9-81ED-4DB2-BD59-A6C34878D82A}">
                    <a16:rowId xmlns:a16="http://schemas.microsoft.com/office/drawing/2014/main" val="1011784294"/>
                  </a:ext>
                </a:extLst>
              </a:tr>
              <a:tr h="556391">
                <a:tc>
                  <a:txBody>
                    <a:bodyPr/>
                    <a:lstStyle/>
                    <a:p>
                      <a:r>
                        <a:rPr lang="en-US" sz="1800" dirty="0"/>
                        <a:t>Exceptional-Responders</a:t>
                      </a:r>
                    </a:p>
                  </a:txBody>
                  <a:tcPr/>
                </a:tc>
                <a:tc>
                  <a:txBody>
                    <a:bodyPr/>
                    <a:lstStyle/>
                    <a:p>
                      <a:pPr algn="r"/>
                      <a:r>
                        <a:rPr lang="en-US" sz="1800" b="0" i="0" kern="1200" dirty="0">
                          <a:solidFill>
                            <a:schemeClr val="dk1"/>
                          </a:solidFill>
                          <a:effectLst/>
                          <a:latin typeface="+mn-lt"/>
                          <a:ea typeface="+mn-ea"/>
                          <a:cs typeface="+mn-cs"/>
                        </a:rPr>
                        <a:t>128,983,146,434</a:t>
                      </a:r>
                      <a:endParaRPr lang="en-US" sz="1800" dirty="0"/>
                    </a:p>
                  </a:txBody>
                  <a:tcPr/>
                </a:tc>
                <a:extLst>
                  <a:ext uri="{0D108BD9-81ED-4DB2-BD59-A6C34878D82A}">
                    <a16:rowId xmlns:a16="http://schemas.microsoft.com/office/drawing/2014/main" val="3058894725"/>
                  </a:ext>
                </a:extLst>
              </a:tr>
              <a:tr h="317938">
                <a:tc>
                  <a:txBody>
                    <a:bodyPr/>
                    <a:lstStyle/>
                    <a:p>
                      <a:r>
                        <a:rPr lang="en-US" sz="1800" dirty="0"/>
                        <a:t>ACRIN-NSCLC-FDG-PET</a:t>
                      </a:r>
                    </a:p>
                  </a:txBody>
                  <a:tcPr/>
                </a:tc>
                <a:tc>
                  <a:txBody>
                    <a:bodyPr/>
                    <a:lstStyle/>
                    <a:p>
                      <a:pPr algn="r"/>
                      <a:r>
                        <a:rPr lang="en-US" sz="1800" b="0" i="0" kern="1200" dirty="0">
                          <a:solidFill>
                            <a:schemeClr val="dk1"/>
                          </a:solidFill>
                          <a:effectLst/>
                          <a:latin typeface="+mn-lt"/>
                          <a:ea typeface="+mn-ea"/>
                          <a:cs typeface="+mn-cs"/>
                        </a:rPr>
                        <a:t>128,639,725,524</a:t>
                      </a:r>
                      <a:endParaRPr lang="en-US" sz="1800" dirty="0"/>
                    </a:p>
                  </a:txBody>
                  <a:tcPr/>
                </a:tc>
                <a:extLst>
                  <a:ext uri="{0D108BD9-81ED-4DB2-BD59-A6C34878D82A}">
                    <a16:rowId xmlns:a16="http://schemas.microsoft.com/office/drawing/2014/main" val="1628675862"/>
                  </a:ext>
                </a:extLst>
              </a:tr>
            </a:tbl>
          </a:graphicData>
        </a:graphic>
      </p:graphicFrame>
      <p:sp>
        <p:nvSpPr>
          <p:cNvPr id="6" name="TextBox 5">
            <a:extLst>
              <a:ext uri="{FF2B5EF4-FFF2-40B4-BE49-F238E27FC236}">
                <a16:creationId xmlns:a16="http://schemas.microsoft.com/office/drawing/2014/main" id="{A26D4932-3903-1442-8462-318E19BFD8B5}"/>
              </a:ext>
            </a:extLst>
          </p:cNvPr>
          <p:cNvSpPr txBox="1"/>
          <p:nvPr/>
        </p:nvSpPr>
        <p:spPr>
          <a:xfrm>
            <a:off x="1143000" y="2743200"/>
            <a:ext cx="7315200" cy="1046440"/>
          </a:xfrm>
          <a:prstGeom prst="rect">
            <a:avLst/>
          </a:prstGeom>
          <a:solidFill>
            <a:schemeClr val="bg1"/>
          </a:solidFill>
        </p:spPr>
        <p:txBody>
          <a:bodyPr wrap="square" rtlCol="0">
            <a:spAutoFit/>
          </a:bodyPr>
          <a:lstStyle/>
          <a:p>
            <a:r>
              <a:rPr lang="en-US" sz="1100" dirty="0">
                <a:latin typeface="Courier" pitchFamily="2" charset="0"/>
              </a:rPr>
              <a:t>        collection        │  </a:t>
            </a:r>
            <a:r>
              <a:rPr lang="en-US" sz="1100" dirty="0" err="1">
                <a:latin typeface="Courier" pitchFamily="2" charset="0"/>
              </a:rPr>
              <a:t>total_bytes</a:t>
            </a:r>
            <a:r>
              <a:rPr lang="en-US" sz="1100" dirty="0">
                <a:latin typeface="Courier" pitchFamily="2" charset="0"/>
              </a:rPr>
              <a:t>  │ </a:t>
            </a:r>
            <a:r>
              <a:rPr lang="en-US" sz="1100" dirty="0" err="1">
                <a:latin typeface="Courier" pitchFamily="2" charset="0"/>
              </a:rPr>
              <a:t>num_files</a:t>
            </a:r>
            <a:r>
              <a:rPr lang="en-US" sz="1100" dirty="0">
                <a:latin typeface="Courier" pitchFamily="2" charset="0"/>
              </a:rPr>
              <a:t> │ </a:t>
            </a:r>
            <a:r>
              <a:rPr lang="en-US" sz="1100" dirty="0" err="1">
                <a:latin typeface="Courier" pitchFamily="2" charset="0"/>
              </a:rPr>
              <a:t>avg_file_size</a:t>
            </a:r>
            <a:r>
              <a:rPr lang="en-US" sz="1100" dirty="0">
                <a:latin typeface="Courier" pitchFamily="2" charset="0"/>
              </a:rPr>
              <a:t> </a:t>
            </a:r>
          </a:p>
          <a:p>
            <a:r>
              <a:rPr lang="en-US" sz="1100" dirty="0">
                <a:latin typeface="Courier" pitchFamily="2" charset="0"/>
              </a:rPr>
              <a:t>──────────────────────────┼───────────────┼───────────┼───────────────</a:t>
            </a:r>
          </a:p>
          <a:p>
            <a:r>
              <a:rPr lang="en-US" sz="1100" dirty="0">
                <a:latin typeface="Courier" pitchFamily="2" charset="0"/>
              </a:rPr>
              <a:t> VICTRE                   │ 1027214553738 │    217915 │       4713831</a:t>
            </a:r>
          </a:p>
          <a:p>
            <a:r>
              <a:rPr lang="en-US" sz="1100" dirty="0">
                <a:latin typeface="Courier" pitchFamily="2" charset="0"/>
              </a:rPr>
              <a:t> LDCT-and-Projection-data │ 1023186498176 │  10094559 │        101360</a:t>
            </a:r>
          </a:p>
          <a:p>
            <a:endParaRPr lang="en-US" dirty="0"/>
          </a:p>
        </p:txBody>
      </p:sp>
      <p:sp>
        <p:nvSpPr>
          <p:cNvPr id="8" name="TextBox 7">
            <a:extLst>
              <a:ext uri="{FF2B5EF4-FFF2-40B4-BE49-F238E27FC236}">
                <a16:creationId xmlns:a16="http://schemas.microsoft.com/office/drawing/2014/main" id="{CA260104-B0AA-8742-9A21-2979DB9DF8F9}"/>
              </a:ext>
            </a:extLst>
          </p:cNvPr>
          <p:cNvSpPr txBox="1"/>
          <p:nvPr/>
        </p:nvSpPr>
        <p:spPr>
          <a:xfrm>
            <a:off x="-2895600" y="7187261"/>
            <a:ext cx="3290260" cy="369332"/>
          </a:xfrm>
          <a:prstGeom prst="rect">
            <a:avLst/>
          </a:prstGeom>
          <a:noFill/>
        </p:spPr>
        <p:txBody>
          <a:bodyPr wrap="none" rtlCol="0">
            <a:spAutoFit/>
          </a:bodyPr>
          <a:lstStyle/>
          <a:p>
            <a:r>
              <a:rPr lang="en-US" dirty="0"/>
              <a:t>Can you make this an animation?</a:t>
            </a:r>
          </a:p>
        </p:txBody>
      </p:sp>
    </p:spTree>
    <p:extLst>
      <p:ext uri="{BB962C8B-B14F-4D97-AF65-F5344CB8AC3E}">
        <p14:creationId xmlns:p14="http://schemas.microsoft.com/office/powerpoint/2010/main" val="614085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674" r="501"/>
          <a:stretch/>
        </p:blipFill>
        <p:spPr>
          <a:xfrm>
            <a:off x="2362200" y="304800"/>
            <a:ext cx="5153676" cy="5638800"/>
          </a:xfrm>
          <a:prstGeom prst="rect">
            <a:avLst/>
          </a:prstGeom>
          <a:ln w="12700">
            <a:solidFill>
              <a:schemeClr val="bg1"/>
            </a:solidFill>
          </a:ln>
        </p:spPr>
      </p:pic>
      <p:sp>
        <p:nvSpPr>
          <p:cNvPr id="5" name="Frame 4"/>
          <p:cNvSpPr/>
          <p:nvPr/>
        </p:nvSpPr>
        <p:spPr>
          <a:xfrm>
            <a:off x="2362200" y="2362200"/>
            <a:ext cx="1600200" cy="1828800"/>
          </a:xfrm>
          <a:prstGeom prst="frame">
            <a:avLst>
              <a:gd name="adj1" fmla="val 3081"/>
            </a:avLst>
          </a:prstGeom>
          <a:solidFill>
            <a:srgbClr val="A30C3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2" name="Title 1"/>
          <p:cNvSpPr>
            <a:spLocks noGrp="1"/>
          </p:cNvSpPr>
          <p:nvPr>
            <p:ph type="title"/>
          </p:nvPr>
        </p:nvSpPr>
        <p:spPr>
          <a:xfrm>
            <a:off x="228600" y="718686"/>
            <a:ext cx="1828800" cy="2176914"/>
          </a:xfrm>
        </p:spPr>
        <p:txBody>
          <a:bodyPr>
            <a:normAutofit fontScale="90000"/>
          </a:bodyPr>
          <a:lstStyle/>
          <a:p>
            <a:pPr algn="l"/>
            <a:r>
              <a:rPr lang="en-US" sz="3100" dirty="0">
                <a:solidFill>
                  <a:schemeClr val="bg1"/>
                </a:solidFill>
                <a:latin typeface="Arial" panose="020B0604020202020204" pitchFamily="34" charset="0"/>
                <a:cs typeface="Arial" panose="020B0604020202020204" pitchFamily="34" charset="0"/>
              </a:rPr>
              <a:t>Scalability</a:t>
            </a:r>
            <a:br>
              <a:rPr lang="en-US" sz="3100" dirty="0">
                <a:solidFill>
                  <a:schemeClr val="bg1"/>
                </a:solidFill>
                <a:latin typeface="Arial" panose="020B0604020202020204" pitchFamily="34" charset="0"/>
                <a:cs typeface="Arial" panose="020B0604020202020204" pitchFamily="34" charset="0"/>
              </a:rPr>
            </a:br>
            <a:br>
              <a:rPr lang="en-US" sz="3100" dirty="0">
                <a:solidFill>
                  <a:schemeClr val="bg1"/>
                </a:solidFill>
                <a:latin typeface="Arial" panose="020B0604020202020204" pitchFamily="34" charset="0"/>
                <a:cs typeface="Arial" panose="020B0604020202020204" pitchFamily="34" charset="0"/>
              </a:rPr>
            </a:br>
            <a:r>
              <a:rPr lang="en-US" sz="3100" dirty="0">
                <a:solidFill>
                  <a:schemeClr val="bg1"/>
                </a:solidFill>
                <a:latin typeface="Arial" panose="020B0604020202020204" pitchFamily="34" charset="0"/>
                <a:cs typeface="Arial" panose="020B0604020202020204" pitchFamily="34" charset="0"/>
              </a:rPr>
              <a:t>TCIA curation process</a:t>
            </a:r>
          </a:p>
        </p:txBody>
      </p:sp>
    </p:spTree>
    <p:extLst>
      <p:ext uri="{BB962C8B-B14F-4D97-AF65-F5344CB8AC3E}">
        <p14:creationId xmlns:p14="http://schemas.microsoft.com/office/powerpoint/2010/main" val="249015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529DB0-D269-C24D-9B89-B9FD29761FFA}"/>
              </a:ext>
            </a:extLst>
          </p:cNvPr>
          <p:cNvSpPr/>
          <p:nvPr/>
        </p:nvSpPr>
        <p:spPr>
          <a:xfrm>
            <a:off x="457200" y="457200"/>
            <a:ext cx="8382000" cy="5486400"/>
          </a:xfrm>
          <a:prstGeom prst="rect">
            <a:avLst/>
          </a:prstGeom>
          <a:solidFill>
            <a:schemeClr val="bg1"/>
          </a:solidFill>
          <a:ln w="12700">
            <a:solidFill>
              <a:srgbClr val="A30C3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657600" y="609600"/>
            <a:ext cx="1981200" cy="609600"/>
          </a:xfrm>
          <a:solidFill>
            <a:srgbClr val="A30C33"/>
          </a:solidFill>
        </p:spPr>
        <p:txBody>
          <a:bodyPr>
            <a:normAutofit fontScale="90000"/>
          </a:bodyPr>
          <a:lstStyle/>
          <a:p>
            <a:r>
              <a:rPr lang="en-US" dirty="0"/>
              <a:t>Scalability</a:t>
            </a:r>
            <a:br>
              <a:rPr lang="en-US" dirty="0">
                <a:solidFill>
                  <a:srgbClr val="000000"/>
                </a:solidFill>
              </a:rPr>
            </a:br>
            <a:endParaRPr lang="en-US" dirty="0">
              <a:solidFill>
                <a:srgbClr val="000000"/>
              </a:solidFill>
            </a:endParaRPr>
          </a:p>
        </p:txBody>
      </p:sp>
      <p:graphicFrame>
        <p:nvGraphicFramePr>
          <p:cNvPr id="4" name="Diagram 3">
            <a:extLst>
              <a:ext uri="{FF2B5EF4-FFF2-40B4-BE49-F238E27FC236}">
                <a16:creationId xmlns:a16="http://schemas.microsoft.com/office/drawing/2014/main" id="{5CEB3575-F212-AF46-9A70-0541C662FF91}"/>
              </a:ext>
            </a:extLst>
          </p:cNvPr>
          <p:cNvGraphicFramePr/>
          <p:nvPr>
            <p:extLst>
              <p:ext uri="{D42A27DB-BD31-4B8C-83A1-F6EECF244321}">
                <p14:modId xmlns:p14="http://schemas.microsoft.com/office/powerpoint/2010/main" val="3499538005"/>
              </p:ext>
            </p:extLst>
          </p:nvPr>
        </p:nvGraphicFramePr>
        <p:xfrm>
          <a:off x="4343400" y="1473200"/>
          <a:ext cx="4191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ubtitle 2">
            <a:extLst>
              <a:ext uri="{FF2B5EF4-FFF2-40B4-BE49-F238E27FC236}">
                <a16:creationId xmlns:a16="http://schemas.microsoft.com/office/drawing/2014/main" id="{8FC1979F-7F76-6547-86C4-CFAE76F67975}"/>
              </a:ext>
            </a:extLst>
          </p:cNvPr>
          <p:cNvSpPr txBox="1">
            <a:spLocks/>
          </p:cNvSpPr>
          <p:nvPr/>
        </p:nvSpPr>
        <p:spPr>
          <a:xfrm>
            <a:off x="609600" y="2660650"/>
            <a:ext cx="3276600" cy="1689100"/>
          </a:xfrm>
          <a:prstGeom prst="rect">
            <a:avLst/>
          </a:prstGeom>
          <a:solidFill>
            <a:srgbClr val="A30C33"/>
          </a:solidFill>
          <a:ln>
            <a:solidFill>
              <a:schemeClr val="bg1"/>
            </a:solidFill>
          </a:ln>
        </p:spPr>
        <p:txBody>
          <a:bodyPr>
            <a:normAutofit/>
          </a:bodyPr>
          <a:lstStyle>
            <a:lvl1pPr marL="0" indent="0" algn="l" defTabSz="457200" rtl="0" eaLnBrk="1" latinLnBrk="0" hangingPunct="1">
              <a:spcBef>
                <a:spcPct val="20000"/>
              </a:spcBef>
              <a:buFont typeface="Arial"/>
              <a:buNone/>
              <a:defRPr sz="2400" kern="1200">
                <a:solidFill>
                  <a:schemeClr val="bg1"/>
                </a:solidFill>
                <a:latin typeface="Arial"/>
                <a:ea typeface="+mn-ea"/>
                <a:cs typeface="Arial"/>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dirty="0"/>
              <a:t>Operational issues for curating large quantities of medical and imaging data - computing time and human review. </a:t>
            </a:r>
          </a:p>
        </p:txBody>
      </p:sp>
    </p:spTree>
    <p:extLst>
      <p:ext uri="{BB962C8B-B14F-4D97-AF65-F5344CB8AC3E}">
        <p14:creationId xmlns:p14="http://schemas.microsoft.com/office/powerpoint/2010/main" val="214618612"/>
      </p:ext>
    </p:extLst>
  </p:cSld>
  <p:clrMapOvr>
    <a:masterClrMapping/>
  </p:clrMapOvr>
</p:sld>
</file>

<file path=ppt/theme/theme1.xml><?xml version="1.0" encoding="utf-8"?>
<a:theme xmlns:a="http://schemas.openxmlformats.org/drawingml/2006/main" name="UAMS – Gra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UAMS – Re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3080</TotalTime>
  <Words>885</Words>
  <Application>Microsoft Office PowerPoint</Application>
  <PresentationFormat>On-screen Show (4:3)</PresentationFormat>
  <Paragraphs>167</Paragraphs>
  <Slides>21</Slides>
  <Notes>2</Notes>
  <HiddenSlides>0</HiddenSlides>
  <MMClips>0</MMClips>
  <ScaleCrop>false</ScaleCrop>
  <HeadingPairs>
    <vt:vector size="6" baseType="variant">
      <vt:variant>
        <vt:lpstr>Fonts Used</vt:lpstr>
      </vt:variant>
      <vt:variant>
        <vt:i4>3</vt:i4>
      </vt:variant>
      <vt:variant>
        <vt:lpstr>Theme</vt:lpstr>
      </vt:variant>
      <vt:variant>
        <vt:i4>6</vt:i4>
      </vt:variant>
      <vt:variant>
        <vt:lpstr>Slide Titles</vt:lpstr>
      </vt:variant>
      <vt:variant>
        <vt:i4>21</vt:i4>
      </vt:variant>
    </vt:vector>
  </HeadingPairs>
  <TitlesOfParts>
    <vt:vector size="30" baseType="lpstr">
      <vt:lpstr>Arial</vt:lpstr>
      <vt:lpstr>Calibri</vt:lpstr>
      <vt:lpstr>Courier</vt:lpstr>
      <vt:lpstr>UAMS – Gray</vt:lpstr>
      <vt:lpstr>UAMS – Red</vt:lpstr>
      <vt:lpstr>Custom Design</vt:lpstr>
      <vt:lpstr>1_Custom Design</vt:lpstr>
      <vt:lpstr>2_Custom Design</vt:lpstr>
      <vt:lpstr>3_Custom Design</vt:lpstr>
      <vt:lpstr>Posda  The open source DICOM  de-identification toolkit of TCIA</vt:lpstr>
      <vt:lpstr>PowerPoint Presentation</vt:lpstr>
      <vt:lpstr>Posda</vt:lpstr>
      <vt:lpstr>PowerPoint Presentation</vt:lpstr>
      <vt:lpstr>Today, Posda is the application used to de-identify and harmonize data (DICOM) hosted on the Cancer Imaging Archive.</vt:lpstr>
      <vt:lpstr>Yellow: total # of bytes   Green: # of files (scaled)   Red: # bytes of visible files</vt:lpstr>
      <vt:lpstr>Size of collections in Posda</vt:lpstr>
      <vt:lpstr>Scalability  TCIA curation process</vt:lpstr>
      <vt:lpstr>Scalability </vt:lpstr>
      <vt:lpstr>Data Access</vt:lpstr>
      <vt:lpstr>Visual Review</vt:lpstr>
      <vt:lpstr>PowerPoint Presentation</vt:lpstr>
      <vt:lpstr>PHI Review</vt:lpstr>
      <vt:lpstr> </vt:lpstr>
      <vt:lpstr>Bulk DICOM edits</vt:lpstr>
      <vt:lpstr>Maintaining the history of operations on a collection basis.  </vt:lpstr>
      <vt:lpstr>PowerPoint Presentation</vt:lpstr>
      <vt:lpstr>PowerPoint Presentation</vt:lpstr>
      <vt:lpstr>Summary</vt:lpstr>
      <vt:lpstr>PowerPoint Presentation</vt:lpstr>
      <vt:lpstr>Acknowledgements</vt:lpstr>
    </vt:vector>
  </TitlesOfParts>
  <Company>UAMS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Photography</dc:title>
  <dc:creator>sam</dc:creator>
  <cp:lastModifiedBy>Tacconelli, Michelle (NIH/NCI) [C]</cp:lastModifiedBy>
  <cp:revision>191</cp:revision>
  <cp:lastPrinted>2015-09-23T19:12:53Z</cp:lastPrinted>
  <dcterms:created xsi:type="dcterms:W3CDTF">2012-06-27T20:39:58Z</dcterms:created>
  <dcterms:modified xsi:type="dcterms:W3CDTF">2019-10-31T14:17:28Z</dcterms:modified>
</cp:coreProperties>
</file>